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9.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4" r:id="rId4"/>
    <p:sldMasterId id="2147483981" r:id="rId5"/>
    <p:sldMasterId id="2147483969" r:id="rId6"/>
    <p:sldMasterId id="2147484271" r:id="rId7"/>
    <p:sldMasterId id="2147484283" r:id="rId8"/>
    <p:sldMasterId id="2147484503" r:id="rId9"/>
    <p:sldMasterId id="2147484519" r:id="rId10"/>
    <p:sldMasterId id="2147484612" r:id="rId11"/>
    <p:sldMasterId id="2147484739" r:id="rId12"/>
    <p:sldMasterId id="2147484778" r:id="rId13"/>
    <p:sldMasterId id="2147484805" r:id="rId14"/>
  </p:sldMasterIdLst>
  <p:notesMasterIdLst>
    <p:notesMasterId r:id="rId33"/>
  </p:notesMasterIdLst>
  <p:handoutMasterIdLst>
    <p:handoutMasterId r:id="rId34"/>
  </p:handoutMasterIdLst>
  <p:sldIdLst>
    <p:sldId id="544" r:id="rId15"/>
    <p:sldId id="743" r:id="rId16"/>
    <p:sldId id="754" r:id="rId17"/>
    <p:sldId id="762" r:id="rId18"/>
    <p:sldId id="703" r:id="rId19"/>
    <p:sldId id="744" r:id="rId20"/>
    <p:sldId id="704" r:id="rId21"/>
    <p:sldId id="623" r:id="rId22"/>
    <p:sldId id="609" r:id="rId23"/>
    <p:sldId id="611" r:id="rId24"/>
    <p:sldId id="721" r:id="rId25"/>
    <p:sldId id="610" r:id="rId26"/>
    <p:sldId id="745" r:id="rId27"/>
    <p:sldId id="760" r:id="rId28"/>
    <p:sldId id="761" r:id="rId29"/>
    <p:sldId id="755" r:id="rId30"/>
    <p:sldId id="756" r:id="rId31"/>
    <p:sldId id="757" r:id="rId32"/>
  </p:sldIdLst>
  <p:sldSz cx="9144000" cy="6858000" type="screen4x3"/>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6992"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3984"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978"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969"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4960" algn="l" defTabSz="913984" rtl="0" eaLnBrk="1" latinLnBrk="0" hangingPunct="1">
      <a:defRPr kumimoji="1" kern="1200">
        <a:solidFill>
          <a:schemeClr val="tx1"/>
        </a:solidFill>
        <a:latin typeface="Arial" charset="0"/>
        <a:ea typeface="ＭＳ Ｐゴシック" pitchFamily="50" charset="-128"/>
        <a:cs typeface="+mn-cs"/>
      </a:defRPr>
    </a:lvl6pPr>
    <a:lvl7pPr marL="2741952" algn="l" defTabSz="913984" rtl="0" eaLnBrk="1" latinLnBrk="0" hangingPunct="1">
      <a:defRPr kumimoji="1" kern="1200">
        <a:solidFill>
          <a:schemeClr val="tx1"/>
        </a:solidFill>
        <a:latin typeface="Arial" charset="0"/>
        <a:ea typeface="ＭＳ Ｐゴシック" pitchFamily="50" charset="-128"/>
        <a:cs typeface="+mn-cs"/>
      </a:defRPr>
    </a:lvl7pPr>
    <a:lvl8pPr marL="3198946" algn="l" defTabSz="913984" rtl="0" eaLnBrk="1" latinLnBrk="0" hangingPunct="1">
      <a:defRPr kumimoji="1" kern="1200">
        <a:solidFill>
          <a:schemeClr val="tx1"/>
        </a:solidFill>
        <a:latin typeface="Arial" charset="0"/>
        <a:ea typeface="ＭＳ Ｐゴシック" pitchFamily="50" charset="-128"/>
        <a:cs typeface="+mn-cs"/>
      </a:defRPr>
    </a:lvl8pPr>
    <a:lvl9pPr marL="3655939" algn="l" defTabSz="913984"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CC"/>
    <a:srgbClr val="CCFFFF"/>
    <a:srgbClr val="FFFF99"/>
    <a:srgbClr val="FFDC79"/>
    <a:srgbClr val="FFFF66"/>
    <a:srgbClr val="66FFFF"/>
    <a:srgbClr val="00CC00"/>
    <a:srgbClr val="00FF99"/>
    <a:srgbClr val="F4F2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01" autoAdjust="0"/>
    <p:restoredTop sz="95863" autoAdjust="0"/>
  </p:normalViewPr>
  <p:slideViewPr>
    <p:cSldViewPr>
      <p:cViewPr varScale="1">
        <p:scale>
          <a:sx n="69" d="100"/>
          <a:sy n="69" d="100"/>
        </p:scale>
        <p:origin x="-1134" y="-174"/>
      </p:cViewPr>
      <p:guideLst>
        <p:guide orient="horz" pos="192"/>
        <p:guide pos="10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55" d="100"/>
          <a:sy n="55" d="100"/>
        </p:scale>
        <p:origin x="-2610" y="-84"/>
      </p:cViewPr>
      <p:guideLst>
        <p:guide orient="horz" pos="3130"/>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image" Target="../media/image2.jpeg"/></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714871403041409E-2"/>
          <c:y val="1.7015010869616248E-2"/>
          <c:w val="0.91520590098651466"/>
          <c:h val="0.81450056127418224"/>
        </c:manualLayout>
      </c:layout>
      <c:barChart>
        <c:barDir val="col"/>
        <c:grouping val="stacked"/>
        <c:varyColors val="0"/>
        <c:ser>
          <c:idx val="4"/>
          <c:order val="4"/>
          <c:tx>
            <c:strRef>
              <c:f>'Sheet1 (3)'!$I$3</c:f>
              <c:strCache>
                <c:ptCount val="1"/>
                <c:pt idx="0">
                  <c:v>身体障害者</c:v>
                </c:pt>
              </c:strCache>
            </c:strRef>
          </c:tx>
          <c:spPr>
            <a:noFill/>
            <a:ln w="12700">
              <a:solidFill>
                <a:prstClr val="black"/>
              </a:solidFill>
            </a:ln>
          </c:spPr>
          <c:invertIfNegative val="0"/>
          <c:dLbls>
            <c:dLbl>
              <c:idx val="4"/>
              <c:layout>
                <c:manualLayout>
                  <c:x val="0"/>
                  <c:y val="-3.181685516691949E-2"/>
                </c:manualLayout>
              </c:layout>
              <c:dLblPos val="ctr"/>
              <c:showLegendKey val="0"/>
              <c:showVal val="1"/>
              <c:showCatName val="0"/>
              <c:showSerName val="0"/>
              <c:showPercent val="0"/>
              <c:showBubbleSize val="0"/>
            </c:dLbl>
            <c:dLbl>
              <c:idx val="5"/>
              <c:layout>
                <c:manualLayout>
                  <c:x val="0"/>
                  <c:y val="-3.9771068958649361E-2"/>
                </c:manualLayout>
              </c:layout>
              <c:dLblPos val="ctr"/>
              <c:showLegendKey val="0"/>
              <c:showVal val="1"/>
              <c:showCatName val="0"/>
              <c:showSerName val="0"/>
              <c:showPercent val="0"/>
              <c:showBubbleSize val="0"/>
            </c:dLbl>
            <c:dLbl>
              <c:idx val="6"/>
              <c:layout>
                <c:manualLayout>
                  <c:x val="1.4054118537304887E-3"/>
                  <c:y val="-5.1170229778655735E-2"/>
                </c:manualLayout>
              </c:layout>
              <c:dLblPos val="ctr"/>
              <c:showLegendKey val="0"/>
              <c:showVal val="1"/>
              <c:showCatName val="0"/>
              <c:showSerName val="0"/>
              <c:showPercent val="0"/>
              <c:showBubbleSize val="0"/>
            </c:dLbl>
            <c:dLbl>
              <c:idx val="7"/>
              <c:layout>
                <c:manualLayout>
                  <c:x val="1.4054118537305145E-3"/>
                  <c:y val="-7.8676360368891807E-2"/>
                </c:manualLayout>
              </c:layout>
              <c:dLblPos val="ctr"/>
              <c:showLegendKey val="0"/>
              <c:showVal val="1"/>
              <c:showCatName val="0"/>
              <c:showSerName val="0"/>
              <c:showPercent val="0"/>
              <c:showBubbleSize val="0"/>
            </c:dLbl>
            <c:dLbl>
              <c:idx val="8"/>
              <c:layout>
                <c:manualLayout>
                  <c:x val="0"/>
                  <c:y val="-8.6432031973851728E-2"/>
                </c:manualLayout>
              </c:layout>
              <c:dLblPos val="ctr"/>
              <c:showLegendKey val="0"/>
              <c:showVal val="1"/>
              <c:showCatName val="0"/>
              <c:showSerName val="0"/>
              <c:showPercent val="0"/>
              <c:showBubbleSize val="0"/>
            </c:dLbl>
            <c:dLbl>
              <c:idx val="9"/>
              <c:layout>
                <c:manualLayout>
                  <c:x val="0"/>
                  <c:y val="-6.8368242102050267E-2"/>
                </c:manualLayout>
              </c:layout>
              <c:dLblPos val="ctr"/>
              <c:showLegendKey val="0"/>
              <c:showVal val="1"/>
              <c:showCatName val="0"/>
              <c:showSerName val="0"/>
              <c:showPercent val="0"/>
              <c:showBubbleSize val="0"/>
            </c:dLbl>
            <c:dLbl>
              <c:idx val="10"/>
              <c:layout>
                <c:manualLayout>
                  <c:x val="0"/>
                  <c:y val="-7.1515622221649477E-2"/>
                </c:manualLayout>
              </c:layout>
              <c:dLblPos val="ctr"/>
              <c:showLegendKey val="0"/>
              <c:showVal val="1"/>
              <c:showCatName val="0"/>
              <c:showSerName val="0"/>
              <c:showPercent val="0"/>
              <c:showBubbleSize val="0"/>
            </c:dLbl>
            <c:dLbl>
              <c:idx val="11"/>
              <c:layout>
                <c:manualLayout>
                  <c:x val="0"/>
                  <c:y val="-0.10578540658558797"/>
                </c:manualLayout>
              </c:layout>
              <c:dLblPos val="ctr"/>
              <c:showLegendKey val="0"/>
              <c:showVal val="1"/>
              <c:showCatName val="0"/>
              <c:showSerName val="0"/>
              <c:showPercent val="0"/>
              <c:showBubbleSize val="0"/>
            </c:dLbl>
            <c:dLbl>
              <c:idx val="12"/>
              <c:layout>
                <c:manualLayout>
                  <c:x val="0"/>
                  <c:y val="3.1789923576915992E-2"/>
                </c:manualLayout>
              </c:layout>
              <c:dLblPos val="ctr"/>
              <c:showLegendKey val="0"/>
              <c:showVal val="1"/>
              <c:showCatName val="0"/>
              <c:showSerName val="0"/>
              <c:showPercent val="0"/>
              <c:showBubbleSize val="0"/>
            </c:dLbl>
            <c:dLbl>
              <c:idx val="13"/>
              <c:layout>
                <c:manualLayout>
                  <c:x val="0"/>
                  <c:y val="3.6696065941893737E-2"/>
                </c:manualLayout>
              </c:layout>
              <c:dLblPos val="ctr"/>
              <c:showLegendKey val="0"/>
              <c:showVal val="1"/>
              <c:showCatName val="0"/>
              <c:showSerName val="0"/>
              <c:showPercent val="0"/>
              <c:showBubbleSize val="0"/>
            </c:dLbl>
            <c:dLbl>
              <c:idx val="14"/>
              <c:layout>
                <c:manualLayout>
                  <c:x val="-1.1066235063590889E-7"/>
                  <c:y val="4.710314214409695E-2"/>
                </c:manualLayout>
              </c:layout>
              <c:dLblPos val="ctr"/>
              <c:showLegendKey val="0"/>
              <c:showVal val="1"/>
              <c:showCatName val="0"/>
              <c:showSerName val="0"/>
              <c:showPercent val="0"/>
              <c:showBubbleSize val="0"/>
            </c:dLbl>
            <c:dLbl>
              <c:idx val="15"/>
              <c:layout>
                <c:manualLayout>
                  <c:x val="0"/>
                  <c:y val="4.3757361823197657E-2"/>
                </c:manualLayout>
              </c:layout>
              <c:dLblPos val="ctr"/>
              <c:showLegendKey val="0"/>
              <c:showVal val="1"/>
              <c:showCatName val="0"/>
              <c:showSerName val="0"/>
              <c:showPercent val="0"/>
              <c:showBubbleSize val="0"/>
            </c:dLbl>
            <c:dLbl>
              <c:idx val="16"/>
              <c:layout>
                <c:manualLayout>
                  <c:x val="1.4054118537304887E-3"/>
                  <c:y val="3.3007210256145912E-2"/>
                </c:manualLayout>
              </c:layout>
              <c:dLblPos val="ct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(3)'!$I$4:$I$41</c:f>
              <c:numCache>
                <c:formatCode>0_ </c:formatCode>
                <c:ptCount val="38"/>
                <c:pt idx="0">
                  <c:v>128</c:v>
                </c:pt>
                <c:pt idx="1">
                  <c:v>126</c:v>
                </c:pt>
                <c:pt idx="2">
                  <c:v>128</c:v>
                </c:pt>
                <c:pt idx="3">
                  <c:v>135</c:v>
                </c:pt>
                <c:pt idx="4">
                  <c:v>145</c:v>
                </c:pt>
                <c:pt idx="5">
                  <c:v>153</c:v>
                </c:pt>
                <c:pt idx="6">
                  <c:v>156</c:v>
                </c:pt>
                <c:pt idx="7">
                  <c:v>160</c:v>
                </c:pt>
                <c:pt idx="8">
                  <c:v>168</c:v>
                </c:pt>
                <c:pt idx="9">
                  <c:v>170</c:v>
                </c:pt>
                <c:pt idx="10">
                  <c:v>172</c:v>
                </c:pt>
                <c:pt idx="11">
                  <c:v>178</c:v>
                </c:pt>
                <c:pt idx="12">
                  <c:v>184</c:v>
                </c:pt>
                <c:pt idx="13">
                  <c:v>191</c:v>
                </c:pt>
                <c:pt idx="14">
                  <c:v>201</c:v>
                </c:pt>
                <c:pt idx="15">
                  <c:v>214</c:v>
                </c:pt>
                <c:pt idx="16">
                  <c:v>221</c:v>
                </c:pt>
                <c:pt idx="17">
                  <c:v>223</c:v>
                </c:pt>
                <c:pt idx="18">
                  <c:v>224</c:v>
                </c:pt>
                <c:pt idx="19">
                  <c:v>224</c:v>
                </c:pt>
                <c:pt idx="20">
                  <c:v>225</c:v>
                </c:pt>
                <c:pt idx="21">
                  <c:v>225</c:v>
                </c:pt>
                <c:pt idx="22">
                  <c:v>226</c:v>
                </c:pt>
                <c:pt idx="23">
                  <c:v>223</c:v>
                </c:pt>
                <c:pt idx="24">
                  <c:v>222</c:v>
                </c:pt>
                <c:pt idx="25">
                  <c:v>214</c:v>
                </c:pt>
                <c:pt idx="26">
                  <c:v>214</c:v>
                </c:pt>
                <c:pt idx="27">
                  <c:v>222</c:v>
                </c:pt>
                <c:pt idx="28">
                  <c:v>229</c:v>
                </c:pt>
                <c:pt idx="29">
                  <c:v>238</c:v>
                </c:pt>
                <c:pt idx="30">
                  <c:v>251</c:v>
                </c:pt>
                <c:pt idx="31">
                  <c:v>266</c:v>
                </c:pt>
                <c:pt idx="32">
                  <c:v>268</c:v>
                </c:pt>
                <c:pt idx="33">
                  <c:v>272</c:v>
                </c:pt>
                <c:pt idx="34">
                  <c:v>284</c:v>
                </c:pt>
                <c:pt idx="35">
                  <c:v>291</c:v>
                </c:pt>
                <c:pt idx="36" formatCode="General">
                  <c:v>304</c:v>
                </c:pt>
                <c:pt idx="37" formatCode="General">
                  <c:v>313</c:v>
                </c:pt>
              </c:numCache>
            </c:numRef>
          </c:val>
        </c:ser>
        <c:ser>
          <c:idx val="5"/>
          <c:order val="5"/>
          <c:tx>
            <c:strRef>
              <c:f>'Sheet1 (3)'!$J$3</c:f>
              <c:strCache>
                <c:ptCount val="1"/>
                <c:pt idx="0">
                  <c:v>知的障害者</c:v>
                </c:pt>
              </c:strCache>
            </c:strRef>
          </c:tx>
          <c:spPr>
            <a:solidFill>
              <a:srgbClr val="92D050"/>
            </a:solidFill>
            <a:ln>
              <a:solidFill>
                <a:prstClr val="black"/>
              </a:solidFill>
            </a:ln>
          </c:spPr>
          <c:invertIfNegative val="0"/>
          <c:dLbls>
            <c:dLbl>
              <c:idx val="34"/>
              <c:layout>
                <c:manualLayout>
                  <c:x val="0"/>
                  <c:y val="2.0988685809390315E-2"/>
                </c:manualLayout>
              </c:layout>
              <c:showLegendKey val="0"/>
              <c:showVal val="1"/>
              <c:showCatName val="0"/>
              <c:showSerName val="0"/>
              <c:showPercent val="0"/>
              <c:showBubbleSize val="0"/>
            </c:dLbl>
            <c:dLbl>
              <c:idx val="35"/>
              <c:layout>
                <c:manualLayout>
                  <c:x val="2.5940337224383916E-3"/>
                  <c:y val="-3.4504004929143559E-2"/>
                </c:manualLayout>
              </c:layout>
              <c:showLegendKey val="0"/>
              <c:showVal val="1"/>
              <c:showCatName val="0"/>
              <c:showSerName val="0"/>
              <c:showPercent val="0"/>
              <c:showBubbleSize val="0"/>
            </c:dLbl>
            <c:dLbl>
              <c:idx val="36"/>
              <c:layout>
                <c:manualLayout>
                  <c:x val="4.2162355611914662E-3"/>
                  <c:y val="5.5012017093576523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(3)'!$J$4:$J$41</c:f>
              <c:numCache>
                <c:formatCode>General</c:formatCode>
                <c:ptCount val="38"/>
                <c:pt idx="11" formatCode="0_ ">
                  <c:v>9</c:v>
                </c:pt>
                <c:pt idx="12" formatCode="0_ ">
                  <c:v>11</c:v>
                </c:pt>
                <c:pt idx="13" formatCode="0_ ">
                  <c:v>12</c:v>
                </c:pt>
                <c:pt idx="14" formatCode="0_ ">
                  <c:v>14</c:v>
                </c:pt>
                <c:pt idx="15" formatCode="0_ ">
                  <c:v>16</c:v>
                </c:pt>
                <c:pt idx="16" formatCode="0_ ">
                  <c:v>20</c:v>
                </c:pt>
                <c:pt idx="17" formatCode="0_ ">
                  <c:v>22</c:v>
                </c:pt>
                <c:pt idx="18" formatCode="0_ ">
                  <c:v>23</c:v>
                </c:pt>
                <c:pt idx="19" formatCode="0_ ">
                  <c:v>24</c:v>
                </c:pt>
                <c:pt idx="20" formatCode="0_ ">
                  <c:v>25</c:v>
                </c:pt>
                <c:pt idx="21" formatCode="0_ ">
                  <c:v>27</c:v>
                </c:pt>
                <c:pt idx="22" formatCode="0_ ">
                  <c:v>28</c:v>
                </c:pt>
                <c:pt idx="23" formatCode="0_ ">
                  <c:v>30</c:v>
                </c:pt>
                <c:pt idx="24" formatCode="0_ ">
                  <c:v>31</c:v>
                </c:pt>
                <c:pt idx="25" formatCode="0_ ">
                  <c:v>32</c:v>
                </c:pt>
                <c:pt idx="26" formatCode="0_ ">
                  <c:v>33</c:v>
                </c:pt>
                <c:pt idx="27" formatCode="0_ ">
                  <c:v>36</c:v>
                </c:pt>
                <c:pt idx="28" formatCode="0_ ">
                  <c:v>40</c:v>
                </c:pt>
                <c:pt idx="29" formatCode="0_ ">
                  <c:v>44</c:v>
                </c:pt>
                <c:pt idx="30" formatCode="0_ ">
                  <c:v>48</c:v>
                </c:pt>
                <c:pt idx="31" formatCode="0_ ">
                  <c:v>54</c:v>
                </c:pt>
                <c:pt idx="32" formatCode="0_ ">
                  <c:v>57</c:v>
                </c:pt>
                <c:pt idx="33" formatCode="0_ ">
                  <c:v>61</c:v>
                </c:pt>
                <c:pt idx="34" formatCode="0_ ">
                  <c:v>69</c:v>
                </c:pt>
                <c:pt idx="35" formatCode="0_ ">
                  <c:v>75</c:v>
                </c:pt>
                <c:pt idx="36">
                  <c:v>83</c:v>
                </c:pt>
                <c:pt idx="37">
                  <c:v>90</c:v>
                </c:pt>
              </c:numCache>
            </c:numRef>
          </c:val>
        </c:ser>
        <c:ser>
          <c:idx val="6"/>
          <c:order val="6"/>
          <c:tx>
            <c:strRef>
              <c:f>'Sheet1 (3)'!$K$3</c:f>
              <c:strCache>
                <c:ptCount val="1"/>
                <c:pt idx="0">
                  <c:v>精神障害者</c:v>
                </c:pt>
              </c:strCache>
            </c:strRef>
          </c:tx>
          <c:spPr>
            <a:blipFill>
              <a:blip xmlns:r="http://schemas.openxmlformats.org/officeDocument/2006/relationships" r:embed="rId1"/>
              <a:tile tx="0" ty="0" sx="100000" sy="100000" flip="none" algn="tl"/>
            </a:blipFill>
            <a:ln>
              <a:solidFill>
                <a:prstClr val="black"/>
              </a:solidFill>
            </a:ln>
          </c:spPr>
          <c:invertIfNegative val="0"/>
          <c:dLbls>
            <c:dLbl>
              <c:idx val="29"/>
              <c:layout>
                <c:manualLayout>
                  <c:x val="-3.0303778112248585E-3"/>
                  <c:y val="-1.079246934287338E-2"/>
                </c:manualLayout>
              </c:layout>
              <c:showLegendKey val="0"/>
              <c:showVal val="1"/>
              <c:showCatName val="0"/>
              <c:showSerName val="0"/>
              <c:showPercent val="0"/>
              <c:showBubbleSize val="0"/>
            </c:dLbl>
            <c:dLbl>
              <c:idx val="30"/>
              <c:layout>
                <c:manualLayout>
                  <c:x val="-3.0303778112248585E-3"/>
                  <c:y val="-8.5147666534305215E-3"/>
                </c:manualLayout>
              </c:layout>
              <c:showLegendKey val="0"/>
              <c:showVal val="1"/>
              <c:showCatName val="0"/>
              <c:showSerName val="0"/>
              <c:showPercent val="0"/>
              <c:showBubbleSize val="0"/>
            </c:dLbl>
            <c:dLbl>
              <c:idx val="31"/>
              <c:layout>
                <c:manualLayout>
                  <c:x val="3.9651426874817673E-3"/>
                  <c:y val="0"/>
                </c:manualLayout>
              </c:layout>
              <c:showLegendKey val="0"/>
              <c:showVal val="1"/>
              <c:showCatName val="0"/>
              <c:showSerName val="0"/>
              <c:showPercent val="0"/>
              <c:showBubbleSize val="0"/>
            </c:dLbl>
            <c:dLbl>
              <c:idx val="32"/>
              <c:layout>
                <c:manualLayout>
                  <c:x val="2.5598414961018633E-3"/>
                  <c:y val="-2.1024385824046109E-2"/>
                </c:manualLayout>
              </c:layout>
              <c:showLegendKey val="0"/>
              <c:showVal val="1"/>
              <c:showCatName val="0"/>
              <c:showSerName val="0"/>
              <c:showPercent val="0"/>
              <c:showBubbleSize val="0"/>
            </c:dLbl>
            <c:dLbl>
              <c:idx val="33"/>
              <c:layout>
                <c:manualLayout>
                  <c:x val="-3.1372776419878951E-4"/>
                  <c:y val="-7.9542137917298483E-3"/>
                </c:manualLayout>
              </c:layout>
              <c:showLegendKey val="0"/>
              <c:showVal val="1"/>
              <c:showCatName val="0"/>
              <c:showSerName val="0"/>
              <c:showPercent val="0"/>
              <c:showBubbleSize val="0"/>
            </c:dLbl>
            <c:dLbl>
              <c:idx val="34"/>
              <c:layout>
                <c:manualLayout>
                  <c:x val="-2.1955410376388107E-4"/>
                  <c:y val="-5.3028091944865817E-3"/>
                </c:manualLayout>
              </c:layout>
              <c:showLegendKey val="0"/>
              <c:showVal val="1"/>
              <c:showCatName val="0"/>
              <c:showSerName val="0"/>
              <c:showPercent val="0"/>
              <c:showBubbleSize val="0"/>
            </c:dLbl>
            <c:dLbl>
              <c:idx val="35"/>
              <c:layout>
                <c:manualLayout>
                  <c:x val="-2.8229965660365959E-4"/>
                  <c:y val="1.5305076458575248E-3"/>
                </c:manualLayout>
              </c:layout>
              <c:showLegendKey val="0"/>
              <c:showVal val="1"/>
              <c:showCatName val="0"/>
              <c:showSerName val="0"/>
              <c:showPercent val="0"/>
              <c:showBubbleSize val="0"/>
            </c:dLbl>
            <c:dLbl>
              <c:idx val="36"/>
              <c:layout>
                <c:manualLayout>
                  <c:x val="4.2162355611914662E-3"/>
                  <c:y val="-5.4019759018637909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(3)'!$K$4:$K$41</c:f>
              <c:numCache>
                <c:formatCode>General</c:formatCode>
                <c:ptCount val="38"/>
                <c:pt idx="29" formatCode="0_ ">
                  <c:v>2</c:v>
                </c:pt>
                <c:pt idx="30" formatCode="0_ ">
                  <c:v>4</c:v>
                </c:pt>
                <c:pt idx="31" formatCode="0_ ">
                  <c:v>6</c:v>
                </c:pt>
                <c:pt idx="32" formatCode="0_ ">
                  <c:v>8</c:v>
                </c:pt>
                <c:pt idx="33" formatCode="0_ ">
                  <c:v>10</c:v>
                </c:pt>
                <c:pt idx="34" formatCode="0_ ">
                  <c:v>13</c:v>
                </c:pt>
                <c:pt idx="35" formatCode="0_ ">
                  <c:v>17</c:v>
                </c:pt>
                <c:pt idx="36">
                  <c:v>22</c:v>
                </c:pt>
                <c:pt idx="37">
                  <c:v>28</c:v>
                </c:pt>
              </c:numCache>
            </c:numRef>
          </c:val>
        </c:ser>
        <c:dLbls>
          <c:showLegendKey val="0"/>
          <c:showVal val="0"/>
          <c:showCatName val="0"/>
          <c:showSerName val="0"/>
          <c:showPercent val="0"/>
          <c:showBubbleSize val="0"/>
        </c:dLbls>
        <c:gapWidth val="150"/>
        <c:overlap val="100"/>
        <c:axId val="35926784"/>
        <c:axId val="35928320"/>
      </c:barChart>
      <c:lineChart>
        <c:grouping val="standard"/>
        <c:varyColors val="0"/>
        <c:ser>
          <c:idx val="0"/>
          <c:order val="0"/>
          <c:tx>
            <c:strRef>
              <c:f>'Sheet1 (3)'!$D$3</c:f>
              <c:strCache>
                <c:ptCount val="1"/>
                <c:pt idx="0">
                  <c:v>実雇用率（％）</c:v>
                </c:pt>
              </c:strCache>
            </c:strRef>
          </c:tx>
          <c:spPr>
            <a:ln w="15875">
              <a:solidFill>
                <a:schemeClr val="tx1"/>
              </a:solidFill>
            </a:ln>
          </c:spPr>
          <c:marker>
            <c:symbol val="star"/>
            <c:size val="8"/>
            <c:spPr>
              <a:noFill/>
              <a:ln>
                <a:solidFill>
                  <a:prstClr val="black"/>
                </a:solidFill>
              </a:ln>
            </c:spPr>
          </c:marker>
          <c:dLbls>
            <c:dLbl>
              <c:idx val="0"/>
              <c:layout>
                <c:manualLayout>
                  <c:x val="-2.3705867439562035E-2"/>
                  <c:y val="2.187659319144352E-2"/>
                </c:manualLayout>
              </c:layout>
              <c:dLblPos val="r"/>
              <c:showLegendKey val="0"/>
              <c:showVal val="1"/>
              <c:showCatName val="0"/>
              <c:showSerName val="0"/>
              <c:showPercent val="0"/>
              <c:showBubbleSize val="0"/>
            </c:dLbl>
            <c:dLbl>
              <c:idx val="1"/>
              <c:layout>
                <c:manualLayout>
                  <c:x val="-2.3705867439562035E-2"/>
                  <c:y val="2.1975759898820731E-2"/>
                </c:manualLayout>
              </c:layout>
              <c:dLblPos val="r"/>
              <c:showLegendKey val="0"/>
              <c:showVal val="1"/>
              <c:showCatName val="0"/>
              <c:showSerName val="0"/>
              <c:showPercent val="0"/>
              <c:showBubbleSize val="0"/>
            </c:dLbl>
            <c:dLbl>
              <c:idx val="15"/>
              <c:layout>
                <c:manualLayout>
                  <c:x val="-2.3705867439562035E-2"/>
                  <c:y val="2.9163299707418371E-2"/>
                </c:manualLayout>
              </c:layout>
              <c:dLblPos val="r"/>
              <c:showLegendKey val="0"/>
              <c:showVal val="1"/>
              <c:showCatName val="0"/>
              <c:showSerName val="0"/>
              <c:showPercent val="0"/>
              <c:showBubbleSize val="0"/>
            </c:dLbl>
            <c:dLblPos val="b"/>
            <c:showLegendKey val="0"/>
            <c:showVal val="1"/>
            <c:showCatName val="0"/>
            <c:showSerName val="0"/>
            <c:showPercent val="0"/>
            <c:showBubbleSize val="0"/>
            <c:showLeaderLines val="0"/>
          </c:dLbls>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(3)'!$D$4:$D$41</c:f>
              <c:numCache>
                <c:formatCode>0.00_ </c:formatCode>
                <c:ptCount val="38"/>
                <c:pt idx="0">
                  <c:v>1.0900000000000001</c:v>
                </c:pt>
                <c:pt idx="1">
                  <c:v>1.1100000000000001</c:v>
                </c:pt>
                <c:pt idx="2">
                  <c:v>1.1200000000000001</c:v>
                </c:pt>
                <c:pt idx="3">
                  <c:v>1.1299999999999999</c:v>
                </c:pt>
                <c:pt idx="4">
                  <c:v>1.18</c:v>
                </c:pt>
                <c:pt idx="5">
                  <c:v>1.22</c:v>
                </c:pt>
                <c:pt idx="6">
                  <c:v>1.23</c:v>
                </c:pt>
                <c:pt idx="7">
                  <c:v>1.25</c:v>
                </c:pt>
                <c:pt idx="8">
                  <c:v>1.26</c:v>
                </c:pt>
                <c:pt idx="9">
                  <c:v>1.26</c:v>
                </c:pt>
                <c:pt idx="10">
                  <c:v>1.25</c:v>
                </c:pt>
                <c:pt idx="11">
                  <c:v>1.31</c:v>
                </c:pt>
                <c:pt idx="12">
                  <c:v>1.32</c:v>
                </c:pt>
                <c:pt idx="13">
                  <c:v>1.32</c:v>
                </c:pt>
                <c:pt idx="14">
                  <c:v>1.32</c:v>
                </c:pt>
                <c:pt idx="15">
                  <c:v>1.36</c:v>
                </c:pt>
                <c:pt idx="16">
                  <c:v>1.41</c:v>
                </c:pt>
                <c:pt idx="17">
                  <c:v>1.44</c:v>
                </c:pt>
                <c:pt idx="18">
                  <c:v>1.45</c:v>
                </c:pt>
                <c:pt idx="19">
                  <c:v>1.47</c:v>
                </c:pt>
                <c:pt idx="20">
                  <c:v>1.47</c:v>
                </c:pt>
                <c:pt idx="21">
                  <c:v>1.48</c:v>
                </c:pt>
                <c:pt idx="22">
                  <c:v>1.49</c:v>
                </c:pt>
                <c:pt idx="23">
                  <c:v>1.49</c:v>
                </c:pt>
                <c:pt idx="24">
                  <c:v>1.49</c:v>
                </c:pt>
                <c:pt idx="25">
                  <c:v>1.47</c:v>
                </c:pt>
                <c:pt idx="26">
                  <c:v>1.48</c:v>
                </c:pt>
                <c:pt idx="27">
                  <c:v>1.46</c:v>
                </c:pt>
                <c:pt idx="28">
                  <c:v>1.49</c:v>
                </c:pt>
                <c:pt idx="29">
                  <c:v>1.52</c:v>
                </c:pt>
                <c:pt idx="30">
                  <c:v>1.55</c:v>
                </c:pt>
                <c:pt idx="31">
                  <c:v>1.59</c:v>
                </c:pt>
                <c:pt idx="32">
                  <c:v>1.63</c:v>
                </c:pt>
                <c:pt idx="33">
                  <c:v>1.68</c:v>
                </c:pt>
                <c:pt idx="34">
                  <c:v>1.65</c:v>
                </c:pt>
                <c:pt idx="35">
                  <c:v>1.69</c:v>
                </c:pt>
                <c:pt idx="36" formatCode="General">
                  <c:v>1.76</c:v>
                </c:pt>
                <c:pt idx="37" formatCode="General">
                  <c:v>1.82</c:v>
                </c:pt>
              </c:numCache>
            </c:numRef>
          </c:val>
          <c:smooth val="0"/>
        </c:ser>
        <c:ser>
          <c:idx val="1"/>
          <c:order val="1"/>
          <c:tx>
            <c:strRef>
              <c:f>'Sheet1 (3)'!$E$3</c:f>
              <c:strCache>
                <c:ptCount val="1"/>
                <c:pt idx="0">
                  <c:v>法定雇用率1.5％</c:v>
                </c:pt>
              </c:strCache>
            </c:strRef>
          </c:tx>
          <c:spPr>
            <a:ln w="25400">
              <a:solidFill>
                <a:prstClr val="black"/>
              </a:solidFill>
            </a:ln>
          </c:spPr>
          <c:marker>
            <c:symbol val="triangle"/>
            <c:size val="7"/>
            <c:spPr>
              <a:solidFill>
                <a:sysClr val="windowText" lastClr="000000"/>
              </a:solidFill>
              <a:ln>
                <a:solidFill>
                  <a:prstClr val="black"/>
                </a:solidFill>
              </a:ln>
            </c:spPr>
          </c:marker>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(3)'!$E$4:$E$40</c:f>
              <c:numCache>
                <c:formatCode>0.00_ </c:formatCode>
                <c:ptCount val="37"/>
                <c:pt idx="0">
                  <c:v>1.5</c:v>
                </c:pt>
                <c:pt idx="1">
                  <c:v>1.5</c:v>
                </c:pt>
                <c:pt idx="2">
                  <c:v>1.5</c:v>
                </c:pt>
                <c:pt idx="3">
                  <c:v>1.5</c:v>
                </c:pt>
                <c:pt idx="4">
                  <c:v>1.5</c:v>
                </c:pt>
                <c:pt idx="5">
                  <c:v>1.5</c:v>
                </c:pt>
                <c:pt idx="6">
                  <c:v>1.5</c:v>
                </c:pt>
                <c:pt idx="7">
                  <c:v>1.5</c:v>
                </c:pt>
                <c:pt idx="8">
                  <c:v>1.5</c:v>
                </c:pt>
                <c:pt idx="9">
                  <c:v>1.5</c:v>
                </c:pt>
                <c:pt idx="10">
                  <c:v>1.5</c:v>
                </c:pt>
                <c:pt idx="11">
                  <c:v>1.5</c:v>
                </c:pt>
              </c:numCache>
            </c:numRef>
          </c:val>
          <c:smooth val="0"/>
        </c:ser>
        <c:ser>
          <c:idx val="2"/>
          <c:order val="2"/>
          <c:tx>
            <c:strRef>
              <c:f>'Sheet1 (3)'!$F$3</c:f>
              <c:strCache>
                <c:ptCount val="1"/>
                <c:pt idx="0">
                  <c:v>法定雇用率1.6％</c:v>
                </c:pt>
              </c:strCache>
            </c:strRef>
          </c:tx>
          <c:spPr>
            <a:ln>
              <a:solidFill>
                <a:schemeClr val="tx2"/>
              </a:solidFill>
            </a:ln>
          </c:spPr>
          <c:marker>
            <c:symbol val="circle"/>
            <c:size val="7"/>
            <c:spPr>
              <a:solidFill>
                <a:schemeClr val="tx2"/>
              </a:solidFill>
              <a:ln>
                <a:solidFill>
                  <a:schemeClr val="tx2"/>
                </a:solidFill>
                <a:miter lim="800000"/>
              </a:ln>
            </c:spPr>
          </c:marker>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(3)'!$F$4:$F$41</c:f>
              <c:numCache>
                <c:formatCode>General</c:formatCode>
                <c:ptCount val="38"/>
                <c:pt idx="11" formatCode="0.00_ ">
                  <c:v>1.6</c:v>
                </c:pt>
                <c:pt idx="12" formatCode="0.00_ ">
                  <c:v>1.6</c:v>
                </c:pt>
                <c:pt idx="13" formatCode="0.00_ ">
                  <c:v>1.6</c:v>
                </c:pt>
                <c:pt idx="14" formatCode="0.00_ ">
                  <c:v>1.6</c:v>
                </c:pt>
                <c:pt idx="15" formatCode="0.00_ ">
                  <c:v>1.6</c:v>
                </c:pt>
                <c:pt idx="16" formatCode="0.00_ ">
                  <c:v>1.6</c:v>
                </c:pt>
                <c:pt idx="17" formatCode="0.00_ ">
                  <c:v>1.6</c:v>
                </c:pt>
                <c:pt idx="18" formatCode="0.00_ ">
                  <c:v>1.6</c:v>
                </c:pt>
                <c:pt idx="19" formatCode="0.00_ ">
                  <c:v>1.6</c:v>
                </c:pt>
                <c:pt idx="20" formatCode="0.00_ ">
                  <c:v>1.6</c:v>
                </c:pt>
                <c:pt idx="21" formatCode="0.00_ ">
                  <c:v>1.6</c:v>
                </c:pt>
              </c:numCache>
            </c:numRef>
          </c:val>
          <c:smooth val="0"/>
        </c:ser>
        <c:ser>
          <c:idx val="3"/>
          <c:order val="3"/>
          <c:tx>
            <c:strRef>
              <c:f>'Sheet1 (3)'!$G$3</c:f>
              <c:strCache>
                <c:ptCount val="1"/>
                <c:pt idx="0">
                  <c:v>法定雇用率1.8％</c:v>
                </c:pt>
              </c:strCache>
            </c:strRef>
          </c:tx>
          <c:spPr>
            <a:ln>
              <a:solidFill>
                <a:prstClr val="black"/>
              </a:solidFill>
            </a:ln>
          </c:spPr>
          <c:marker>
            <c:symbol val="square"/>
            <c:size val="7"/>
            <c:spPr>
              <a:solidFill>
                <a:schemeClr val="tx1"/>
              </a:solidFill>
              <a:ln>
                <a:solidFill>
                  <a:prstClr val="black"/>
                </a:solidFill>
              </a:ln>
            </c:spPr>
          </c:marker>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(3)'!$G$4:$G$41</c:f>
              <c:numCache>
                <c:formatCode>General</c:formatCode>
                <c:ptCount val="38"/>
                <c:pt idx="21" formatCode="0.00_ ">
                  <c:v>1.8</c:v>
                </c:pt>
                <c:pt idx="22" formatCode="0.00_ ">
                  <c:v>1.8</c:v>
                </c:pt>
                <c:pt idx="23" formatCode="0.00_ ">
                  <c:v>1.8</c:v>
                </c:pt>
                <c:pt idx="24" formatCode="0.00_ ">
                  <c:v>1.8</c:v>
                </c:pt>
                <c:pt idx="25" formatCode="0.00_ ">
                  <c:v>1.8</c:v>
                </c:pt>
                <c:pt idx="26" formatCode="0.00_ ">
                  <c:v>1.8</c:v>
                </c:pt>
                <c:pt idx="27" formatCode="0.00_ ">
                  <c:v>1.8</c:v>
                </c:pt>
                <c:pt idx="28" formatCode="0.00_ ">
                  <c:v>1.8</c:v>
                </c:pt>
                <c:pt idx="29" formatCode="0.00_ ">
                  <c:v>1.8</c:v>
                </c:pt>
                <c:pt idx="30" formatCode="0.00_ ">
                  <c:v>1.8</c:v>
                </c:pt>
                <c:pt idx="31" formatCode="0.00_ ">
                  <c:v>1.8</c:v>
                </c:pt>
                <c:pt idx="32" formatCode="0.00_ ">
                  <c:v>1.8</c:v>
                </c:pt>
                <c:pt idx="33" formatCode="0.00_ ">
                  <c:v>1.8</c:v>
                </c:pt>
                <c:pt idx="34" formatCode="0.00_ ">
                  <c:v>1.8</c:v>
                </c:pt>
                <c:pt idx="35" formatCode="0.00_ ">
                  <c:v>1.8</c:v>
                </c:pt>
                <c:pt idx="36">
                  <c:v>1.8</c:v>
                </c:pt>
              </c:numCache>
            </c:numRef>
          </c:val>
          <c:smooth val="0"/>
        </c:ser>
        <c:ser>
          <c:idx val="7"/>
          <c:order val="7"/>
          <c:tx>
            <c:strRef>
              <c:f>'Sheet1 (3)'!$H$3</c:f>
              <c:strCache>
                <c:ptCount val="1"/>
                <c:pt idx="0">
                  <c:v>法定雇用率2.0％</c:v>
                </c:pt>
              </c:strCache>
            </c:strRef>
          </c:tx>
          <c:marker>
            <c:symbol val="diamond"/>
            <c:size val="8"/>
          </c:marker>
          <c:dPt>
            <c:idx val="36"/>
            <c:bubble3D val="0"/>
          </c:dPt>
          <c:cat>
            <c:strRef>
              <c:f>'Sheet1 (3)'!$C$4:$C$41</c:f>
              <c:strCache>
                <c:ptCount val="38"/>
                <c:pt idx="0">
                  <c:v>昭和52年</c:v>
                </c:pt>
                <c:pt idx="1">
                  <c:v>53</c:v>
                </c:pt>
                <c:pt idx="2">
                  <c:v>54</c:v>
                </c:pt>
                <c:pt idx="3">
                  <c:v>55</c:v>
                </c:pt>
                <c:pt idx="4">
                  <c:v>56</c:v>
                </c:pt>
                <c:pt idx="5">
                  <c:v>57</c:v>
                </c:pt>
                <c:pt idx="6">
                  <c:v>58</c:v>
                </c:pt>
                <c:pt idx="7">
                  <c:v>59</c:v>
                </c:pt>
                <c:pt idx="8">
                  <c:v>60</c:v>
                </c:pt>
                <c:pt idx="9">
                  <c:v>61</c:v>
                </c:pt>
                <c:pt idx="10">
                  <c:v>62</c:v>
                </c:pt>
                <c:pt idx="11">
                  <c:v>63</c:v>
                </c:pt>
                <c:pt idx="12">
                  <c:v>平成元年</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pt idx="37">
                  <c:v>26</c:v>
                </c:pt>
              </c:strCache>
            </c:strRef>
          </c:cat>
          <c:val>
            <c:numRef>
              <c:f>'Sheet1 (3)'!$H$4:$H$41</c:f>
              <c:numCache>
                <c:formatCode>General</c:formatCode>
                <c:ptCount val="38"/>
                <c:pt idx="36" formatCode="0.00_ ">
                  <c:v>2</c:v>
                </c:pt>
                <c:pt idx="37">
                  <c:v>2</c:v>
                </c:pt>
              </c:numCache>
            </c:numRef>
          </c:val>
          <c:smooth val="0"/>
        </c:ser>
        <c:dLbls>
          <c:showLegendKey val="0"/>
          <c:showVal val="0"/>
          <c:showCatName val="0"/>
          <c:showSerName val="0"/>
          <c:showPercent val="0"/>
          <c:showBubbleSize val="0"/>
        </c:dLbls>
        <c:marker val="1"/>
        <c:smooth val="0"/>
        <c:axId val="35931648"/>
        <c:axId val="35930112"/>
      </c:lineChart>
      <c:catAx>
        <c:axId val="35926784"/>
        <c:scaling>
          <c:orientation val="minMax"/>
        </c:scaling>
        <c:delete val="0"/>
        <c:axPos val="b"/>
        <c:numFmt formatCode="General" sourceLinked="1"/>
        <c:majorTickMark val="out"/>
        <c:minorTickMark val="none"/>
        <c:tickLblPos val="nextTo"/>
        <c:crossAx val="35928320"/>
        <c:crosses val="autoZero"/>
        <c:auto val="1"/>
        <c:lblAlgn val="ctr"/>
        <c:lblOffset val="100"/>
        <c:tickLblSkip val="3"/>
        <c:tickMarkSkip val="10"/>
        <c:noMultiLvlLbl val="0"/>
      </c:catAx>
      <c:valAx>
        <c:axId val="35928320"/>
        <c:scaling>
          <c:orientation val="minMax"/>
          <c:max val="440"/>
        </c:scaling>
        <c:delete val="0"/>
        <c:axPos val="l"/>
        <c:majorGridlines>
          <c:spPr>
            <a:ln>
              <a:solidFill>
                <a:schemeClr val="bg1"/>
              </a:solidFill>
            </a:ln>
          </c:spPr>
        </c:majorGridlines>
        <c:numFmt formatCode="0_ " sourceLinked="1"/>
        <c:majorTickMark val="out"/>
        <c:minorTickMark val="none"/>
        <c:tickLblPos val="nextTo"/>
        <c:crossAx val="35926784"/>
        <c:crosses val="autoZero"/>
        <c:crossBetween val="between"/>
        <c:majorUnit val="50"/>
      </c:valAx>
      <c:valAx>
        <c:axId val="35930112"/>
        <c:scaling>
          <c:orientation val="minMax"/>
          <c:max val="2.0499999999999998"/>
          <c:min val="1"/>
        </c:scaling>
        <c:delete val="0"/>
        <c:axPos val="r"/>
        <c:numFmt formatCode="0.00_ " sourceLinked="1"/>
        <c:majorTickMark val="out"/>
        <c:minorTickMark val="none"/>
        <c:tickLblPos val="nextTo"/>
        <c:crossAx val="35931648"/>
        <c:crosses val="max"/>
        <c:crossBetween val="between"/>
        <c:majorUnit val="0.1"/>
      </c:valAx>
      <c:catAx>
        <c:axId val="35931648"/>
        <c:scaling>
          <c:orientation val="minMax"/>
        </c:scaling>
        <c:delete val="1"/>
        <c:axPos val="b"/>
        <c:numFmt formatCode="General" sourceLinked="1"/>
        <c:majorTickMark val="out"/>
        <c:minorTickMark val="none"/>
        <c:tickLblPos val="none"/>
        <c:crossAx val="35930112"/>
        <c:crosses val="autoZero"/>
        <c:auto val="1"/>
        <c:lblAlgn val="ctr"/>
        <c:lblOffset val="100"/>
        <c:noMultiLvlLbl val="0"/>
      </c:catAx>
      <c:spPr>
        <a:ln>
          <a:solidFill>
            <a:prstClr val="black"/>
          </a:solidFill>
        </a:ln>
      </c:spPr>
    </c:plotArea>
    <c:legend>
      <c:legendPos val="r"/>
      <c:layout>
        <c:manualLayout>
          <c:xMode val="edge"/>
          <c:yMode val="edge"/>
          <c:x val="4.5561017726227324E-2"/>
          <c:y val="6.5672219776040458E-2"/>
          <c:w val="0.16078686243131604"/>
          <c:h val="0.32200583156085805"/>
        </c:manualLayout>
      </c:layout>
      <c:overlay val="0"/>
      <c:txPr>
        <a:bodyPr/>
        <a:lstStyle/>
        <a:p>
          <a:pPr>
            <a:defRPr sz="900"/>
          </a:pPr>
          <a:endParaRPr lang="ja-JP"/>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915898333221451E-2"/>
          <c:y val="5.0648889529145487E-2"/>
          <c:w val="0.81410267626803201"/>
          <c:h val="0.85967958642171993"/>
        </c:manualLayout>
      </c:layout>
      <c:barChart>
        <c:barDir val="col"/>
        <c:grouping val="clustered"/>
        <c:varyColors val="0"/>
        <c:ser>
          <c:idx val="0"/>
          <c:order val="0"/>
          <c:tx>
            <c:strRef>
              <c:f>Sheet1!$B$1</c:f>
              <c:strCache>
                <c:ptCount val="1"/>
                <c:pt idx="0">
                  <c:v>列1</c:v>
                </c:pt>
              </c:strCache>
            </c:strRef>
          </c:tx>
          <c:spPr>
            <a:solidFill>
              <a:schemeClr val="bg1">
                <a:lumMod val="75000"/>
              </a:schemeClr>
            </a:solidFill>
            <a:ln>
              <a:solidFill>
                <a:srgbClr val="000000"/>
              </a:solidFill>
            </a:ln>
          </c:spPr>
          <c:invertIfNegative val="0"/>
          <c:dLbls>
            <c:dLbl>
              <c:idx val="6"/>
              <c:layout>
                <c:manualLayout>
                  <c:x val="1.4245014245014278E-3"/>
                  <c:y val="-1.3440860215053807E-2"/>
                </c:manualLayout>
              </c:layout>
              <c:showLegendKey val="0"/>
              <c:showVal val="1"/>
              <c:showCatName val="0"/>
              <c:showSerName val="0"/>
              <c:showPercent val="0"/>
              <c:showBubbleSize val="0"/>
            </c:dLbl>
            <c:dLbl>
              <c:idx val="8"/>
              <c:spPr/>
              <c:txPr>
                <a:bodyPr/>
                <a:lstStyle/>
                <a:p>
                  <a:pPr>
                    <a:defRPr sz="1500" b="0" baseline="0">
                      <a:solidFill>
                        <a:schemeClr val="tx1"/>
                      </a:solidFill>
                      <a:latin typeface="+mj-lt"/>
                    </a:defRPr>
                  </a:pPr>
                  <a:endParaRPr lang="ja-JP"/>
                </a:p>
              </c:txPr>
              <c:showLegendKey val="0"/>
              <c:showVal val="1"/>
              <c:showCatName val="0"/>
              <c:showSerName val="0"/>
              <c:showPercent val="0"/>
              <c:showBubbleSize val="0"/>
            </c:dLbl>
            <c:dLbl>
              <c:idx val="9"/>
              <c:spPr/>
              <c:txPr>
                <a:bodyPr/>
                <a:lstStyle/>
                <a:p>
                  <a:pPr>
                    <a:defRPr sz="1500" b="1" baseline="0">
                      <a:solidFill>
                        <a:srgbClr val="FF0000"/>
                      </a:solidFill>
                      <a:latin typeface="+mj-lt"/>
                    </a:defRPr>
                  </a:pPr>
                  <a:endParaRPr lang="ja-JP"/>
                </a:p>
              </c:txPr>
              <c:showLegendKey val="0"/>
              <c:showVal val="1"/>
              <c:showCatName val="0"/>
              <c:showSerName val="0"/>
              <c:showPercent val="0"/>
              <c:showBubbleSize val="0"/>
            </c:dLbl>
            <c:txPr>
              <a:bodyPr/>
              <a:lstStyle/>
              <a:p>
                <a:pPr>
                  <a:defRPr sz="1500" baseline="0">
                    <a:latin typeface="+mj-lt"/>
                  </a:defRPr>
                </a:pPr>
                <a:endParaRPr lang="ja-JP"/>
              </a:p>
            </c:txPr>
            <c:showLegendKey val="0"/>
            <c:showVal val="1"/>
            <c:showCatName val="0"/>
            <c:showSerName val="0"/>
            <c:showPercent val="0"/>
            <c:showBubbleSize val="0"/>
            <c:showLeaderLines val="0"/>
          </c:dLbls>
          <c:cat>
            <c:strRef>
              <c:f>Sheet1!$A$2:$A$11</c:f>
              <c:strCache>
                <c:ptCount val="10"/>
                <c:pt idx="0">
                  <c:v>16年度</c:v>
                </c:pt>
                <c:pt idx="1">
                  <c:v>17年度</c:v>
                </c:pt>
                <c:pt idx="2">
                  <c:v>18年度</c:v>
                </c:pt>
                <c:pt idx="3">
                  <c:v>19年度</c:v>
                </c:pt>
                <c:pt idx="4">
                  <c:v>20年度</c:v>
                </c:pt>
                <c:pt idx="5">
                  <c:v>21年度</c:v>
                </c:pt>
                <c:pt idx="6">
                  <c:v>22年度</c:v>
                </c:pt>
                <c:pt idx="7">
                  <c:v>23年度</c:v>
                </c:pt>
                <c:pt idx="8">
                  <c:v>24年度</c:v>
                </c:pt>
                <c:pt idx="9">
                  <c:v>25年度</c:v>
                </c:pt>
              </c:strCache>
            </c:strRef>
          </c:cat>
          <c:val>
            <c:numRef>
              <c:f>Sheet1!$B$2:$B$11</c:f>
              <c:numCache>
                <c:formatCode>#,##0_ </c:formatCode>
                <c:ptCount val="10"/>
                <c:pt idx="0">
                  <c:v>35871</c:v>
                </c:pt>
                <c:pt idx="1">
                  <c:v>38882</c:v>
                </c:pt>
                <c:pt idx="2">
                  <c:v>43987</c:v>
                </c:pt>
                <c:pt idx="3">
                  <c:v>45565</c:v>
                </c:pt>
                <c:pt idx="4">
                  <c:v>44463</c:v>
                </c:pt>
                <c:pt idx="5">
                  <c:v>45257</c:v>
                </c:pt>
                <c:pt idx="6">
                  <c:v>52931</c:v>
                </c:pt>
                <c:pt idx="7">
                  <c:v>59367</c:v>
                </c:pt>
                <c:pt idx="8">
                  <c:v>68321</c:v>
                </c:pt>
                <c:pt idx="9">
                  <c:v>77883</c:v>
                </c:pt>
              </c:numCache>
            </c:numRef>
          </c:val>
        </c:ser>
        <c:dLbls>
          <c:showLegendKey val="0"/>
          <c:showVal val="0"/>
          <c:showCatName val="0"/>
          <c:showSerName val="0"/>
          <c:showPercent val="0"/>
          <c:showBubbleSize val="0"/>
        </c:dLbls>
        <c:gapWidth val="65"/>
        <c:axId val="265856896"/>
        <c:axId val="265859072"/>
      </c:barChart>
      <c:lineChart>
        <c:grouping val="standard"/>
        <c:varyColors val="0"/>
        <c:ser>
          <c:idx val="1"/>
          <c:order val="1"/>
          <c:tx>
            <c:strRef>
              <c:f>Sheet1!$C$1</c:f>
              <c:strCache>
                <c:ptCount val="1"/>
                <c:pt idx="0">
                  <c:v>列2</c:v>
                </c:pt>
              </c:strCache>
            </c:strRef>
          </c:tx>
          <c:marker>
            <c:symbol val="triangle"/>
            <c:size val="10"/>
          </c:marker>
          <c:dLbls>
            <c:dLbl>
              <c:idx val="7"/>
              <c:layout>
                <c:manualLayout>
                  <c:x val="-6.8803418803418934E-2"/>
                  <c:y val="-3.1048387096774283E-2"/>
                </c:manualLayout>
              </c:layout>
              <c:dLblPos val="r"/>
              <c:showLegendKey val="0"/>
              <c:showVal val="1"/>
              <c:showCatName val="0"/>
              <c:showSerName val="0"/>
              <c:showPercent val="0"/>
              <c:showBubbleSize val="0"/>
            </c:dLbl>
            <c:dLbl>
              <c:idx val="8"/>
              <c:spPr/>
              <c:txPr>
                <a:bodyPr/>
                <a:lstStyle/>
                <a:p>
                  <a:pPr>
                    <a:defRPr sz="1400" b="0">
                      <a:solidFill>
                        <a:schemeClr val="tx1">
                          <a:lumMod val="95000"/>
                          <a:lumOff val="5000"/>
                        </a:schemeClr>
                      </a:solidFill>
                      <a:latin typeface="+mn-lt"/>
                    </a:defRPr>
                  </a:pPr>
                  <a:endParaRPr lang="ja-JP"/>
                </a:p>
              </c:txPr>
              <c:dLblPos val="t"/>
              <c:showLegendKey val="0"/>
              <c:showVal val="1"/>
              <c:showCatName val="0"/>
              <c:showSerName val="0"/>
              <c:showPercent val="0"/>
              <c:showBubbleSize val="0"/>
            </c:dLbl>
            <c:dLbl>
              <c:idx val="9"/>
              <c:layout>
                <c:manualLayout>
                  <c:x val="-4.8770545693622519E-2"/>
                  <c:y val="-6.7325162983659301E-2"/>
                </c:manualLayout>
              </c:layout>
              <c:spPr/>
              <c:txPr>
                <a:bodyPr/>
                <a:lstStyle/>
                <a:p>
                  <a:pPr>
                    <a:defRPr sz="1400" b="1">
                      <a:solidFill>
                        <a:srgbClr val="FF0000"/>
                      </a:solidFill>
                      <a:latin typeface="+mn-lt"/>
                    </a:defRPr>
                  </a:pPr>
                  <a:endParaRPr lang="ja-JP"/>
                </a:p>
              </c:txPr>
              <c:dLblPos val="r"/>
              <c:showLegendKey val="0"/>
              <c:showVal val="1"/>
              <c:showCatName val="0"/>
              <c:showSerName val="0"/>
              <c:showPercent val="0"/>
              <c:showBubbleSize val="0"/>
            </c:dLbl>
            <c:txPr>
              <a:bodyPr/>
              <a:lstStyle/>
              <a:p>
                <a:pPr>
                  <a:defRPr sz="1400">
                    <a:solidFill>
                      <a:schemeClr val="tx1">
                        <a:lumMod val="95000"/>
                        <a:lumOff val="5000"/>
                      </a:schemeClr>
                    </a:solidFill>
                    <a:latin typeface="+mn-lt"/>
                  </a:defRPr>
                </a:pPr>
                <a:endParaRPr lang="ja-JP"/>
              </a:p>
            </c:txPr>
            <c:dLblPos val="t"/>
            <c:showLegendKey val="0"/>
            <c:showVal val="1"/>
            <c:showCatName val="0"/>
            <c:showSerName val="0"/>
            <c:showPercent val="0"/>
            <c:showBubbleSize val="0"/>
            <c:showLeaderLines val="0"/>
          </c:dLbls>
          <c:cat>
            <c:strRef>
              <c:f>Sheet1!$A$2:$A$11</c:f>
              <c:strCache>
                <c:ptCount val="10"/>
                <c:pt idx="0">
                  <c:v>16年度</c:v>
                </c:pt>
                <c:pt idx="1">
                  <c:v>17年度</c:v>
                </c:pt>
                <c:pt idx="2">
                  <c:v>18年度</c:v>
                </c:pt>
                <c:pt idx="3">
                  <c:v>19年度</c:v>
                </c:pt>
                <c:pt idx="4">
                  <c:v>20年度</c:v>
                </c:pt>
                <c:pt idx="5">
                  <c:v>21年度</c:v>
                </c:pt>
                <c:pt idx="6">
                  <c:v>22年度</c:v>
                </c:pt>
                <c:pt idx="7">
                  <c:v>23年度</c:v>
                </c:pt>
                <c:pt idx="8">
                  <c:v>24年度</c:v>
                </c:pt>
                <c:pt idx="9">
                  <c:v>25年度</c:v>
                </c:pt>
              </c:strCache>
            </c:strRef>
          </c:cat>
          <c:val>
            <c:numRef>
              <c:f>Sheet1!$C$2:$C$11</c:f>
              <c:numCache>
                <c:formatCode>#,##0_ </c:formatCode>
                <c:ptCount val="10"/>
                <c:pt idx="0">
                  <c:v>93182</c:v>
                </c:pt>
                <c:pt idx="1">
                  <c:v>97626</c:v>
                </c:pt>
                <c:pt idx="2">
                  <c:v>103637</c:v>
                </c:pt>
                <c:pt idx="3">
                  <c:v>107906</c:v>
                </c:pt>
                <c:pt idx="4">
                  <c:v>119765</c:v>
                </c:pt>
                <c:pt idx="5">
                  <c:v>125888</c:v>
                </c:pt>
                <c:pt idx="6">
                  <c:v>132734</c:v>
                </c:pt>
                <c:pt idx="7">
                  <c:v>148358</c:v>
                </c:pt>
                <c:pt idx="8">
                  <c:v>161941</c:v>
                </c:pt>
                <c:pt idx="9">
                  <c:v>169522</c:v>
                </c:pt>
              </c:numCache>
            </c:numRef>
          </c:val>
          <c:smooth val="0"/>
        </c:ser>
        <c:dLbls>
          <c:showLegendKey val="0"/>
          <c:showVal val="0"/>
          <c:showCatName val="0"/>
          <c:showSerName val="0"/>
          <c:showPercent val="0"/>
          <c:showBubbleSize val="0"/>
        </c:dLbls>
        <c:marker val="1"/>
        <c:smooth val="0"/>
        <c:axId val="265856896"/>
        <c:axId val="265859072"/>
      </c:lineChart>
      <c:lineChart>
        <c:grouping val="standard"/>
        <c:varyColors val="0"/>
        <c:ser>
          <c:idx val="2"/>
          <c:order val="2"/>
          <c:tx>
            <c:strRef>
              <c:f>Sheet1!$D$1</c:f>
              <c:strCache>
                <c:ptCount val="1"/>
                <c:pt idx="0">
                  <c:v>列3</c:v>
                </c:pt>
              </c:strCache>
            </c:strRef>
          </c:tx>
          <c:spPr>
            <a:ln>
              <a:solidFill>
                <a:schemeClr val="tx1"/>
              </a:solidFill>
              <a:prstDash val="sysDash"/>
            </a:ln>
          </c:spPr>
          <c:marker>
            <c:symbol val="diamond"/>
            <c:size val="10"/>
            <c:spPr>
              <a:solidFill>
                <a:schemeClr val="tx1"/>
              </a:solidFill>
              <a:ln>
                <a:solidFill>
                  <a:srgbClr val="000000"/>
                </a:solidFill>
              </a:ln>
            </c:spPr>
          </c:marker>
          <c:dLbls>
            <c:dLbl>
              <c:idx val="0"/>
              <c:layout>
                <c:manualLayout>
                  <c:x val="-3.2763532763532784E-2"/>
                  <c:y val="-4.5698924731182734E-2"/>
                </c:manualLayout>
              </c:layout>
              <c:showLegendKey val="0"/>
              <c:showVal val="1"/>
              <c:showCatName val="0"/>
              <c:showSerName val="0"/>
              <c:showPercent val="0"/>
              <c:showBubbleSize val="0"/>
            </c:dLbl>
            <c:dLbl>
              <c:idx val="1"/>
              <c:layout>
                <c:manualLayout>
                  <c:x val="-3.1339031339031313E-2"/>
                  <c:y val="-4.8387096774193561E-2"/>
                </c:manualLayout>
              </c:layout>
              <c:showLegendKey val="0"/>
              <c:showVal val="1"/>
              <c:showCatName val="0"/>
              <c:showSerName val="0"/>
              <c:showPercent val="0"/>
              <c:showBubbleSize val="0"/>
            </c:dLbl>
            <c:dLbl>
              <c:idx val="2"/>
              <c:layout>
                <c:manualLayout>
                  <c:x val="-3.5612535612535641E-2"/>
                  <c:y val="-5.3763440860215311E-2"/>
                </c:manualLayout>
              </c:layout>
              <c:showLegendKey val="0"/>
              <c:showVal val="1"/>
              <c:showCatName val="0"/>
              <c:showSerName val="0"/>
              <c:showPercent val="0"/>
              <c:showBubbleSize val="0"/>
            </c:dLbl>
            <c:dLbl>
              <c:idx val="3"/>
              <c:layout>
                <c:manualLayout>
                  <c:x val="-3.2763532763532791E-2"/>
                  <c:y val="-5.9139784946236854E-2"/>
                </c:manualLayout>
              </c:layout>
              <c:showLegendKey val="0"/>
              <c:showVal val="1"/>
              <c:showCatName val="0"/>
              <c:showSerName val="0"/>
              <c:showPercent val="0"/>
              <c:showBubbleSize val="0"/>
            </c:dLbl>
            <c:dLbl>
              <c:idx val="4"/>
              <c:layout>
                <c:manualLayout>
                  <c:x val="-4.4159544159544192E-2"/>
                  <c:y val="-7.5268817204301119E-2"/>
                </c:manualLayout>
              </c:layout>
              <c:showLegendKey val="0"/>
              <c:showVal val="1"/>
              <c:showCatName val="0"/>
              <c:showSerName val="0"/>
              <c:showPercent val="0"/>
              <c:showBubbleSize val="0"/>
            </c:dLbl>
            <c:dLbl>
              <c:idx val="5"/>
              <c:layout>
                <c:manualLayout>
                  <c:x val="-3.4188034188034191E-2"/>
                  <c:y val="-5.3763440860214992E-2"/>
                </c:manualLayout>
              </c:layout>
              <c:showLegendKey val="0"/>
              <c:showVal val="1"/>
              <c:showCatName val="0"/>
              <c:showSerName val="0"/>
              <c:showPercent val="0"/>
              <c:showBubbleSize val="0"/>
            </c:dLbl>
            <c:dLbl>
              <c:idx val="6"/>
              <c:layout>
                <c:manualLayout>
                  <c:x val="-3.7037037037037056E-2"/>
                  <c:y val="-5.1075268817204297E-2"/>
                </c:manualLayout>
              </c:layout>
              <c:showLegendKey val="0"/>
              <c:showVal val="1"/>
              <c:showCatName val="0"/>
              <c:showSerName val="0"/>
              <c:showPercent val="0"/>
              <c:showBubbleSize val="0"/>
            </c:dLbl>
            <c:dLbl>
              <c:idx val="7"/>
              <c:layout>
                <c:manualLayout>
                  <c:x val="-3.4188034188034191E-2"/>
                  <c:y val="-6.1827956989247403E-2"/>
                </c:manualLayout>
              </c:layout>
              <c:showLegendKey val="0"/>
              <c:showVal val="1"/>
              <c:showCatName val="0"/>
              <c:showSerName val="0"/>
              <c:showPercent val="0"/>
              <c:showBubbleSize val="0"/>
            </c:dLbl>
            <c:dLbl>
              <c:idx val="8"/>
              <c:layout>
                <c:manualLayout>
                  <c:x val="-3.8461538461538471E-2"/>
                  <c:y val="-4.8387096774193561E-2"/>
                </c:manualLayout>
              </c:layout>
              <c:showLegendKey val="0"/>
              <c:showVal val="1"/>
              <c:showCatName val="0"/>
              <c:showSerName val="0"/>
              <c:showPercent val="0"/>
              <c:showBubbleSize val="0"/>
            </c:dLbl>
            <c:dLbl>
              <c:idx val="9"/>
              <c:layout>
                <c:manualLayout>
                  <c:x val="-3.5502958579881658E-2"/>
                  <c:y val="-5.3763652527305056E-2"/>
                </c:manualLayout>
              </c:layout>
              <c:showLegendKey val="0"/>
              <c:showVal val="1"/>
              <c:showCatName val="0"/>
              <c:showSerName val="0"/>
              <c:showPercent val="0"/>
              <c:showBubbleSize val="0"/>
            </c:dLbl>
            <c:txPr>
              <a:bodyPr/>
              <a:lstStyle/>
              <a:p>
                <a:pPr>
                  <a:defRPr sz="1500" baseline="0"/>
                </a:pPr>
                <a:endParaRPr lang="ja-JP"/>
              </a:p>
            </c:txPr>
            <c:showLegendKey val="0"/>
            <c:showVal val="1"/>
            <c:showCatName val="0"/>
            <c:showSerName val="0"/>
            <c:showPercent val="0"/>
            <c:showBubbleSize val="0"/>
            <c:showLeaderLines val="0"/>
          </c:dLbls>
          <c:cat>
            <c:strRef>
              <c:f>Sheet1!$A$2:$A$11</c:f>
              <c:strCache>
                <c:ptCount val="10"/>
                <c:pt idx="0">
                  <c:v>16年度</c:v>
                </c:pt>
                <c:pt idx="1">
                  <c:v>17年度</c:v>
                </c:pt>
                <c:pt idx="2">
                  <c:v>18年度</c:v>
                </c:pt>
                <c:pt idx="3">
                  <c:v>19年度</c:v>
                </c:pt>
                <c:pt idx="4">
                  <c:v>20年度</c:v>
                </c:pt>
                <c:pt idx="5">
                  <c:v>21年度</c:v>
                </c:pt>
                <c:pt idx="6">
                  <c:v>22年度</c:v>
                </c:pt>
                <c:pt idx="7">
                  <c:v>23年度</c:v>
                </c:pt>
                <c:pt idx="8">
                  <c:v>24年度</c:v>
                </c:pt>
                <c:pt idx="9">
                  <c:v>25年度</c:v>
                </c:pt>
              </c:strCache>
            </c:strRef>
          </c:cat>
          <c:val>
            <c:numRef>
              <c:f>Sheet1!$D$2:$D$11</c:f>
              <c:numCache>
                <c:formatCode>#,##0.0;"▲ "#,##0.0</c:formatCode>
                <c:ptCount val="10"/>
                <c:pt idx="0">
                  <c:v>9.1</c:v>
                </c:pt>
                <c:pt idx="1">
                  <c:v>8.4</c:v>
                </c:pt>
                <c:pt idx="2">
                  <c:v>13.1</c:v>
                </c:pt>
                <c:pt idx="3">
                  <c:v>3.6</c:v>
                </c:pt>
                <c:pt idx="4">
                  <c:v>-2.4</c:v>
                </c:pt>
                <c:pt idx="5">
                  <c:v>1.8</c:v>
                </c:pt>
                <c:pt idx="6">
                  <c:v>17</c:v>
                </c:pt>
                <c:pt idx="7">
                  <c:v>12.2</c:v>
                </c:pt>
                <c:pt idx="8">
                  <c:v>15.1</c:v>
                </c:pt>
                <c:pt idx="9">
                  <c:v>14</c:v>
                </c:pt>
              </c:numCache>
            </c:numRef>
          </c:val>
          <c:smooth val="0"/>
        </c:ser>
        <c:dLbls>
          <c:showLegendKey val="0"/>
          <c:showVal val="0"/>
          <c:showCatName val="0"/>
          <c:showSerName val="0"/>
          <c:showPercent val="0"/>
          <c:showBubbleSize val="0"/>
        </c:dLbls>
        <c:marker val="1"/>
        <c:smooth val="0"/>
        <c:axId val="265862528"/>
        <c:axId val="265860992"/>
      </c:lineChart>
      <c:catAx>
        <c:axId val="265856896"/>
        <c:scaling>
          <c:orientation val="minMax"/>
        </c:scaling>
        <c:delete val="0"/>
        <c:axPos val="b"/>
        <c:majorTickMark val="out"/>
        <c:minorTickMark val="none"/>
        <c:tickLblPos val="nextTo"/>
        <c:txPr>
          <a:bodyPr/>
          <a:lstStyle/>
          <a:p>
            <a:pPr>
              <a:defRPr sz="1600"/>
            </a:pPr>
            <a:endParaRPr lang="ja-JP"/>
          </a:p>
        </c:txPr>
        <c:crossAx val="265859072"/>
        <c:crosses val="autoZero"/>
        <c:auto val="1"/>
        <c:lblAlgn val="ctr"/>
        <c:lblOffset val="100"/>
        <c:noMultiLvlLbl val="0"/>
      </c:catAx>
      <c:valAx>
        <c:axId val="265859072"/>
        <c:scaling>
          <c:orientation val="minMax"/>
        </c:scaling>
        <c:delete val="0"/>
        <c:axPos val="l"/>
        <c:majorGridlines/>
        <c:numFmt formatCode="#,##0_ " sourceLinked="1"/>
        <c:majorTickMark val="none"/>
        <c:minorTickMark val="none"/>
        <c:tickLblPos val="nextTo"/>
        <c:txPr>
          <a:bodyPr/>
          <a:lstStyle/>
          <a:p>
            <a:pPr>
              <a:defRPr sz="1400"/>
            </a:pPr>
            <a:endParaRPr lang="ja-JP"/>
          </a:p>
        </c:txPr>
        <c:crossAx val="265856896"/>
        <c:crosses val="autoZero"/>
        <c:crossBetween val="between"/>
      </c:valAx>
      <c:valAx>
        <c:axId val="265860992"/>
        <c:scaling>
          <c:orientation val="minMax"/>
          <c:max val="150"/>
          <c:min val="-5"/>
        </c:scaling>
        <c:delete val="0"/>
        <c:axPos val="r"/>
        <c:numFmt formatCode="#,##0.0_ " sourceLinked="0"/>
        <c:majorTickMark val="none"/>
        <c:minorTickMark val="none"/>
        <c:tickLblPos val="nextTo"/>
        <c:txPr>
          <a:bodyPr/>
          <a:lstStyle/>
          <a:p>
            <a:pPr>
              <a:defRPr sz="1400"/>
            </a:pPr>
            <a:endParaRPr lang="ja-JP"/>
          </a:p>
        </c:txPr>
        <c:crossAx val="265862528"/>
        <c:crosses val="max"/>
        <c:crossBetween val="between"/>
      </c:valAx>
      <c:catAx>
        <c:axId val="265862528"/>
        <c:scaling>
          <c:orientation val="minMax"/>
        </c:scaling>
        <c:delete val="1"/>
        <c:axPos val="b"/>
        <c:majorTickMark val="out"/>
        <c:minorTickMark val="none"/>
        <c:tickLblPos val="none"/>
        <c:crossAx val="265860992"/>
        <c:crossesAt val="-5"/>
        <c:auto val="1"/>
        <c:lblAlgn val="ctr"/>
        <c:lblOffset val="100"/>
        <c:noMultiLvlLbl val="0"/>
      </c:catAx>
      <c:spPr>
        <a:ln>
          <a:solidFill>
            <a:srgbClr val="000000"/>
          </a:solidFill>
        </a:ln>
      </c:spPr>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591194968553458E-2"/>
          <c:y val="0.17215836864776321"/>
          <c:w val="0.96540880503144655"/>
          <c:h val="0.73321337822696098"/>
        </c:manualLayout>
      </c:layout>
      <c:doughnutChart>
        <c:varyColors val="1"/>
        <c:ser>
          <c:idx val="0"/>
          <c:order val="0"/>
          <c:tx>
            <c:strRef>
              <c:f>Sheet1!$B$1</c:f>
              <c:strCache>
                <c:ptCount val="1"/>
                <c:pt idx="0">
                  <c:v>列1</c:v>
                </c:pt>
              </c:strCache>
            </c:strRef>
          </c:tx>
          <c:spPr>
            <a:ln>
              <a:solidFill>
                <a:schemeClr val="bg2">
                  <a:lumMod val="10000"/>
                </a:schemeClr>
              </a:solidFill>
            </a:ln>
          </c:spPr>
          <c:dPt>
            <c:idx val="0"/>
            <c:bubble3D val="0"/>
            <c:spPr>
              <a:solidFill>
                <a:schemeClr val="accent6">
                  <a:lumMod val="60000"/>
                  <a:lumOff val="40000"/>
                </a:schemeClr>
              </a:solidFill>
              <a:ln>
                <a:solidFill>
                  <a:schemeClr val="bg2">
                    <a:lumMod val="10000"/>
                  </a:schemeClr>
                </a:solidFill>
              </a:ln>
            </c:spPr>
          </c:dPt>
          <c:dPt>
            <c:idx val="1"/>
            <c:bubble3D val="0"/>
            <c:spPr>
              <a:solidFill>
                <a:schemeClr val="accent6">
                  <a:lumMod val="20000"/>
                  <a:lumOff val="80000"/>
                </a:schemeClr>
              </a:solidFill>
              <a:ln>
                <a:solidFill>
                  <a:schemeClr val="bg2">
                    <a:lumMod val="10000"/>
                  </a:schemeClr>
                </a:solidFill>
              </a:ln>
            </c:spPr>
          </c:dPt>
          <c:dPt>
            <c:idx val="2"/>
            <c:bubble3D val="0"/>
            <c:explosion val="12"/>
            <c:spPr>
              <a:solidFill>
                <a:schemeClr val="accent6">
                  <a:lumMod val="50000"/>
                </a:schemeClr>
              </a:solidFill>
              <a:ln>
                <a:solidFill>
                  <a:schemeClr val="bg2">
                    <a:lumMod val="10000"/>
                  </a:schemeClr>
                </a:solidFill>
              </a:ln>
            </c:spPr>
          </c:dPt>
          <c:dPt>
            <c:idx val="3"/>
            <c:bubble3D val="0"/>
            <c:spPr>
              <a:solidFill>
                <a:schemeClr val="bg1"/>
              </a:solidFill>
              <a:ln>
                <a:solidFill>
                  <a:schemeClr val="bg2">
                    <a:lumMod val="10000"/>
                  </a:schemeClr>
                </a:solidFill>
              </a:ln>
            </c:spPr>
          </c:dPt>
          <c:cat>
            <c:strRef>
              <c:f>Sheet1!$A$2:$A$5</c:f>
              <c:strCache>
                <c:ptCount val="4"/>
                <c:pt idx="0">
                  <c:v>身体障害者</c:v>
                </c:pt>
                <c:pt idx="1">
                  <c:v>知的障害者</c:v>
                </c:pt>
                <c:pt idx="2">
                  <c:v>精神障害者</c:v>
                </c:pt>
                <c:pt idx="3">
                  <c:v>その他</c:v>
                </c:pt>
              </c:strCache>
            </c:strRef>
          </c:cat>
          <c:val>
            <c:numRef>
              <c:f>Sheet1!$B$2:$B$5</c:f>
              <c:numCache>
                <c:formatCode>#,##0_ </c:formatCode>
                <c:ptCount val="4"/>
                <c:pt idx="0">
                  <c:v>22992</c:v>
                </c:pt>
                <c:pt idx="1">
                  <c:v>9102</c:v>
                </c:pt>
                <c:pt idx="2">
                  <c:v>3592</c:v>
                </c:pt>
                <c:pt idx="3">
                  <c:v>185</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591194968553458E-2"/>
          <c:y val="0.17215836864776321"/>
          <c:w val="0.96540880503144655"/>
          <c:h val="0.70663162433353943"/>
        </c:manualLayout>
      </c:layout>
      <c:doughnutChart>
        <c:varyColors val="1"/>
        <c:ser>
          <c:idx val="0"/>
          <c:order val="0"/>
          <c:tx>
            <c:strRef>
              <c:f>Sheet1!$B$1</c:f>
              <c:strCache>
                <c:ptCount val="1"/>
                <c:pt idx="0">
                  <c:v>列1</c:v>
                </c:pt>
              </c:strCache>
            </c:strRef>
          </c:tx>
          <c:spPr>
            <a:ln>
              <a:solidFill>
                <a:schemeClr val="bg2">
                  <a:lumMod val="10000"/>
                </a:schemeClr>
              </a:solidFill>
            </a:ln>
          </c:spPr>
          <c:dPt>
            <c:idx val="0"/>
            <c:bubble3D val="0"/>
            <c:spPr>
              <a:solidFill>
                <a:schemeClr val="accent6">
                  <a:lumMod val="60000"/>
                  <a:lumOff val="40000"/>
                </a:schemeClr>
              </a:solidFill>
              <a:ln>
                <a:solidFill>
                  <a:schemeClr val="bg2">
                    <a:lumMod val="10000"/>
                  </a:schemeClr>
                </a:solidFill>
              </a:ln>
            </c:spPr>
          </c:dPt>
          <c:dPt>
            <c:idx val="1"/>
            <c:bubble3D val="0"/>
            <c:spPr>
              <a:solidFill>
                <a:schemeClr val="accent6">
                  <a:lumMod val="20000"/>
                  <a:lumOff val="80000"/>
                </a:schemeClr>
              </a:solidFill>
              <a:ln>
                <a:solidFill>
                  <a:schemeClr val="bg2">
                    <a:lumMod val="10000"/>
                  </a:schemeClr>
                </a:solidFill>
              </a:ln>
            </c:spPr>
          </c:dPt>
          <c:dPt>
            <c:idx val="2"/>
            <c:bubble3D val="0"/>
            <c:explosion val="12"/>
            <c:spPr>
              <a:solidFill>
                <a:schemeClr val="accent6">
                  <a:lumMod val="50000"/>
                </a:schemeClr>
              </a:solidFill>
              <a:ln>
                <a:solidFill>
                  <a:schemeClr val="bg2">
                    <a:lumMod val="10000"/>
                  </a:schemeClr>
                </a:solidFill>
              </a:ln>
            </c:spPr>
          </c:dPt>
          <c:dPt>
            <c:idx val="3"/>
            <c:bubble3D val="0"/>
            <c:spPr>
              <a:solidFill>
                <a:schemeClr val="bg1"/>
              </a:solidFill>
              <a:ln>
                <a:solidFill>
                  <a:schemeClr val="bg2">
                    <a:lumMod val="10000"/>
                  </a:schemeClr>
                </a:solidFill>
              </a:ln>
            </c:spPr>
          </c:dPt>
          <c:cat>
            <c:strRef>
              <c:f>Sheet1!$A$2:$A$5</c:f>
              <c:strCache>
                <c:ptCount val="4"/>
                <c:pt idx="0">
                  <c:v>身体障害者</c:v>
                </c:pt>
                <c:pt idx="1">
                  <c:v>知的障害者</c:v>
                </c:pt>
                <c:pt idx="2">
                  <c:v>精神障害者</c:v>
                </c:pt>
                <c:pt idx="3">
                  <c:v>その他</c:v>
                </c:pt>
              </c:strCache>
            </c:strRef>
          </c:cat>
          <c:val>
            <c:numRef>
              <c:f>Sheet1!$B$2:$B$5</c:f>
              <c:numCache>
                <c:formatCode>#,##0_ </c:formatCode>
                <c:ptCount val="4"/>
                <c:pt idx="0">
                  <c:v>28307</c:v>
                </c:pt>
                <c:pt idx="1">
                  <c:v>17649</c:v>
                </c:pt>
                <c:pt idx="2">
                  <c:v>29404</c:v>
                </c:pt>
                <c:pt idx="3">
                  <c:v>2523</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0.31915</cdr:x>
      <cdr:y>0.35508</cdr:y>
    </cdr:from>
    <cdr:to>
      <cdr:x>0.31915</cdr:x>
      <cdr:y>0.4401</cdr:y>
    </cdr:to>
    <cdr:sp macro="" textlink="">
      <cdr:nvSpPr>
        <cdr:cNvPr id="3" name="直線矢印コネクタ 2"/>
        <cdr:cNvSpPr/>
      </cdr:nvSpPr>
      <cdr:spPr>
        <a:xfrm xmlns:a="http://schemas.openxmlformats.org/drawingml/2006/main" flipV="1">
          <a:off x="2884016" y="1700823"/>
          <a:ext cx="0" cy="407239"/>
        </a:xfrm>
        <a:prstGeom xmlns:a="http://schemas.openxmlformats.org/drawingml/2006/main" prst="straightConnector1">
          <a:avLst/>
        </a:prstGeom>
        <a:ln xmlns:a="http://schemas.openxmlformats.org/drawingml/2006/main" w="15875">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0.52593</cdr:x>
      <cdr:y>0.14224</cdr:y>
    </cdr:from>
    <cdr:to>
      <cdr:x>0.63002</cdr:x>
      <cdr:y>0.19769</cdr:y>
    </cdr:to>
    <cdr:sp macro="" textlink="">
      <cdr:nvSpPr>
        <cdr:cNvPr id="10" name="テキスト ボックス 9"/>
        <cdr:cNvSpPr txBox="1"/>
      </cdr:nvSpPr>
      <cdr:spPr>
        <a:xfrm xmlns:a="http://schemas.openxmlformats.org/drawingml/2006/main">
          <a:off x="4752529" y="656733"/>
          <a:ext cx="940609" cy="25602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a:t>
          </a:r>
          <a:r>
            <a:rPr lang="en-US" altLang="ja-JP" sz="1100" dirty="0"/>
            <a:t>H10 .7.1</a:t>
          </a:r>
          <a:r>
            <a:rPr lang="ja-JP" altLang="en-US" sz="1100" dirty="0"/>
            <a:t>）</a:t>
          </a:r>
        </a:p>
      </cdr:txBody>
    </cdr:sp>
  </cdr:relSizeAnchor>
  <cdr:relSizeAnchor xmlns:cdr="http://schemas.openxmlformats.org/drawingml/2006/chartDrawing">
    <cdr:from>
      <cdr:x>0.87029</cdr:x>
      <cdr:y>0</cdr:y>
    </cdr:from>
    <cdr:to>
      <cdr:x>0.97438</cdr:x>
      <cdr:y>0.05545</cdr:y>
    </cdr:to>
    <cdr:sp macro="" textlink="">
      <cdr:nvSpPr>
        <cdr:cNvPr id="5" name="テキスト ボックス 1"/>
        <cdr:cNvSpPr txBox="1"/>
      </cdr:nvSpPr>
      <cdr:spPr>
        <a:xfrm xmlns:a="http://schemas.openxmlformats.org/drawingml/2006/main">
          <a:off x="7864368" y="-1852840"/>
          <a:ext cx="940609" cy="2560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a:t>
          </a:r>
          <a:r>
            <a:rPr lang="en-US" altLang="ja-JP" sz="1100" dirty="0" smtClean="0"/>
            <a:t>H25.4.1</a:t>
          </a:r>
          <a:r>
            <a:rPr lang="ja-JP" altLang="en-US" sz="1100" dirty="0" smtClean="0"/>
            <a:t>）</a:t>
          </a:r>
          <a:endParaRPr lang="ja-JP" altLang="en-US" sz="1100" dirty="0"/>
        </a:p>
      </cdr:txBody>
    </cdr:sp>
  </cdr:relSizeAnchor>
  <cdr:relSizeAnchor xmlns:cdr="http://schemas.openxmlformats.org/drawingml/2006/chartDrawing">
    <cdr:from>
      <cdr:x>0.55821</cdr:x>
      <cdr:y>0.20943</cdr:y>
    </cdr:from>
    <cdr:to>
      <cdr:x>0.55821</cdr:x>
      <cdr:y>0.35975</cdr:y>
    </cdr:to>
    <cdr:sp macro="" textlink="">
      <cdr:nvSpPr>
        <cdr:cNvPr id="7" name="直線矢印コネクタ 6"/>
        <cdr:cNvSpPr/>
      </cdr:nvSpPr>
      <cdr:spPr>
        <a:xfrm xmlns:a="http://schemas.openxmlformats.org/drawingml/2006/main" flipV="1">
          <a:off x="5044256" y="1003175"/>
          <a:ext cx="0" cy="720000"/>
        </a:xfrm>
        <a:prstGeom xmlns:a="http://schemas.openxmlformats.org/drawingml/2006/main" prst="straightConnector1">
          <a:avLst/>
        </a:prstGeom>
        <a:ln xmlns:a="http://schemas.openxmlformats.org/drawingml/2006/main" w="15875">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0.9168</cdr:x>
      <cdr:y>0.04407</cdr:y>
    </cdr:from>
    <cdr:to>
      <cdr:x>0.9168</cdr:x>
      <cdr:y>0.2019</cdr:y>
    </cdr:to>
    <cdr:sp macro="" textlink="">
      <cdr:nvSpPr>
        <cdr:cNvPr id="8" name="直線矢印コネクタ 7"/>
        <cdr:cNvSpPr/>
      </cdr:nvSpPr>
      <cdr:spPr>
        <a:xfrm xmlns:a="http://schemas.openxmlformats.org/drawingml/2006/main" flipV="1">
          <a:off x="8284616" y="211086"/>
          <a:ext cx="0" cy="756000"/>
        </a:xfrm>
        <a:prstGeom xmlns:a="http://schemas.openxmlformats.org/drawingml/2006/main" prst="straightConnector1">
          <a:avLst/>
        </a:prstGeom>
        <a:ln xmlns:a="http://schemas.openxmlformats.org/drawingml/2006/main" w="15875">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11"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l" defTabSz="914232">
              <a:defRPr sz="1200">
                <a:ea typeface="ＭＳ Ｐゴシック" pitchFamily="50" charset="-128"/>
              </a:defRPr>
            </a:lvl1pPr>
          </a:lstStyle>
          <a:p>
            <a:pPr>
              <a:defRPr/>
            </a:pPr>
            <a:endParaRPr lang="en-US" altLang="ja-JP"/>
          </a:p>
        </p:txBody>
      </p:sp>
      <p:sp>
        <p:nvSpPr>
          <p:cNvPr id="74755" name="Rectangle 3"/>
          <p:cNvSpPr>
            <a:spLocks noGrp="1" noChangeArrowheads="1"/>
          </p:cNvSpPr>
          <p:nvPr>
            <p:ph type="dt" sz="quarter" idx="1"/>
          </p:nvPr>
        </p:nvSpPr>
        <p:spPr bwMode="auto">
          <a:xfrm>
            <a:off x="3855360"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defTabSz="914232">
              <a:defRPr sz="1200">
                <a:ea typeface="ＭＳ Ｐゴシック" pitchFamily="50" charset="-128"/>
              </a:defRPr>
            </a:lvl1pPr>
          </a:lstStyle>
          <a:p>
            <a:pPr>
              <a:defRPr/>
            </a:pPr>
            <a:endParaRPr lang="en-US" altLang="ja-JP"/>
          </a:p>
        </p:txBody>
      </p:sp>
      <p:sp>
        <p:nvSpPr>
          <p:cNvPr id="74756" name="Rectangle 4"/>
          <p:cNvSpPr>
            <a:spLocks noGrp="1" noChangeArrowheads="1"/>
          </p:cNvSpPr>
          <p:nvPr>
            <p:ph type="ftr" sz="quarter" idx="2"/>
          </p:nvPr>
        </p:nvSpPr>
        <p:spPr bwMode="auto">
          <a:xfrm>
            <a:off x="11" y="944088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l" defTabSz="914232">
              <a:defRPr sz="1200">
                <a:ea typeface="ＭＳ Ｐゴシック" pitchFamily="50" charset="-128"/>
              </a:defRPr>
            </a:lvl1pPr>
          </a:lstStyle>
          <a:p>
            <a:pPr>
              <a:defRPr/>
            </a:pPr>
            <a:endParaRPr lang="en-US" altLang="ja-JP"/>
          </a:p>
        </p:txBody>
      </p:sp>
      <p:sp>
        <p:nvSpPr>
          <p:cNvPr id="74757" name="Rectangle 5"/>
          <p:cNvSpPr>
            <a:spLocks noGrp="1" noChangeArrowheads="1"/>
          </p:cNvSpPr>
          <p:nvPr>
            <p:ph type="sldNum" sz="quarter" idx="3"/>
          </p:nvPr>
        </p:nvSpPr>
        <p:spPr bwMode="auto">
          <a:xfrm>
            <a:off x="3855360" y="944088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defTabSz="914232">
              <a:defRPr sz="1200">
                <a:ea typeface="ＭＳ Ｐゴシック" pitchFamily="50" charset="-128"/>
              </a:defRPr>
            </a:lvl1pPr>
          </a:lstStyle>
          <a:p>
            <a:pPr>
              <a:defRPr/>
            </a:pPr>
            <a:fld id="{E993594A-A304-470D-A355-E8AFC7A796B9}" type="slidenum">
              <a:rPr lang="en-US" altLang="ja-JP"/>
              <a:pPr>
                <a:defRPr/>
              </a:pPr>
              <a:t>‹#›</a:t>
            </a:fld>
            <a:endParaRPr lang="en-US" altLang="ja-JP"/>
          </a:p>
        </p:txBody>
      </p:sp>
    </p:spTree>
    <p:extLst>
      <p:ext uri="{BB962C8B-B14F-4D97-AF65-F5344CB8AC3E}">
        <p14:creationId xmlns:p14="http://schemas.microsoft.com/office/powerpoint/2010/main" val="210696817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8675" cy="496888"/>
          </a:xfrm>
          <a:prstGeom prst="rect">
            <a:avLst/>
          </a:prstGeom>
          <a:noFill/>
          <a:ln w="9525">
            <a:noFill/>
            <a:miter lim="800000"/>
            <a:headEnd/>
            <a:tailEnd/>
          </a:ln>
          <a:effectLst/>
        </p:spPr>
        <p:txBody>
          <a:bodyPr vert="horz" wrap="square" lIns="91732" tIns="45866" rIns="91732" bIns="45866"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0243" name="Rectangle 3"/>
          <p:cNvSpPr>
            <a:spLocks noGrp="1" noChangeArrowheads="1"/>
          </p:cNvSpPr>
          <p:nvPr>
            <p:ph type="dt" idx="1"/>
          </p:nvPr>
        </p:nvSpPr>
        <p:spPr bwMode="auto">
          <a:xfrm>
            <a:off x="3856949" y="0"/>
            <a:ext cx="2948674" cy="496888"/>
          </a:xfrm>
          <a:prstGeom prst="rect">
            <a:avLst/>
          </a:prstGeom>
          <a:noFill/>
          <a:ln w="9525">
            <a:noFill/>
            <a:miter lim="800000"/>
            <a:headEnd/>
            <a:tailEnd/>
          </a:ln>
          <a:effectLst/>
        </p:spPr>
        <p:txBody>
          <a:bodyPr vert="horz" wrap="square" lIns="91732" tIns="45866" rIns="91732" bIns="45866"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919163" y="744538"/>
            <a:ext cx="4970462" cy="37274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1209" y="4721227"/>
            <a:ext cx="5444806" cy="4473575"/>
          </a:xfrm>
          <a:prstGeom prst="rect">
            <a:avLst/>
          </a:prstGeom>
          <a:noFill/>
          <a:ln w="9525">
            <a:noFill/>
            <a:miter lim="800000"/>
            <a:headEnd/>
            <a:tailEnd/>
          </a:ln>
          <a:effectLst/>
        </p:spPr>
        <p:txBody>
          <a:bodyPr vert="horz" wrap="square" lIns="91732" tIns="45866" rIns="91732" bIns="4586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0246" name="Rectangle 6"/>
          <p:cNvSpPr>
            <a:spLocks noGrp="1" noChangeArrowheads="1"/>
          </p:cNvSpPr>
          <p:nvPr>
            <p:ph type="ftr" sz="quarter" idx="4"/>
          </p:nvPr>
        </p:nvSpPr>
        <p:spPr bwMode="auto">
          <a:xfrm>
            <a:off x="0" y="9440886"/>
            <a:ext cx="2948675" cy="496887"/>
          </a:xfrm>
          <a:prstGeom prst="rect">
            <a:avLst/>
          </a:prstGeom>
          <a:noFill/>
          <a:ln w="9525">
            <a:noFill/>
            <a:miter lim="800000"/>
            <a:headEnd/>
            <a:tailEnd/>
          </a:ln>
          <a:effectLst/>
        </p:spPr>
        <p:txBody>
          <a:bodyPr vert="horz" wrap="square" lIns="91732" tIns="45866" rIns="91732" bIns="45866"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0247" name="Rectangle 7"/>
          <p:cNvSpPr>
            <a:spLocks noGrp="1" noChangeArrowheads="1"/>
          </p:cNvSpPr>
          <p:nvPr>
            <p:ph type="sldNum" sz="quarter" idx="5"/>
          </p:nvPr>
        </p:nvSpPr>
        <p:spPr bwMode="auto">
          <a:xfrm>
            <a:off x="3856949" y="9440886"/>
            <a:ext cx="2948674" cy="496887"/>
          </a:xfrm>
          <a:prstGeom prst="rect">
            <a:avLst/>
          </a:prstGeom>
          <a:noFill/>
          <a:ln w="9525">
            <a:noFill/>
            <a:miter lim="800000"/>
            <a:headEnd/>
            <a:tailEnd/>
          </a:ln>
          <a:effectLst/>
        </p:spPr>
        <p:txBody>
          <a:bodyPr vert="horz" wrap="square" lIns="91732" tIns="45866" rIns="91732" bIns="45866" numCol="1" anchor="b" anchorCtr="0" compatLnSpc="1">
            <a:prstTxWarp prst="textNoShape">
              <a:avLst/>
            </a:prstTxWarp>
          </a:bodyPr>
          <a:lstStyle>
            <a:lvl1pPr algn="r">
              <a:defRPr sz="1200">
                <a:ea typeface="ＭＳ Ｐゴシック" pitchFamily="50" charset="-128"/>
              </a:defRPr>
            </a:lvl1pPr>
          </a:lstStyle>
          <a:p>
            <a:pPr>
              <a:defRPr/>
            </a:pPr>
            <a:fld id="{85ACA081-DE86-45AC-A135-A8FFDB4EB107}" type="slidenum">
              <a:rPr lang="en-US" altLang="ja-JP"/>
              <a:pPr>
                <a:defRPr/>
              </a:pPr>
              <a:t>‹#›</a:t>
            </a:fld>
            <a:endParaRPr lang="en-US" altLang="ja-JP"/>
          </a:p>
        </p:txBody>
      </p:sp>
    </p:spTree>
    <p:extLst>
      <p:ext uri="{BB962C8B-B14F-4D97-AF65-F5344CB8AC3E}">
        <p14:creationId xmlns:p14="http://schemas.microsoft.com/office/powerpoint/2010/main" val="156349931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699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3984"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978"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969"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4960" algn="l" defTabSz="913984" rtl="0" eaLnBrk="1" latinLnBrk="0" hangingPunct="1">
      <a:defRPr kumimoji="1" sz="1200" kern="1200">
        <a:solidFill>
          <a:schemeClr val="tx1"/>
        </a:solidFill>
        <a:latin typeface="+mn-lt"/>
        <a:ea typeface="+mn-ea"/>
        <a:cs typeface="+mn-cs"/>
      </a:defRPr>
    </a:lvl6pPr>
    <a:lvl7pPr marL="2741952" algn="l" defTabSz="913984" rtl="0" eaLnBrk="1" latinLnBrk="0" hangingPunct="1">
      <a:defRPr kumimoji="1" sz="1200" kern="1200">
        <a:solidFill>
          <a:schemeClr val="tx1"/>
        </a:solidFill>
        <a:latin typeface="+mn-lt"/>
        <a:ea typeface="+mn-ea"/>
        <a:cs typeface="+mn-cs"/>
      </a:defRPr>
    </a:lvl7pPr>
    <a:lvl8pPr marL="3198946" algn="l" defTabSz="913984" rtl="0" eaLnBrk="1" latinLnBrk="0" hangingPunct="1">
      <a:defRPr kumimoji="1" sz="1200" kern="1200">
        <a:solidFill>
          <a:schemeClr val="tx1"/>
        </a:solidFill>
        <a:latin typeface="+mn-lt"/>
        <a:ea typeface="+mn-ea"/>
        <a:cs typeface="+mn-cs"/>
      </a:defRPr>
    </a:lvl8pPr>
    <a:lvl9pPr marL="3655939" algn="l" defTabSz="9139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739FFB0-AC80-4CED-9EB0-DB2ED4111FD4}" type="slidenum">
              <a:rPr lang="en-US" altLang="ja-JP" smtClean="0">
                <a:solidFill>
                  <a:prstClr val="black"/>
                </a:solidFill>
              </a:rPr>
              <a:pPr/>
              <a:t>0</a:t>
            </a:fld>
            <a:endParaRPr lang="en-US" altLang="ja-JP" smtClean="0">
              <a:solidFill>
                <a:prstClr val="black"/>
              </a:solidFill>
            </a:endParaRPr>
          </a:p>
        </p:txBody>
      </p:sp>
      <p:sp>
        <p:nvSpPr>
          <p:cNvPr id="33795" name="Rectangle 1026"/>
          <p:cNvSpPr>
            <a:spLocks noGrp="1" noRot="1" noChangeAspect="1" noChangeArrowheads="1" noTextEdit="1"/>
          </p:cNvSpPr>
          <p:nvPr>
            <p:ph type="sldImg"/>
          </p:nvPr>
        </p:nvSpPr>
        <p:spPr>
          <a:xfrm>
            <a:off x="919163" y="744538"/>
            <a:ext cx="4970462" cy="3727450"/>
          </a:xfrm>
          <a:ln/>
        </p:spPr>
      </p:sp>
      <p:sp>
        <p:nvSpPr>
          <p:cNvPr id="33796" name="Rectangle 1027"/>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スライド イメージ プレースホルダ 1"/>
          <p:cNvSpPr>
            <a:spLocks noGrp="1" noRot="1" noChangeAspect="1" noTextEdit="1"/>
          </p:cNvSpPr>
          <p:nvPr>
            <p:ph type="sldImg"/>
          </p:nvPr>
        </p:nvSpPr>
        <p:spPr>
          <a:xfrm>
            <a:off x="917575" y="742950"/>
            <a:ext cx="4973638" cy="3729038"/>
          </a:xfrm>
          <a:ln/>
        </p:spPr>
      </p:sp>
      <p:sp>
        <p:nvSpPr>
          <p:cNvPr id="362499"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
        <p:nvSpPr>
          <p:cNvPr id="362500" name="スライド番号プレースホルダ 3"/>
          <p:cNvSpPr>
            <a:spLocks noGrp="1"/>
          </p:cNvSpPr>
          <p:nvPr>
            <p:ph type="sldNum" sz="quarter" idx="5"/>
          </p:nvPr>
        </p:nvSpPr>
        <p:spPr>
          <a:noFill/>
        </p:spPr>
        <p:txBody>
          <a:bodyPr/>
          <a:lstStyle/>
          <a:p>
            <a:fld id="{0FB6A188-5C1F-499B-A835-A16EFF8AFB2F}" type="slidenum">
              <a:rPr lang="en-US" altLang="ja-JP" smtClean="0">
                <a:solidFill>
                  <a:srgbClr val="000000"/>
                </a:solidFill>
                <a:latin typeface="Arial" pitchFamily="34" charset="0"/>
              </a:rPr>
              <a:pPr/>
              <a:t>2</a:t>
            </a:fld>
            <a:endParaRPr lang="en-US" altLang="ja-JP" smtClean="0">
              <a:solidFill>
                <a:srgbClr val="000000"/>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70462"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175825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4265507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58BE4412-BDB4-46D3-A5ED-7399252166A2}" type="slidenum">
              <a:rPr lang="en-US" altLang="ja-JP">
                <a:solidFill>
                  <a:prstClr val="black"/>
                </a:solidFill>
              </a:rPr>
              <a:pPr/>
              <a:t>7</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920750" y="746125"/>
            <a:ext cx="4967288" cy="3725863"/>
          </a:xfrm>
          <a:ln/>
        </p:spPr>
      </p:sp>
      <p:sp>
        <p:nvSpPr>
          <p:cNvPr id="4100"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10</a:t>
            </a:fld>
            <a:endParaRPr lang="en-US" altLang="ja-JP">
              <a:solidFill>
                <a:prstClr val="black"/>
              </a:solidFill>
            </a:endParaRPr>
          </a:p>
        </p:txBody>
      </p:sp>
    </p:spTree>
    <p:extLst>
      <p:ext uri="{BB962C8B-B14F-4D97-AF65-F5344CB8AC3E}">
        <p14:creationId xmlns:p14="http://schemas.microsoft.com/office/powerpoint/2010/main" val="882091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14</a:t>
            </a:fld>
            <a:endParaRPr lang="en-US" altLang="ja-JP">
              <a:solidFill>
                <a:prstClr val="black"/>
              </a:solidFill>
            </a:endParaRPr>
          </a:p>
        </p:txBody>
      </p:sp>
    </p:spTree>
    <p:extLst>
      <p:ext uri="{BB962C8B-B14F-4D97-AF65-F5344CB8AC3E}">
        <p14:creationId xmlns:p14="http://schemas.microsoft.com/office/powerpoint/2010/main" val="4170925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F5823-A82D-4BFC-B08D-4BEDDCE086C5}"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3795707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59"/>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6992" indent="0" algn="ctr">
              <a:buNone/>
              <a:defRPr/>
            </a:lvl2pPr>
            <a:lvl3pPr marL="913984" indent="0" algn="ctr">
              <a:buNone/>
              <a:defRPr/>
            </a:lvl3pPr>
            <a:lvl4pPr marL="1370978" indent="0" algn="ctr">
              <a:buNone/>
              <a:defRPr/>
            </a:lvl4pPr>
            <a:lvl5pPr marL="1827969" indent="0" algn="ctr">
              <a:buNone/>
              <a:defRPr/>
            </a:lvl5pPr>
            <a:lvl6pPr marL="2284960" indent="0" algn="ctr">
              <a:buNone/>
              <a:defRPr/>
            </a:lvl6pPr>
            <a:lvl7pPr marL="2741952" indent="0" algn="ctr">
              <a:buNone/>
              <a:defRPr/>
            </a:lvl7pPr>
            <a:lvl8pPr marL="3198946" indent="0" algn="ctr">
              <a:buNone/>
              <a:defRPr/>
            </a:lvl8pPr>
            <a:lvl9pPr marL="3655939"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E10C44-3695-4C78-A040-A79C778E1F41}"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723954-D611-4F65-882C-72001AB92D14}"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244"/>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4494386-EC57-4910-B4E8-94C7CDD76DBD}"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C4DAE0-6238-49D8-92DD-6D87E64B174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8509503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2AF141EC-198B-4CDE-BD83-92484671BBC8}" type="datetime1">
              <a:rPr lang="ja-JP" altLang="en-US" smtClean="0">
                <a:solidFill>
                  <a:srgbClr val="000000"/>
                </a:solidFill>
              </a:rPr>
              <a:pPr>
                <a:defRPr/>
              </a:pPr>
              <a:t>2015/2/19</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D5D5C-473A-448F-8BAD-310241DBCF3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8645283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DDF23115-1441-46E8-8D15-96378C455E73}" type="datetime1">
              <a:rPr lang="ja-JP" altLang="en-US" smtClean="0">
                <a:solidFill>
                  <a:srgbClr val="000000"/>
                </a:solidFill>
              </a:rPr>
              <a:pPr>
                <a:defRPr/>
              </a:pPr>
              <a:t>2015/2/19</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03FBEF-D5AA-41D5-BA67-1BF31E11E6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8225405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CCD48D04-A4AD-453B-913F-295E0E1D896F}" type="datetime1">
              <a:rPr lang="ja-JP" altLang="en-US" smtClean="0">
                <a:solidFill>
                  <a:srgbClr val="000000"/>
                </a:solidFill>
              </a:rPr>
              <a:pPr>
                <a:defRPr/>
              </a:pPr>
              <a:t>2015/2/19</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3D9DF4-CDA7-42FA-8DE6-DDCA2068470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7315691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A3CEBC4-AEED-43A8-A824-2A553AA29EF2}" type="datetime1">
              <a:rPr lang="ja-JP" altLang="en-US" smtClean="0">
                <a:solidFill>
                  <a:srgbClr val="000000"/>
                </a:solidFill>
              </a:rPr>
              <a:pPr>
                <a:defRPr/>
              </a:pPr>
              <a:t>2015/2/19</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8E1B15-1DE5-44BC-B64C-62C8CF0FEBC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835922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38E25BB-9D0C-4855-8082-4E720F40844F}" type="datetime1">
              <a:rPr lang="ja-JP" altLang="en-US" smtClean="0">
                <a:solidFill>
                  <a:srgbClr val="000000"/>
                </a:solidFill>
              </a:rPr>
              <a:pPr>
                <a:defRPr/>
              </a:pPr>
              <a:t>2015/2/19</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B0D3D44-BD7B-4B5F-A9E3-DF923F6E3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204888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FC134060-BF5B-459B-83E1-5A8FF2F901A4}" type="datetime1">
              <a:rPr lang="ja-JP" altLang="en-US" smtClean="0">
                <a:solidFill>
                  <a:srgbClr val="000000"/>
                </a:solidFill>
              </a:rPr>
              <a:pPr>
                <a:defRPr/>
              </a:pPr>
              <a:t>2015/2/19</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D87BD72-08ED-4361-8E1D-1349C41737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5737032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EAA15BE-4C96-49DA-99E6-8B0F3FAC370B}"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723954-D611-4F65-882C-72001AB92D1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187690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4745C33-D084-4EBB-BA5B-88C892C85871}"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2E8CAB-0035-4DE7-9948-C3C578F47FF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976672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AndObj" preserve="1">
  <p:cSld name="タイトル、2 つのコンテンツ、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200" y="393858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half" idx="3"/>
          </p:nvPr>
        </p:nvSpPr>
        <p:spPr>
          <a:xfrm>
            <a:off x="4648200" y="160020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fld id="{DD4B8249-1C36-49B4-9AB4-6B0D245A8A6D}" type="datetime1">
              <a:rPr lang="ja-JP" altLang="en-US" smtClean="0">
                <a:solidFill>
                  <a:srgbClr val="000000"/>
                </a:solidFill>
              </a:rPr>
              <a:pPr>
                <a:defRPr/>
              </a:pPr>
              <a:t>2015/2/19</a:t>
            </a:fld>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D7B94151-5EE0-45DC-ABB6-9D69F740CD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17542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2E8CAB-0035-4DE7-9948-C3C578F47FF3}"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4"/>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9381B056-40D3-4C07-9A11-7B8E51015A09}"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27385D-B7DC-4AD9-86C2-DB28610EB4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2480234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3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92" indent="0" algn="ctr">
              <a:buNone/>
              <a:defRPr>
                <a:solidFill>
                  <a:schemeClr val="tx1">
                    <a:tint val="75000"/>
                  </a:schemeClr>
                </a:solidFill>
              </a:defRPr>
            </a:lvl2pPr>
            <a:lvl3pPr marL="913984" indent="0" algn="ctr">
              <a:buNone/>
              <a:defRPr>
                <a:solidFill>
                  <a:schemeClr val="tx1">
                    <a:tint val="75000"/>
                  </a:schemeClr>
                </a:solidFill>
              </a:defRPr>
            </a:lvl3pPr>
            <a:lvl4pPr marL="1370978" indent="0" algn="ctr">
              <a:buNone/>
              <a:defRPr>
                <a:solidFill>
                  <a:schemeClr val="tx1">
                    <a:tint val="75000"/>
                  </a:schemeClr>
                </a:solidFill>
              </a:defRPr>
            </a:lvl4pPr>
            <a:lvl5pPr marL="1827969" indent="0" algn="ctr">
              <a:buNone/>
              <a:defRPr>
                <a:solidFill>
                  <a:schemeClr val="tx1">
                    <a:tint val="75000"/>
                  </a:schemeClr>
                </a:solidFill>
              </a:defRPr>
            </a:lvl5pPr>
            <a:lvl6pPr marL="2284960" indent="0" algn="ctr">
              <a:buNone/>
              <a:defRPr>
                <a:solidFill>
                  <a:schemeClr val="tx1">
                    <a:tint val="75000"/>
                  </a:schemeClr>
                </a:solidFill>
              </a:defRPr>
            </a:lvl6pPr>
            <a:lvl7pPr marL="2741952" indent="0" algn="ctr">
              <a:buNone/>
              <a:defRPr>
                <a:solidFill>
                  <a:schemeClr val="tx1">
                    <a:tint val="75000"/>
                  </a:schemeClr>
                </a:solidFill>
              </a:defRPr>
            </a:lvl7pPr>
            <a:lvl8pPr marL="3198946" indent="0" algn="ctr">
              <a:buNone/>
              <a:defRPr>
                <a:solidFill>
                  <a:schemeClr val="tx1">
                    <a:tint val="75000"/>
                  </a:schemeClr>
                </a:solidFill>
              </a:defRPr>
            </a:lvl8pPr>
            <a:lvl9pPr marL="365593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27657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988944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16"/>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992" indent="0">
              <a:buNone/>
              <a:defRPr sz="1800">
                <a:solidFill>
                  <a:schemeClr val="tx1">
                    <a:tint val="75000"/>
                  </a:schemeClr>
                </a:solidFill>
              </a:defRPr>
            </a:lvl2pPr>
            <a:lvl3pPr marL="913984" indent="0">
              <a:buNone/>
              <a:defRPr sz="1600">
                <a:solidFill>
                  <a:schemeClr val="tx1">
                    <a:tint val="75000"/>
                  </a:schemeClr>
                </a:solidFill>
              </a:defRPr>
            </a:lvl3pPr>
            <a:lvl4pPr marL="1370978" indent="0">
              <a:buNone/>
              <a:defRPr sz="1400">
                <a:solidFill>
                  <a:schemeClr val="tx1">
                    <a:tint val="75000"/>
                  </a:schemeClr>
                </a:solidFill>
              </a:defRPr>
            </a:lvl4pPr>
            <a:lvl5pPr marL="1827969" indent="0">
              <a:buNone/>
              <a:defRPr sz="1400">
                <a:solidFill>
                  <a:schemeClr val="tx1">
                    <a:tint val="75000"/>
                  </a:schemeClr>
                </a:solidFill>
              </a:defRPr>
            </a:lvl5pPr>
            <a:lvl6pPr marL="2284960" indent="0">
              <a:buNone/>
              <a:defRPr sz="1400">
                <a:solidFill>
                  <a:schemeClr val="tx1">
                    <a:tint val="75000"/>
                  </a:schemeClr>
                </a:solidFill>
              </a:defRPr>
            </a:lvl6pPr>
            <a:lvl7pPr marL="2741952" indent="0">
              <a:buNone/>
              <a:defRPr sz="1400">
                <a:solidFill>
                  <a:schemeClr val="tx1">
                    <a:tint val="75000"/>
                  </a:schemeClr>
                </a:solidFill>
              </a:defRPr>
            </a:lvl7pPr>
            <a:lvl8pPr marL="3198946" indent="0">
              <a:buNone/>
              <a:defRPr sz="1400">
                <a:solidFill>
                  <a:schemeClr val="tx1">
                    <a:tint val="75000"/>
                  </a:schemeClr>
                </a:solidFill>
              </a:defRPr>
            </a:lvl8pPr>
            <a:lvl9pPr marL="3655939"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0794390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3002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6108533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0695603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994850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888009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4789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タイトル、2 つのコンテンツ、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4"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204" y="393859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half" idx="3"/>
          </p:nvPr>
        </p:nvSpPr>
        <p:spPr>
          <a:xfrm>
            <a:off x="4648200" y="160021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D7B94151-5EE0-45DC-ABB6-9D69F740CD0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062187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3"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583906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76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05181" indent="0" algn="ctr">
              <a:buNone/>
              <a:defRPr>
                <a:solidFill>
                  <a:schemeClr val="tx1">
                    <a:tint val="75000"/>
                  </a:schemeClr>
                </a:solidFill>
              </a:defRPr>
            </a:lvl2pPr>
            <a:lvl3pPr marL="810363" indent="0" algn="ctr">
              <a:buNone/>
              <a:defRPr>
                <a:solidFill>
                  <a:schemeClr val="tx1">
                    <a:tint val="75000"/>
                  </a:schemeClr>
                </a:solidFill>
              </a:defRPr>
            </a:lvl3pPr>
            <a:lvl4pPr marL="1215544" indent="0" algn="ctr">
              <a:buNone/>
              <a:defRPr>
                <a:solidFill>
                  <a:schemeClr val="tx1">
                    <a:tint val="75000"/>
                  </a:schemeClr>
                </a:solidFill>
              </a:defRPr>
            </a:lvl4pPr>
            <a:lvl5pPr marL="1620725" indent="0" algn="ctr">
              <a:buNone/>
              <a:defRPr>
                <a:solidFill>
                  <a:schemeClr val="tx1">
                    <a:tint val="75000"/>
                  </a:schemeClr>
                </a:solidFill>
              </a:defRPr>
            </a:lvl5pPr>
            <a:lvl6pPr marL="2025906" indent="0" algn="ctr">
              <a:buNone/>
              <a:defRPr>
                <a:solidFill>
                  <a:schemeClr val="tx1">
                    <a:tint val="75000"/>
                  </a:schemeClr>
                </a:solidFill>
              </a:defRPr>
            </a:lvl6pPr>
            <a:lvl7pPr marL="2431088" indent="0" algn="ctr">
              <a:buNone/>
              <a:defRPr>
                <a:solidFill>
                  <a:schemeClr val="tx1">
                    <a:tint val="75000"/>
                  </a:schemeClr>
                </a:solidFill>
              </a:defRPr>
            </a:lvl7pPr>
            <a:lvl8pPr marL="2836269" indent="0" algn="ctr">
              <a:buNone/>
              <a:defRPr>
                <a:solidFill>
                  <a:schemeClr val="tx1">
                    <a:tint val="75000"/>
                  </a:schemeClr>
                </a:solidFill>
              </a:defRPr>
            </a:lvl8pPr>
            <a:lvl9pPr marL="324145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067534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838838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3"/>
            <a:ext cx="7772400" cy="1362076"/>
          </a:xfrm>
        </p:spPr>
        <p:txBody>
          <a:bodyPr anchor="t"/>
          <a:lstStyle>
            <a:lvl1pPr algn="l">
              <a:defRPr sz="35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1800">
                <a:solidFill>
                  <a:schemeClr val="tx1">
                    <a:tint val="75000"/>
                  </a:schemeClr>
                </a:solidFill>
              </a:defRPr>
            </a:lvl1pPr>
            <a:lvl2pPr marL="405181" indent="0">
              <a:buNone/>
              <a:defRPr sz="1600">
                <a:solidFill>
                  <a:schemeClr val="tx1">
                    <a:tint val="75000"/>
                  </a:schemeClr>
                </a:solidFill>
              </a:defRPr>
            </a:lvl2pPr>
            <a:lvl3pPr marL="810363" indent="0">
              <a:buNone/>
              <a:defRPr sz="1400">
                <a:solidFill>
                  <a:schemeClr val="tx1">
                    <a:tint val="75000"/>
                  </a:schemeClr>
                </a:solidFill>
              </a:defRPr>
            </a:lvl3pPr>
            <a:lvl4pPr marL="1215544" indent="0">
              <a:buNone/>
              <a:defRPr sz="1200">
                <a:solidFill>
                  <a:schemeClr val="tx1">
                    <a:tint val="75000"/>
                  </a:schemeClr>
                </a:solidFill>
              </a:defRPr>
            </a:lvl4pPr>
            <a:lvl5pPr marL="1620725" indent="0">
              <a:buNone/>
              <a:defRPr sz="1200">
                <a:solidFill>
                  <a:schemeClr val="tx1">
                    <a:tint val="75000"/>
                  </a:schemeClr>
                </a:solidFill>
              </a:defRPr>
            </a:lvl5pPr>
            <a:lvl6pPr marL="2025906" indent="0">
              <a:buNone/>
              <a:defRPr sz="1200">
                <a:solidFill>
                  <a:schemeClr val="tx1">
                    <a:tint val="75000"/>
                  </a:schemeClr>
                </a:solidFill>
              </a:defRPr>
            </a:lvl6pPr>
            <a:lvl7pPr marL="2431088" indent="0">
              <a:buNone/>
              <a:defRPr sz="1200">
                <a:solidFill>
                  <a:schemeClr val="tx1">
                    <a:tint val="75000"/>
                  </a:schemeClr>
                </a:solidFill>
              </a:defRPr>
            </a:lvl7pPr>
            <a:lvl8pPr marL="2836269" indent="0">
              <a:buNone/>
              <a:defRPr sz="1200">
                <a:solidFill>
                  <a:schemeClr val="tx1">
                    <a:tint val="75000"/>
                  </a:schemeClr>
                </a:solidFill>
              </a:defRPr>
            </a:lvl8pPr>
            <a:lvl9pPr marL="3241451" indent="0">
              <a:buNone/>
              <a:defRPr sz="12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293980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1" y="1600204"/>
            <a:ext cx="4038600" cy="4525963"/>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1" y="1600204"/>
            <a:ext cx="4038600" cy="4525963"/>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5244287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7"/>
            <a:ext cx="4040188" cy="639763"/>
          </a:xfrm>
        </p:spPr>
        <p:txBody>
          <a:bodyPr anchor="b"/>
          <a:lstStyle>
            <a:lvl1pPr marL="0" indent="0">
              <a:buNone/>
              <a:defRPr sz="2100" b="1"/>
            </a:lvl1pPr>
            <a:lvl2pPr marL="405181" indent="0">
              <a:buNone/>
              <a:defRPr sz="1800" b="1"/>
            </a:lvl2pPr>
            <a:lvl3pPr marL="810363" indent="0">
              <a:buNone/>
              <a:defRPr sz="1600" b="1"/>
            </a:lvl3pPr>
            <a:lvl4pPr marL="1215544" indent="0">
              <a:buNone/>
              <a:defRPr sz="1400" b="1"/>
            </a:lvl4pPr>
            <a:lvl5pPr marL="1620725" indent="0">
              <a:buNone/>
              <a:defRPr sz="1400" b="1"/>
            </a:lvl5pPr>
            <a:lvl6pPr marL="2025906" indent="0">
              <a:buNone/>
              <a:defRPr sz="1400" b="1"/>
            </a:lvl6pPr>
            <a:lvl7pPr marL="2431088" indent="0">
              <a:buNone/>
              <a:defRPr sz="1400" b="1"/>
            </a:lvl7pPr>
            <a:lvl8pPr marL="2836269" indent="0">
              <a:buNone/>
              <a:defRPr sz="1400" b="1"/>
            </a:lvl8pPr>
            <a:lvl9pPr marL="3241451" indent="0">
              <a:buNone/>
              <a:defRPr sz="14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7"/>
            <a:ext cx="4041775" cy="639763"/>
          </a:xfrm>
        </p:spPr>
        <p:txBody>
          <a:bodyPr anchor="b"/>
          <a:lstStyle>
            <a:lvl1pPr marL="0" indent="0">
              <a:buNone/>
              <a:defRPr sz="2100" b="1"/>
            </a:lvl1pPr>
            <a:lvl2pPr marL="405181" indent="0">
              <a:buNone/>
              <a:defRPr sz="1800" b="1"/>
            </a:lvl2pPr>
            <a:lvl3pPr marL="810363" indent="0">
              <a:buNone/>
              <a:defRPr sz="1600" b="1"/>
            </a:lvl3pPr>
            <a:lvl4pPr marL="1215544" indent="0">
              <a:buNone/>
              <a:defRPr sz="1400" b="1"/>
            </a:lvl4pPr>
            <a:lvl5pPr marL="1620725" indent="0">
              <a:buNone/>
              <a:defRPr sz="1400" b="1"/>
            </a:lvl5pPr>
            <a:lvl6pPr marL="2025906" indent="0">
              <a:buNone/>
              <a:defRPr sz="1400" b="1"/>
            </a:lvl6pPr>
            <a:lvl7pPr marL="2431088" indent="0">
              <a:buNone/>
              <a:defRPr sz="1400" b="1"/>
            </a:lvl7pPr>
            <a:lvl8pPr marL="2836269" indent="0">
              <a:buNone/>
              <a:defRPr sz="1400" b="1"/>
            </a:lvl8pPr>
            <a:lvl9pPr marL="3241451" indent="0">
              <a:buNone/>
              <a:defRPr sz="14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538541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698616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0713488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5"/>
            <a:ext cx="3008313" cy="1162051"/>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053"/>
            <a:ext cx="5111750" cy="5853113"/>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8" y="1435104"/>
            <a:ext cx="3008313" cy="4691063"/>
          </a:xfrm>
        </p:spPr>
        <p:txBody>
          <a:bodyPr/>
          <a:lstStyle>
            <a:lvl1pPr marL="0" indent="0">
              <a:buNone/>
              <a:defRPr sz="1200"/>
            </a:lvl1pPr>
            <a:lvl2pPr marL="405181" indent="0">
              <a:buNone/>
              <a:defRPr sz="1100"/>
            </a:lvl2pPr>
            <a:lvl3pPr marL="810363" indent="0">
              <a:buNone/>
              <a:defRPr sz="900"/>
            </a:lvl3pPr>
            <a:lvl4pPr marL="1215544" indent="0">
              <a:buNone/>
              <a:defRPr sz="800"/>
            </a:lvl4pPr>
            <a:lvl5pPr marL="1620725" indent="0">
              <a:buNone/>
              <a:defRPr sz="800"/>
            </a:lvl5pPr>
            <a:lvl6pPr marL="2025906" indent="0">
              <a:buNone/>
              <a:defRPr sz="800"/>
            </a:lvl6pPr>
            <a:lvl7pPr marL="2431088" indent="0">
              <a:buNone/>
              <a:defRPr sz="800"/>
            </a:lvl7pPr>
            <a:lvl8pPr marL="2836269" indent="0">
              <a:buNone/>
              <a:defRPr sz="800"/>
            </a:lvl8pPr>
            <a:lvl9pPr marL="3241451"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125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14"/>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27385D-B7DC-4AD9-86C2-DB28610EB4D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939"/>
            <a:ext cx="5486400" cy="566739"/>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800"/>
            </a:lvl1pPr>
            <a:lvl2pPr marL="405181" indent="0">
              <a:buNone/>
              <a:defRPr sz="2500"/>
            </a:lvl2pPr>
            <a:lvl3pPr marL="810363" indent="0">
              <a:buNone/>
              <a:defRPr sz="2100"/>
            </a:lvl3pPr>
            <a:lvl4pPr marL="1215544" indent="0">
              <a:buNone/>
              <a:defRPr sz="1800"/>
            </a:lvl4pPr>
            <a:lvl5pPr marL="1620725" indent="0">
              <a:buNone/>
              <a:defRPr sz="1800"/>
            </a:lvl5pPr>
            <a:lvl6pPr marL="2025906" indent="0">
              <a:buNone/>
              <a:defRPr sz="1800"/>
            </a:lvl6pPr>
            <a:lvl7pPr marL="2431088" indent="0">
              <a:buNone/>
              <a:defRPr sz="1800"/>
            </a:lvl7pPr>
            <a:lvl8pPr marL="2836269" indent="0">
              <a:buNone/>
              <a:defRPr sz="1800"/>
            </a:lvl8pPr>
            <a:lvl9pPr marL="3241451" indent="0">
              <a:buNone/>
              <a:defRPr sz="1800"/>
            </a:lvl9pPr>
          </a:lstStyle>
          <a:p>
            <a:endParaRPr kumimoji="1" lang="ja-JP" altLang="en-US"/>
          </a:p>
        </p:txBody>
      </p:sp>
      <p:sp>
        <p:nvSpPr>
          <p:cNvPr id="4" name="テキスト プレースホルダ 3"/>
          <p:cNvSpPr>
            <a:spLocks noGrp="1"/>
          </p:cNvSpPr>
          <p:nvPr>
            <p:ph type="body" sz="half" idx="2"/>
          </p:nvPr>
        </p:nvSpPr>
        <p:spPr>
          <a:xfrm>
            <a:off x="1792288" y="5367678"/>
            <a:ext cx="5486400" cy="804861"/>
          </a:xfrm>
        </p:spPr>
        <p:txBody>
          <a:bodyPr/>
          <a:lstStyle>
            <a:lvl1pPr marL="0" indent="0">
              <a:buNone/>
              <a:defRPr sz="1200"/>
            </a:lvl1pPr>
            <a:lvl2pPr marL="405181" indent="0">
              <a:buNone/>
              <a:defRPr sz="1100"/>
            </a:lvl2pPr>
            <a:lvl3pPr marL="810363" indent="0">
              <a:buNone/>
              <a:defRPr sz="900"/>
            </a:lvl3pPr>
            <a:lvl4pPr marL="1215544" indent="0">
              <a:buNone/>
              <a:defRPr sz="800"/>
            </a:lvl4pPr>
            <a:lvl5pPr marL="1620725" indent="0">
              <a:buNone/>
              <a:defRPr sz="800"/>
            </a:lvl5pPr>
            <a:lvl6pPr marL="2025906" indent="0">
              <a:buNone/>
              <a:defRPr sz="800"/>
            </a:lvl6pPr>
            <a:lvl7pPr marL="2431088" indent="0">
              <a:buNone/>
              <a:defRPr sz="800"/>
            </a:lvl7pPr>
            <a:lvl8pPr marL="2836269" indent="0">
              <a:buNone/>
              <a:defRPr sz="800"/>
            </a:lvl8pPr>
            <a:lvl9pPr marL="3241451"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303175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734818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1" y="274643"/>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3"/>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2DA2845-AC78-4897-8301-CEC919F3F8E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8721669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E3CF2B8-A3CD-4A09-A88E-CC75568E9AF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3290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59"/>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92" indent="0" algn="ctr">
              <a:buNone/>
              <a:defRPr>
                <a:solidFill>
                  <a:schemeClr val="tx1">
                    <a:tint val="75000"/>
                  </a:schemeClr>
                </a:solidFill>
              </a:defRPr>
            </a:lvl2pPr>
            <a:lvl3pPr marL="913984" indent="0" algn="ctr">
              <a:buNone/>
              <a:defRPr>
                <a:solidFill>
                  <a:schemeClr val="tx1">
                    <a:tint val="75000"/>
                  </a:schemeClr>
                </a:solidFill>
              </a:defRPr>
            </a:lvl3pPr>
            <a:lvl4pPr marL="1370978" indent="0" algn="ctr">
              <a:buNone/>
              <a:defRPr>
                <a:solidFill>
                  <a:schemeClr val="tx1">
                    <a:tint val="75000"/>
                  </a:schemeClr>
                </a:solidFill>
              </a:defRPr>
            </a:lvl4pPr>
            <a:lvl5pPr marL="1827969" indent="0" algn="ctr">
              <a:buNone/>
              <a:defRPr>
                <a:solidFill>
                  <a:schemeClr val="tx1">
                    <a:tint val="75000"/>
                  </a:schemeClr>
                </a:solidFill>
              </a:defRPr>
            </a:lvl5pPr>
            <a:lvl6pPr marL="2284960" indent="0" algn="ctr">
              <a:buNone/>
              <a:defRPr>
                <a:solidFill>
                  <a:schemeClr val="tx1">
                    <a:tint val="75000"/>
                  </a:schemeClr>
                </a:solidFill>
              </a:defRPr>
            </a:lvl6pPr>
            <a:lvl7pPr marL="2741952" indent="0" algn="ctr">
              <a:buNone/>
              <a:defRPr>
                <a:solidFill>
                  <a:schemeClr val="tx1">
                    <a:tint val="75000"/>
                  </a:schemeClr>
                </a:solidFill>
              </a:defRPr>
            </a:lvl7pPr>
            <a:lvl8pPr marL="3198946" indent="0" algn="ctr">
              <a:buNone/>
              <a:defRPr>
                <a:solidFill>
                  <a:schemeClr val="tx1">
                    <a:tint val="75000"/>
                  </a:schemeClr>
                </a:solidFill>
              </a:defRPr>
            </a:lvl8pPr>
            <a:lvl9pPr marL="365593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38"/>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992" indent="0">
              <a:buNone/>
              <a:defRPr sz="1800">
                <a:solidFill>
                  <a:schemeClr val="tx1">
                    <a:tint val="75000"/>
                  </a:schemeClr>
                </a:solidFill>
              </a:defRPr>
            </a:lvl2pPr>
            <a:lvl3pPr marL="913984" indent="0">
              <a:buNone/>
              <a:defRPr sz="1600">
                <a:solidFill>
                  <a:schemeClr val="tx1">
                    <a:tint val="75000"/>
                  </a:schemeClr>
                </a:solidFill>
              </a:defRPr>
            </a:lvl3pPr>
            <a:lvl4pPr marL="1370978" indent="0">
              <a:buNone/>
              <a:defRPr sz="1400">
                <a:solidFill>
                  <a:schemeClr val="tx1">
                    <a:tint val="75000"/>
                  </a:schemeClr>
                </a:solidFill>
              </a:defRPr>
            </a:lvl4pPr>
            <a:lvl5pPr marL="1827969" indent="0">
              <a:buNone/>
              <a:defRPr sz="1400">
                <a:solidFill>
                  <a:schemeClr val="tx1">
                    <a:tint val="75000"/>
                  </a:schemeClr>
                </a:solidFill>
              </a:defRPr>
            </a:lvl5pPr>
            <a:lvl6pPr marL="2284960" indent="0">
              <a:buNone/>
              <a:defRPr sz="1400">
                <a:solidFill>
                  <a:schemeClr val="tx1">
                    <a:tint val="75000"/>
                  </a:schemeClr>
                </a:solidFill>
              </a:defRPr>
            </a:lvl6pPr>
            <a:lvl7pPr marL="2741952" indent="0">
              <a:buNone/>
              <a:defRPr sz="1400">
                <a:solidFill>
                  <a:schemeClr val="tx1">
                    <a:tint val="75000"/>
                  </a:schemeClr>
                </a:solidFill>
              </a:defRPr>
            </a:lvl7pPr>
            <a:lvl8pPr marL="3198946" indent="0">
              <a:buNone/>
              <a:defRPr sz="1400">
                <a:solidFill>
                  <a:schemeClr val="tx1">
                    <a:tint val="75000"/>
                  </a:schemeClr>
                </a:solidFill>
              </a:defRPr>
            </a:lvl8pPr>
            <a:lvl9pPr marL="365593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A90DB6-B740-448A-AD62-85384E9A848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EFB9BF0-1EB5-4697-B882-5A034211FB07}" type="slidenum">
              <a:rPr kumimoji="1" lang="ja-JP" altLang="en-US" smtClean="0"/>
              <a:pPr/>
              <a: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59"/>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92" indent="0" algn="ctr">
              <a:buNone/>
              <a:defRPr>
                <a:solidFill>
                  <a:schemeClr val="tx1">
                    <a:tint val="75000"/>
                  </a:schemeClr>
                </a:solidFill>
              </a:defRPr>
            </a:lvl2pPr>
            <a:lvl3pPr marL="913984" indent="0" algn="ctr">
              <a:buNone/>
              <a:defRPr>
                <a:solidFill>
                  <a:schemeClr val="tx1">
                    <a:tint val="75000"/>
                  </a:schemeClr>
                </a:solidFill>
              </a:defRPr>
            </a:lvl3pPr>
            <a:lvl4pPr marL="1370978" indent="0" algn="ctr">
              <a:buNone/>
              <a:defRPr>
                <a:solidFill>
                  <a:schemeClr val="tx1">
                    <a:tint val="75000"/>
                  </a:schemeClr>
                </a:solidFill>
              </a:defRPr>
            </a:lvl4pPr>
            <a:lvl5pPr marL="1827969" indent="0" algn="ctr">
              <a:buNone/>
              <a:defRPr>
                <a:solidFill>
                  <a:schemeClr val="tx1">
                    <a:tint val="75000"/>
                  </a:schemeClr>
                </a:solidFill>
              </a:defRPr>
            </a:lvl5pPr>
            <a:lvl6pPr marL="2284960" indent="0" algn="ctr">
              <a:buNone/>
              <a:defRPr>
                <a:solidFill>
                  <a:schemeClr val="tx1">
                    <a:tint val="75000"/>
                  </a:schemeClr>
                </a:solidFill>
              </a:defRPr>
            </a:lvl6pPr>
            <a:lvl7pPr marL="2741952" indent="0" algn="ctr">
              <a:buNone/>
              <a:defRPr>
                <a:solidFill>
                  <a:schemeClr val="tx1">
                    <a:tint val="75000"/>
                  </a:schemeClr>
                </a:solidFill>
              </a:defRPr>
            </a:lvl7pPr>
            <a:lvl8pPr marL="3198946" indent="0" algn="ctr">
              <a:buNone/>
              <a:defRPr>
                <a:solidFill>
                  <a:schemeClr val="tx1">
                    <a:tint val="75000"/>
                  </a:schemeClr>
                </a:solidFill>
              </a:defRPr>
            </a:lvl8pPr>
            <a:lvl9pPr marL="365593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38"/>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992" indent="0">
              <a:buNone/>
              <a:defRPr sz="1800">
                <a:solidFill>
                  <a:schemeClr val="tx1">
                    <a:tint val="75000"/>
                  </a:schemeClr>
                </a:solidFill>
              </a:defRPr>
            </a:lvl2pPr>
            <a:lvl3pPr marL="913984" indent="0">
              <a:buNone/>
              <a:defRPr sz="1600">
                <a:solidFill>
                  <a:schemeClr val="tx1">
                    <a:tint val="75000"/>
                  </a:schemeClr>
                </a:solidFill>
              </a:defRPr>
            </a:lvl3pPr>
            <a:lvl4pPr marL="1370978" indent="0">
              <a:buNone/>
              <a:defRPr sz="1400">
                <a:solidFill>
                  <a:schemeClr val="tx1">
                    <a:tint val="75000"/>
                  </a:schemeClr>
                </a:solidFill>
              </a:defRPr>
            </a:lvl4pPr>
            <a:lvl5pPr marL="1827969" indent="0">
              <a:buNone/>
              <a:defRPr sz="1400">
                <a:solidFill>
                  <a:schemeClr val="tx1">
                    <a:tint val="75000"/>
                  </a:schemeClr>
                </a:solidFill>
              </a:defRPr>
            </a:lvl5pPr>
            <a:lvl6pPr marL="2284960" indent="0">
              <a:buNone/>
              <a:defRPr sz="1400">
                <a:solidFill>
                  <a:schemeClr val="tx1">
                    <a:tint val="75000"/>
                  </a:schemeClr>
                </a:solidFill>
              </a:defRPr>
            </a:lvl6pPr>
            <a:lvl7pPr marL="2741952" indent="0">
              <a:buNone/>
              <a:defRPr sz="1400">
                <a:solidFill>
                  <a:schemeClr val="tx1">
                    <a:tint val="75000"/>
                  </a:schemeClr>
                </a:solidFill>
              </a:defRPr>
            </a:lvl7pPr>
            <a:lvl8pPr marL="3198946" indent="0">
              <a:buNone/>
              <a:defRPr sz="1400">
                <a:solidFill>
                  <a:schemeClr val="tx1">
                    <a:tint val="75000"/>
                  </a:schemeClr>
                </a:solidFill>
              </a:defRPr>
            </a:lvl8pPr>
            <a:lvl9pPr marL="365593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38"/>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lvl1pPr>
            <a:lvl2pPr marL="456992" indent="0">
              <a:buNone/>
              <a:defRPr sz="1800"/>
            </a:lvl2pPr>
            <a:lvl3pPr marL="913984" indent="0">
              <a:buNone/>
              <a:defRPr sz="1600"/>
            </a:lvl3pPr>
            <a:lvl4pPr marL="1370978" indent="0">
              <a:buNone/>
              <a:defRPr sz="1400"/>
            </a:lvl4pPr>
            <a:lvl5pPr marL="1827969" indent="0">
              <a:buNone/>
              <a:defRPr sz="1400"/>
            </a:lvl5pPr>
            <a:lvl6pPr marL="2284960" indent="0">
              <a:buNone/>
              <a:defRPr sz="1400"/>
            </a:lvl6pPr>
            <a:lvl7pPr marL="2741952" indent="0">
              <a:buNone/>
              <a:defRPr sz="1400"/>
            </a:lvl7pPr>
            <a:lvl8pPr marL="3198946" indent="0">
              <a:buNone/>
              <a:defRPr sz="1400"/>
            </a:lvl8pPr>
            <a:lvl9pPr marL="3655939"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C4DAE0-6238-49D8-92DD-6D87E64B1743}"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C12627-0069-4826-B5FB-B040DE4229E6}" type="slidenum">
              <a:rPr kumimoji="1" lang="ja-JP" altLang="en-US" smtClean="0"/>
              <a:pPr/>
              <a:t>‹#›</a:t>
            </a:fld>
            <a:endParaRPr kumimoji="1"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59"/>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92" indent="0" algn="ctr">
              <a:buNone/>
              <a:defRPr>
                <a:solidFill>
                  <a:schemeClr val="tx1">
                    <a:tint val="75000"/>
                  </a:schemeClr>
                </a:solidFill>
              </a:defRPr>
            </a:lvl2pPr>
            <a:lvl3pPr marL="913984" indent="0" algn="ctr">
              <a:buNone/>
              <a:defRPr>
                <a:solidFill>
                  <a:schemeClr val="tx1">
                    <a:tint val="75000"/>
                  </a:schemeClr>
                </a:solidFill>
              </a:defRPr>
            </a:lvl3pPr>
            <a:lvl4pPr marL="1370978" indent="0" algn="ctr">
              <a:buNone/>
              <a:defRPr>
                <a:solidFill>
                  <a:schemeClr val="tx1">
                    <a:tint val="75000"/>
                  </a:schemeClr>
                </a:solidFill>
              </a:defRPr>
            </a:lvl4pPr>
            <a:lvl5pPr marL="1827969" indent="0" algn="ctr">
              <a:buNone/>
              <a:defRPr>
                <a:solidFill>
                  <a:schemeClr val="tx1">
                    <a:tint val="75000"/>
                  </a:schemeClr>
                </a:solidFill>
              </a:defRPr>
            </a:lvl5pPr>
            <a:lvl6pPr marL="2284960" indent="0" algn="ctr">
              <a:buNone/>
              <a:defRPr>
                <a:solidFill>
                  <a:schemeClr val="tx1">
                    <a:tint val="75000"/>
                  </a:schemeClr>
                </a:solidFill>
              </a:defRPr>
            </a:lvl6pPr>
            <a:lvl7pPr marL="2741952" indent="0" algn="ctr">
              <a:buNone/>
              <a:defRPr>
                <a:solidFill>
                  <a:schemeClr val="tx1">
                    <a:tint val="75000"/>
                  </a:schemeClr>
                </a:solidFill>
              </a:defRPr>
            </a:lvl7pPr>
            <a:lvl8pPr marL="3198946" indent="0" algn="ctr">
              <a:buNone/>
              <a:defRPr>
                <a:solidFill>
                  <a:schemeClr val="tx1">
                    <a:tint val="75000"/>
                  </a:schemeClr>
                </a:solidFill>
              </a:defRPr>
            </a:lvl8pPr>
            <a:lvl9pPr marL="365593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38"/>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992" indent="0">
              <a:buNone/>
              <a:defRPr sz="1800">
                <a:solidFill>
                  <a:schemeClr val="tx1">
                    <a:tint val="75000"/>
                  </a:schemeClr>
                </a:solidFill>
              </a:defRPr>
            </a:lvl2pPr>
            <a:lvl3pPr marL="913984" indent="0">
              <a:buNone/>
              <a:defRPr sz="1600">
                <a:solidFill>
                  <a:schemeClr val="tx1">
                    <a:tint val="75000"/>
                  </a:schemeClr>
                </a:solidFill>
              </a:defRPr>
            </a:lvl3pPr>
            <a:lvl4pPr marL="1370978" indent="0">
              <a:buNone/>
              <a:defRPr sz="1400">
                <a:solidFill>
                  <a:schemeClr val="tx1">
                    <a:tint val="75000"/>
                  </a:schemeClr>
                </a:solidFill>
              </a:defRPr>
            </a:lvl4pPr>
            <a:lvl5pPr marL="1827969" indent="0">
              <a:buNone/>
              <a:defRPr sz="1400">
                <a:solidFill>
                  <a:schemeClr val="tx1">
                    <a:tint val="75000"/>
                  </a:schemeClr>
                </a:solidFill>
              </a:defRPr>
            </a:lvl5pPr>
            <a:lvl6pPr marL="2284960" indent="0">
              <a:buNone/>
              <a:defRPr sz="1400">
                <a:solidFill>
                  <a:schemeClr val="tx1">
                    <a:tint val="75000"/>
                  </a:schemeClr>
                </a:solidFill>
              </a:defRPr>
            </a:lvl6pPr>
            <a:lvl7pPr marL="2741952" indent="0">
              <a:buNone/>
              <a:defRPr sz="1400">
                <a:solidFill>
                  <a:schemeClr val="tx1">
                    <a:tint val="75000"/>
                  </a:schemeClr>
                </a:solidFill>
              </a:defRPr>
            </a:lvl7pPr>
            <a:lvl8pPr marL="3198946" indent="0">
              <a:buNone/>
              <a:defRPr sz="1400">
                <a:solidFill>
                  <a:schemeClr val="tx1">
                    <a:tint val="75000"/>
                  </a:schemeClr>
                </a:solidFill>
              </a:defRPr>
            </a:lvl8pPr>
            <a:lvl9pPr marL="365593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D5D5C-473A-448F-8BAD-310241DBCF3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5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92" indent="0" algn="ctr">
              <a:buNone/>
              <a:defRPr>
                <a:solidFill>
                  <a:schemeClr val="tx1">
                    <a:tint val="75000"/>
                  </a:schemeClr>
                </a:solidFill>
              </a:defRPr>
            </a:lvl2pPr>
            <a:lvl3pPr marL="913984" indent="0" algn="ctr">
              <a:buNone/>
              <a:defRPr>
                <a:solidFill>
                  <a:schemeClr val="tx1">
                    <a:tint val="75000"/>
                  </a:schemeClr>
                </a:solidFill>
              </a:defRPr>
            </a:lvl3pPr>
            <a:lvl4pPr marL="1370978" indent="0" algn="ctr">
              <a:buNone/>
              <a:defRPr>
                <a:solidFill>
                  <a:schemeClr val="tx1">
                    <a:tint val="75000"/>
                  </a:schemeClr>
                </a:solidFill>
              </a:defRPr>
            </a:lvl4pPr>
            <a:lvl5pPr marL="1827969" indent="0" algn="ctr">
              <a:buNone/>
              <a:defRPr>
                <a:solidFill>
                  <a:schemeClr val="tx1">
                    <a:tint val="75000"/>
                  </a:schemeClr>
                </a:solidFill>
              </a:defRPr>
            </a:lvl5pPr>
            <a:lvl6pPr marL="2284960" indent="0" algn="ctr">
              <a:buNone/>
              <a:defRPr>
                <a:solidFill>
                  <a:schemeClr val="tx1">
                    <a:tint val="75000"/>
                  </a:schemeClr>
                </a:solidFill>
              </a:defRPr>
            </a:lvl6pPr>
            <a:lvl7pPr marL="2741952" indent="0" algn="ctr">
              <a:buNone/>
              <a:defRPr>
                <a:solidFill>
                  <a:schemeClr val="tx1">
                    <a:tint val="75000"/>
                  </a:schemeClr>
                </a:solidFill>
              </a:defRPr>
            </a:lvl7pPr>
            <a:lvl8pPr marL="3198946" indent="0" algn="ctr">
              <a:buNone/>
              <a:defRPr>
                <a:solidFill>
                  <a:schemeClr val="tx1">
                    <a:tint val="75000"/>
                  </a:schemeClr>
                </a:solidFill>
              </a:defRPr>
            </a:lvl8pPr>
            <a:lvl9pPr marL="365593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83435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47130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38"/>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992" indent="0">
              <a:buNone/>
              <a:defRPr sz="1800">
                <a:solidFill>
                  <a:schemeClr val="tx1">
                    <a:tint val="75000"/>
                  </a:schemeClr>
                </a:solidFill>
              </a:defRPr>
            </a:lvl2pPr>
            <a:lvl3pPr marL="913984" indent="0">
              <a:buNone/>
              <a:defRPr sz="1600">
                <a:solidFill>
                  <a:schemeClr val="tx1">
                    <a:tint val="75000"/>
                  </a:schemeClr>
                </a:solidFill>
              </a:defRPr>
            </a:lvl3pPr>
            <a:lvl4pPr marL="1370978" indent="0">
              <a:buNone/>
              <a:defRPr sz="1400">
                <a:solidFill>
                  <a:schemeClr val="tx1">
                    <a:tint val="75000"/>
                  </a:schemeClr>
                </a:solidFill>
              </a:defRPr>
            </a:lvl4pPr>
            <a:lvl5pPr marL="1827969" indent="0">
              <a:buNone/>
              <a:defRPr sz="1400">
                <a:solidFill>
                  <a:schemeClr val="tx1">
                    <a:tint val="75000"/>
                  </a:schemeClr>
                </a:solidFill>
              </a:defRPr>
            </a:lvl5pPr>
            <a:lvl6pPr marL="2284960" indent="0">
              <a:buNone/>
              <a:defRPr sz="1400">
                <a:solidFill>
                  <a:schemeClr val="tx1">
                    <a:tint val="75000"/>
                  </a:schemeClr>
                </a:solidFill>
              </a:defRPr>
            </a:lvl6pPr>
            <a:lvl7pPr marL="2741952" indent="0">
              <a:buNone/>
              <a:defRPr sz="1400">
                <a:solidFill>
                  <a:schemeClr val="tx1">
                    <a:tint val="75000"/>
                  </a:schemeClr>
                </a:solidFill>
              </a:defRPr>
            </a:lvl7pPr>
            <a:lvl8pPr marL="3198946" indent="0">
              <a:buNone/>
              <a:defRPr sz="1400">
                <a:solidFill>
                  <a:schemeClr val="tx1">
                    <a:tint val="75000"/>
                  </a:schemeClr>
                </a:solidFill>
              </a:defRPr>
            </a:lvl8pPr>
            <a:lvl9pPr marL="3655939"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743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03FBEF-D5AA-41D5-BA67-1BF31E11E6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78199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144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04777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94374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10014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772205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033103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3"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FB8B8FE-A886-4F7B-974B-0BAA8950A6D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63577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57"/>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6992" indent="0" algn="ctr">
              <a:buNone/>
              <a:defRPr/>
            </a:lvl2pPr>
            <a:lvl3pPr marL="913984" indent="0" algn="ctr">
              <a:buNone/>
              <a:defRPr/>
            </a:lvl3pPr>
            <a:lvl4pPr marL="1370978" indent="0" algn="ctr">
              <a:buNone/>
              <a:defRPr/>
            </a:lvl4pPr>
            <a:lvl5pPr marL="1827969" indent="0" algn="ctr">
              <a:buNone/>
              <a:defRPr/>
            </a:lvl5pPr>
            <a:lvl6pPr marL="2284960" indent="0" algn="ctr">
              <a:buNone/>
              <a:defRPr/>
            </a:lvl6pPr>
            <a:lvl7pPr marL="2741952" indent="0" algn="ctr">
              <a:buNone/>
              <a:defRPr/>
            </a:lvl7pPr>
            <a:lvl8pPr marL="3198946" indent="0" algn="ctr">
              <a:buNone/>
              <a:defRPr/>
            </a:lvl8pPr>
            <a:lvl9pPr marL="3655939"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F0B2396-7596-41A9-8E28-B603CF27549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434671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b="1">
                <a:solidFill>
                  <a:schemeClr val="tx1"/>
                </a:solidFill>
                <a:latin typeface="+mn-ea"/>
                <a:ea typeface="+mn-ea"/>
              </a:defRPr>
            </a:lvl1pPr>
          </a:lstStyle>
          <a:p>
            <a:pPr>
              <a:defRPr/>
            </a:pPr>
            <a:fld id="{327E88AE-34FE-435D-B1A6-B888D83F09CD}"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403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3D9DF4-CDA7-42FA-8DE6-DDCA20684708}"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232"/>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lvl1pPr>
            <a:lvl2pPr marL="456992" indent="0">
              <a:buNone/>
              <a:defRPr sz="1800"/>
            </a:lvl2pPr>
            <a:lvl3pPr marL="913984" indent="0">
              <a:buNone/>
              <a:defRPr sz="1600"/>
            </a:lvl3pPr>
            <a:lvl4pPr marL="1370978" indent="0">
              <a:buNone/>
              <a:defRPr sz="1400"/>
            </a:lvl4pPr>
            <a:lvl5pPr marL="1827969" indent="0">
              <a:buNone/>
              <a:defRPr sz="1400"/>
            </a:lvl5pPr>
            <a:lvl6pPr marL="2284960" indent="0">
              <a:buNone/>
              <a:defRPr sz="1400"/>
            </a:lvl6pPr>
            <a:lvl7pPr marL="2741952" indent="0">
              <a:buNone/>
              <a:defRPr sz="1400"/>
            </a:lvl7pPr>
            <a:lvl8pPr marL="3198946" indent="0">
              <a:buNone/>
              <a:defRPr sz="1400"/>
            </a:lvl8pPr>
            <a:lvl9pPr marL="3655939"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5F5D3061-4DE1-46B4-80AF-EAF3CA57A5D5}"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25013071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835F1A4D-A7F4-422C-94B6-B43276E4200A}"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15800172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93061D0E-C9A9-41F6-BFD8-89DC0033C079}"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276610993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8A05E53C-DCFC-4A23-B1B2-D5E07B241AF7}"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374418430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1D237AEB-408D-4A9A-A558-C4B325441F98}"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27001738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AF720D78-89D7-407B-90D3-63679915CFBB}"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33099473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AC9E1D41-F3F9-4DA3-A0BA-5A199A575C01}"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28266622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754A1FE5-784E-46B9-AA46-C239B2F8E5FE}"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341870393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EEB3A97-BB59-4B26-9B9B-8FAE2F5C401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4480613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14"/>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46342D01-8B6C-4DDA-B574-A79093DFEB8B}"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80234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8E1B15-1DE5-44BC-B64C-62C8CF0FEBC6}"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AndObj" preserve="1">
  <p:cSld name="タイトル、2 つのコンテンツ、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4"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204" y="393859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half" idx="3"/>
          </p:nvPr>
        </p:nvSpPr>
        <p:spPr>
          <a:xfrm>
            <a:off x="4648200" y="160021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rtl="0" fontAlgn="base">
              <a:spcBef>
                <a:spcPct val="0"/>
              </a:spcBef>
              <a:spcAft>
                <a:spcPct val="0"/>
              </a:spcAft>
              <a:defRPr kumimoji="1" lang="en-US" altLang="ja-JP" sz="1600" b="1" kern="1200" smtClean="0">
                <a:solidFill>
                  <a:schemeClr val="tx1"/>
                </a:solidFill>
                <a:latin typeface="+mn-ea"/>
                <a:ea typeface="+mn-ea"/>
                <a:cs typeface="+mn-cs"/>
              </a:defRPr>
            </a:lvl1pPr>
          </a:lstStyle>
          <a:p>
            <a:pPr>
              <a:defRPr/>
            </a:pPr>
            <a:fld id="{235C512E-797E-4F69-940F-5F91143DACBA}" type="slidenum">
              <a:rPr>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17281718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AndTx" preserve="1">
  <p:cSld name="タイトル、2 つの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4"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204" y="393859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half" idx="3"/>
          </p:nvPr>
        </p:nvSpPr>
        <p:spPr>
          <a:xfrm>
            <a:off x="4648200" y="160021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30116BF9-B69A-4BD0-8989-ECAD6D12FC7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008535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91B4659-5F9E-424F-A44F-1A722759BF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9897632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823"/>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6992" indent="0" algn="ctr">
              <a:buNone/>
              <a:defRPr/>
            </a:lvl2pPr>
            <a:lvl3pPr marL="913984" indent="0" algn="ctr">
              <a:buNone/>
              <a:defRPr/>
            </a:lvl3pPr>
            <a:lvl4pPr marL="1370978" indent="0" algn="ctr">
              <a:buNone/>
              <a:defRPr/>
            </a:lvl4pPr>
            <a:lvl5pPr marL="1827969" indent="0" algn="ctr">
              <a:buNone/>
              <a:defRPr/>
            </a:lvl5pPr>
            <a:lvl6pPr marL="2284960" indent="0" algn="ctr">
              <a:buNone/>
              <a:defRPr/>
            </a:lvl6pPr>
            <a:lvl7pPr marL="2741952" indent="0" algn="ctr">
              <a:buNone/>
              <a:defRPr/>
            </a:lvl7pPr>
            <a:lvl8pPr marL="3198946" indent="0" algn="ctr">
              <a:buNone/>
              <a:defRPr/>
            </a:lvl8pPr>
            <a:lvl9pPr marL="3655939"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E10C44-3695-4C78-A040-A79C778E1F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0492099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A90DB6-B740-448A-AD62-85384E9A848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2777167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298"/>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22"/>
            <a:ext cx="7772400" cy="1500187"/>
          </a:xfrm>
        </p:spPr>
        <p:txBody>
          <a:bodyPr anchor="b"/>
          <a:lstStyle>
            <a:lvl1pPr marL="0" indent="0">
              <a:buNone/>
              <a:defRPr sz="2000"/>
            </a:lvl1pPr>
            <a:lvl2pPr marL="456992" indent="0">
              <a:buNone/>
              <a:defRPr sz="1800"/>
            </a:lvl2pPr>
            <a:lvl3pPr marL="913984" indent="0">
              <a:buNone/>
              <a:defRPr sz="1600"/>
            </a:lvl3pPr>
            <a:lvl4pPr marL="1370978" indent="0">
              <a:buNone/>
              <a:defRPr sz="1400"/>
            </a:lvl4pPr>
            <a:lvl5pPr marL="1827969" indent="0">
              <a:buNone/>
              <a:defRPr sz="1400"/>
            </a:lvl5pPr>
            <a:lvl6pPr marL="2284960" indent="0">
              <a:buNone/>
              <a:defRPr sz="1400"/>
            </a:lvl6pPr>
            <a:lvl7pPr marL="2741952" indent="0">
              <a:buNone/>
              <a:defRPr sz="1400"/>
            </a:lvl7pPr>
            <a:lvl8pPr marL="3198946" indent="0">
              <a:buNone/>
              <a:defRPr sz="1400"/>
            </a:lvl8pPr>
            <a:lvl9pPr marL="3655939"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C4DAE0-6238-49D8-92DD-6D87E64B174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024119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4"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D5D5C-473A-448F-8BAD-310241DBCF3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705520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6992" indent="0">
              <a:buNone/>
              <a:defRPr sz="2000" b="1"/>
            </a:lvl2pPr>
            <a:lvl3pPr marL="913984" indent="0">
              <a:buNone/>
              <a:defRPr sz="1800" b="1"/>
            </a:lvl3pPr>
            <a:lvl4pPr marL="1370978" indent="0">
              <a:buNone/>
              <a:defRPr sz="1600" b="1"/>
            </a:lvl4pPr>
            <a:lvl5pPr marL="1827969" indent="0">
              <a:buNone/>
              <a:defRPr sz="1600" b="1"/>
            </a:lvl5pPr>
            <a:lvl6pPr marL="2284960" indent="0">
              <a:buNone/>
              <a:defRPr sz="1600" b="1"/>
            </a:lvl6pPr>
            <a:lvl7pPr marL="2741952" indent="0">
              <a:buNone/>
              <a:defRPr sz="1600" b="1"/>
            </a:lvl7pPr>
            <a:lvl8pPr marL="3198946" indent="0">
              <a:buNone/>
              <a:defRPr sz="1600" b="1"/>
            </a:lvl8pPr>
            <a:lvl9pPr marL="3655939"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03FBEF-D5AA-41D5-BA67-1BF31E11E6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930134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3D9DF4-CDA7-42FA-8DE6-DDCA2068470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999933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8E1B15-1DE5-44BC-B64C-62C8CF0FEBC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5483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B0D3D44-BD7B-4B5F-A9E3-DF923F6E3828}"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11"/>
            <a:ext cx="3008313" cy="4691063"/>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B0D3D44-BD7B-4B5F-A9E3-DF923F6E3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0410699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D87BD72-08ED-4361-8E1D-1349C41737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395519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723954-D611-4F65-882C-72001AB92D1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0409972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3"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2E8CAB-0035-4DE7-9948-C3C578F47FF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355920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AndObj" preserve="1">
  <p:cSld name="タイトル、2 つのコンテンツ、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4"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204" y="393859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half" idx="3"/>
          </p:nvPr>
        </p:nvSpPr>
        <p:spPr>
          <a:xfrm>
            <a:off x="4648200" y="1600214"/>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D7B94151-5EE0-45DC-ABB6-9D69F740CD0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3446549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14"/>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27385D-B7DC-4AD9-86C2-DB28610EB4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631447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E3CF2B8-A3CD-4A09-A88E-CC75568E9AF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526966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1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5"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279798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499001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95"/>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5"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122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992" indent="0">
              <a:buNone/>
              <a:defRPr sz="2800"/>
            </a:lvl2pPr>
            <a:lvl3pPr marL="913984" indent="0">
              <a:buNone/>
              <a:defRPr sz="2400"/>
            </a:lvl3pPr>
            <a:lvl4pPr marL="1370978" indent="0">
              <a:buNone/>
              <a:defRPr sz="2000"/>
            </a:lvl4pPr>
            <a:lvl5pPr marL="1827969" indent="0">
              <a:buNone/>
              <a:defRPr sz="2000"/>
            </a:lvl5pPr>
            <a:lvl6pPr marL="2284960" indent="0">
              <a:buNone/>
              <a:defRPr sz="2000"/>
            </a:lvl6pPr>
            <a:lvl7pPr marL="2741952" indent="0">
              <a:buNone/>
              <a:defRPr sz="2000"/>
            </a:lvl7pPr>
            <a:lvl8pPr marL="3198946" indent="0">
              <a:buNone/>
              <a:defRPr sz="2000"/>
            </a:lvl8pPr>
            <a:lvl9pPr marL="3655939"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6992" indent="0">
              <a:buNone/>
              <a:defRPr sz="1200"/>
            </a:lvl2pPr>
            <a:lvl3pPr marL="913984" indent="0">
              <a:buNone/>
              <a:defRPr sz="1000"/>
            </a:lvl3pPr>
            <a:lvl4pPr marL="1370978" indent="0">
              <a:buNone/>
              <a:defRPr sz="900"/>
            </a:lvl4pPr>
            <a:lvl5pPr marL="1827969" indent="0">
              <a:buNone/>
              <a:defRPr sz="900"/>
            </a:lvl5pPr>
            <a:lvl6pPr marL="2284960" indent="0">
              <a:buNone/>
              <a:defRPr sz="900"/>
            </a:lvl6pPr>
            <a:lvl7pPr marL="2741952" indent="0">
              <a:buNone/>
              <a:defRPr sz="900"/>
            </a:lvl7pPr>
            <a:lvl8pPr marL="3198946" indent="0">
              <a:buNone/>
              <a:defRPr sz="900"/>
            </a:lvl8pPr>
            <a:lvl9pPr marL="365593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D87BD72-08ED-4361-8E1D-1349C417375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119215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148" indent="0">
              <a:buNone/>
              <a:defRPr sz="2000" b="1"/>
            </a:lvl2pPr>
            <a:lvl3pPr marL="914296" indent="0">
              <a:buNone/>
              <a:defRPr sz="1800" b="1"/>
            </a:lvl3pPr>
            <a:lvl4pPr marL="1371445"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148" indent="0">
              <a:buNone/>
              <a:defRPr sz="2000" b="1"/>
            </a:lvl2pPr>
            <a:lvl3pPr marL="914296" indent="0">
              <a:buNone/>
              <a:defRPr sz="1800" b="1"/>
            </a:lvl3pPr>
            <a:lvl4pPr marL="1371445"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313774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9916934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7542561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148" indent="0">
              <a:buNone/>
              <a:defRPr sz="1200"/>
            </a:lvl2pPr>
            <a:lvl3pPr marL="914296" indent="0">
              <a:buNone/>
              <a:defRPr sz="1000"/>
            </a:lvl3pPr>
            <a:lvl4pPr marL="1371445"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977344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8" indent="0">
              <a:buNone/>
              <a:defRPr sz="2800"/>
            </a:lvl2pPr>
            <a:lvl3pPr marL="914296" indent="0">
              <a:buNone/>
              <a:defRPr sz="2400"/>
            </a:lvl3pPr>
            <a:lvl4pPr marL="1371445"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5"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8" indent="0">
              <a:buNone/>
              <a:defRPr sz="1200"/>
            </a:lvl2pPr>
            <a:lvl3pPr marL="914296" indent="0">
              <a:buNone/>
              <a:defRPr sz="1000"/>
            </a:lvl3pPr>
            <a:lvl4pPr marL="1371445"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90198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687526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1"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D30CD58-2498-4F4A-9A3D-067C09B1765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066941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69"/>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35EE289-52A3-4901-9CC1-798A265BC6EB}"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E10C44-3695-4C78-A040-A79C778E1F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591283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9060EF9-A1A1-40E3-9FB7-2138A59B58DD}" type="datetime1">
              <a:rPr lang="ja-JP" altLang="en-US" smtClean="0">
                <a:solidFill>
                  <a:srgbClr val="000000"/>
                </a:solidFill>
              </a:rPr>
              <a:pPr>
                <a:defRPr/>
              </a:pPr>
              <a:t>2015/2/19</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A90DB6-B740-448A-AD62-85384E9A848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122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0.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theme" Target="../theme/theme11.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slideLayout" Target="../slideLayouts/slideLayout133.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6" Type="http://schemas.openxmlformats.org/officeDocument/2006/relationships/theme" Target="../theme/theme6.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slideLayout" Target="../slideLayouts/slideLayout7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slideLayout" Target="../slideLayouts/slideLayout7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5" Type="http://schemas.openxmlformats.org/officeDocument/2006/relationships/theme" Target="../theme/theme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399" tIns="45700" rIns="91399" bIns="45700"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457200" y="1600214"/>
            <a:ext cx="8229600" cy="4525963"/>
          </a:xfrm>
          <a:prstGeom prst="rect">
            <a:avLst/>
          </a:prstGeom>
          <a:noFill/>
          <a:ln w="9525">
            <a:noFill/>
            <a:miter lim="800000"/>
            <a:headEnd/>
            <a:tailEnd/>
          </a:ln>
        </p:spPr>
        <p:txBody>
          <a:bodyPr vert="horz" wrap="square" lIns="91399" tIns="45700" rIns="91399" bIns="4570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6"/>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defRPr sz="1400">
                <a:ea typeface="ＭＳ Ｐゴシック" pitchFamily="50" charset="-128"/>
              </a:defRPr>
            </a:lvl1pPr>
          </a:lstStyle>
          <a:p>
            <a:pPr algn="l">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6"/>
            <a:ext cx="2895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6"/>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lgn="r">
              <a:defRPr sz="1400">
                <a:ea typeface="ＭＳ Ｐゴシック" pitchFamily="50" charset="-128"/>
              </a:defRPr>
            </a:lvl1pPr>
          </a:lstStyle>
          <a:p>
            <a:pPr>
              <a:defRPr/>
            </a:pPr>
            <a:fld id="{B135A65E-5506-4F92-8AE3-A6FD8B11D3E4}"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6992" algn="ctr" rtl="0" fontAlgn="base">
        <a:spcBef>
          <a:spcPct val="0"/>
        </a:spcBef>
        <a:spcAft>
          <a:spcPct val="0"/>
        </a:spcAft>
        <a:defRPr kumimoji="1" sz="4400">
          <a:solidFill>
            <a:schemeClr val="tx2"/>
          </a:solidFill>
          <a:latin typeface="Arial" charset="0"/>
          <a:ea typeface="ＭＳ Ｐゴシック" pitchFamily="50" charset="-128"/>
        </a:defRPr>
      </a:lvl6pPr>
      <a:lvl7pPr marL="913984" algn="ctr" rtl="0" fontAlgn="base">
        <a:spcBef>
          <a:spcPct val="0"/>
        </a:spcBef>
        <a:spcAft>
          <a:spcPct val="0"/>
        </a:spcAft>
        <a:defRPr kumimoji="1" sz="4400">
          <a:solidFill>
            <a:schemeClr val="tx2"/>
          </a:solidFill>
          <a:latin typeface="Arial" charset="0"/>
          <a:ea typeface="ＭＳ Ｐゴシック" pitchFamily="50" charset="-128"/>
        </a:defRPr>
      </a:lvl7pPr>
      <a:lvl8pPr marL="1370978" algn="ctr" rtl="0" fontAlgn="base">
        <a:spcBef>
          <a:spcPct val="0"/>
        </a:spcBef>
        <a:spcAft>
          <a:spcPct val="0"/>
        </a:spcAft>
        <a:defRPr kumimoji="1" sz="4400">
          <a:solidFill>
            <a:schemeClr val="tx2"/>
          </a:solidFill>
          <a:latin typeface="Arial" charset="0"/>
          <a:ea typeface="ＭＳ Ｐゴシック" pitchFamily="50" charset="-128"/>
        </a:defRPr>
      </a:lvl8pPr>
      <a:lvl9pPr marL="182796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745" indent="-342745" algn="l" rtl="0" eaLnBrk="0" fontAlgn="base" hangingPunct="0">
        <a:spcBef>
          <a:spcPct val="20000"/>
        </a:spcBef>
        <a:spcAft>
          <a:spcPct val="0"/>
        </a:spcAft>
        <a:buChar char="•"/>
        <a:defRPr kumimoji="1" sz="3200">
          <a:solidFill>
            <a:schemeClr val="tx1"/>
          </a:solidFill>
          <a:latin typeface="+mn-lt"/>
          <a:ea typeface="+mn-ea"/>
          <a:cs typeface="+mn-cs"/>
        </a:defRPr>
      </a:lvl1pPr>
      <a:lvl2pPr marL="742614" indent="-285622" algn="l" rtl="0" eaLnBrk="0" fontAlgn="base" hangingPunct="0">
        <a:spcBef>
          <a:spcPct val="20000"/>
        </a:spcBef>
        <a:spcAft>
          <a:spcPct val="0"/>
        </a:spcAft>
        <a:buChar char="–"/>
        <a:defRPr kumimoji="1" sz="2800">
          <a:solidFill>
            <a:schemeClr val="tx1"/>
          </a:solidFill>
          <a:latin typeface="+mn-lt"/>
          <a:ea typeface="+mn-ea"/>
        </a:defRPr>
      </a:lvl2pPr>
      <a:lvl3pPr marL="1142480" indent="-228496" algn="l" rtl="0" eaLnBrk="0" fontAlgn="base" hangingPunct="0">
        <a:spcBef>
          <a:spcPct val="20000"/>
        </a:spcBef>
        <a:spcAft>
          <a:spcPct val="0"/>
        </a:spcAft>
        <a:buChar char="•"/>
        <a:defRPr kumimoji="1" sz="2400">
          <a:solidFill>
            <a:schemeClr val="tx1"/>
          </a:solidFill>
          <a:latin typeface="+mn-lt"/>
          <a:ea typeface="+mn-ea"/>
        </a:defRPr>
      </a:lvl3pPr>
      <a:lvl4pPr marL="1599472" indent="-228496" algn="l" rtl="0" eaLnBrk="0" fontAlgn="base" hangingPunct="0">
        <a:spcBef>
          <a:spcPct val="20000"/>
        </a:spcBef>
        <a:spcAft>
          <a:spcPct val="0"/>
        </a:spcAft>
        <a:buChar char="–"/>
        <a:defRPr kumimoji="1" sz="2000">
          <a:solidFill>
            <a:schemeClr val="tx1"/>
          </a:solidFill>
          <a:latin typeface="+mn-lt"/>
          <a:ea typeface="+mn-ea"/>
        </a:defRPr>
      </a:lvl4pPr>
      <a:lvl5pPr marL="2056465" indent="-228496" algn="l" rtl="0" eaLnBrk="0" fontAlgn="base" hangingPunct="0">
        <a:spcBef>
          <a:spcPct val="20000"/>
        </a:spcBef>
        <a:spcAft>
          <a:spcPct val="0"/>
        </a:spcAft>
        <a:buChar char="»"/>
        <a:defRPr kumimoji="1" sz="2000">
          <a:solidFill>
            <a:schemeClr val="tx1"/>
          </a:solidFill>
          <a:latin typeface="+mn-lt"/>
          <a:ea typeface="+mn-ea"/>
        </a:defRPr>
      </a:lvl5pPr>
      <a:lvl6pPr marL="2513458" indent="-228496" algn="l" rtl="0" fontAlgn="base">
        <a:spcBef>
          <a:spcPct val="20000"/>
        </a:spcBef>
        <a:spcAft>
          <a:spcPct val="0"/>
        </a:spcAft>
        <a:buChar char="»"/>
        <a:defRPr kumimoji="1" sz="2000">
          <a:solidFill>
            <a:schemeClr val="tx1"/>
          </a:solidFill>
          <a:latin typeface="+mn-lt"/>
          <a:ea typeface="+mn-ea"/>
        </a:defRPr>
      </a:lvl6pPr>
      <a:lvl7pPr marL="2970450" indent="-228496" algn="l" rtl="0" fontAlgn="base">
        <a:spcBef>
          <a:spcPct val="20000"/>
        </a:spcBef>
        <a:spcAft>
          <a:spcPct val="0"/>
        </a:spcAft>
        <a:buChar char="»"/>
        <a:defRPr kumimoji="1" sz="2000">
          <a:solidFill>
            <a:schemeClr val="tx1"/>
          </a:solidFill>
          <a:latin typeface="+mn-lt"/>
          <a:ea typeface="+mn-ea"/>
        </a:defRPr>
      </a:lvl7pPr>
      <a:lvl8pPr marL="3427441" indent="-228496" algn="l" rtl="0" fontAlgn="base">
        <a:spcBef>
          <a:spcPct val="20000"/>
        </a:spcBef>
        <a:spcAft>
          <a:spcPct val="0"/>
        </a:spcAft>
        <a:buChar char="»"/>
        <a:defRPr kumimoji="1" sz="2000">
          <a:solidFill>
            <a:schemeClr val="tx1"/>
          </a:solidFill>
          <a:latin typeface="+mn-lt"/>
          <a:ea typeface="+mn-ea"/>
        </a:defRPr>
      </a:lvl8pPr>
      <a:lvl9pPr marL="3884432" indent="-22849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399" tIns="45700" rIns="91399" bIns="457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14"/>
            <a:ext cx="8229600" cy="4525963"/>
          </a:xfrm>
          <a:prstGeom prst="rect">
            <a:avLst/>
          </a:prstGeom>
        </p:spPr>
        <p:txBody>
          <a:bodyPr vert="horz" lIns="91399" tIns="45700" rIns="91399" bIns="457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465"/>
            <a:ext cx="2133600" cy="365125"/>
          </a:xfrm>
          <a:prstGeom prst="rect">
            <a:avLst/>
          </a:prstGeom>
        </p:spPr>
        <p:txBody>
          <a:bodyPr vert="horz" lIns="91399" tIns="45700" rIns="91399" bIns="4570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465"/>
            <a:ext cx="2895600" cy="365125"/>
          </a:xfrm>
          <a:prstGeom prst="rect">
            <a:avLst/>
          </a:prstGeom>
        </p:spPr>
        <p:txBody>
          <a:bodyPr vert="horz" lIns="91399" tIns="45700" rIns="91399" bIns="4570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465"/>
            <a:ext cx="2133600" cy="365125"/>
          </a:xfrm>
          <a:prstGeom prst="rect">
            <a:avLst/>
          </a:prstGeom>
        </p:spPr>
        <p:txBody>
          <a:bodyPr vert="horz" lIns="91399" tIns="45700" rIns="91399" bIns="45700" rtlCol="0" anchor="ctr"/>
          <a:lstStyle>
            <a:lvl1pPr algn="r">
              <a:defRPr sz="1200">
                <a:solidFill>
                  <a:schemeClr val="tx1">
                    <a:tint val="75000"/>
                  </a:schemeClr>
                </a:solidFill>
              </a:defRPr>
            </a:lvl1pPr>
          </a:lstStyle>
          <a:p>
            <a:pPr fontAlgn="auto">
              <a:spcBef>
                <a:spcPts val="0"/>
              </a:spcBef>
              <a:spcAft>
                <a:spcPts val="0"/>
              </a:spcAft>
            </a:pPr>
            <a:fld id="{AFB8B8FE-A886-4F7B-974B-0BAA8950A6D0}"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20233457"/>
      </p:ext>
    </p:extLst>
  </p:cSld>
  <p:clrMap bg1="lt1" tx1="dk1" bg2="lt2" tx2="dk2" accent1="accent1" accent2="accent2" accent3="accent3" accent4="accent4" accent5="accent5" accent6="accent6" hlink="hlink" folHlink="folHlink"/>
  <p:sldLayoutIdLst>
    <p:sldLayoutId id="2147484779" r:id="rId1"/>
    <p:sldLayoutId id="2147484780" r:id="rId2"/>
    <p:sldLayoutId id="2147484781" r:id="rId3"/>
    <p:sldLayoutId id="2147484782" r:id="rId4"/>
    <p:sldLayoutId id="2147484783" r:id="rId5"/>
    <p:sldLayoutId id="2147484784" r:id="rId6"/>
    <p:sldLayoutId id="2147484785" r:id="rId7"/>
    <p:sldLayoutId id="2147484786" r:id="rId8"/>
    <p:sldLayoutId id="2147484787" r:id="rId9"/>
    <p:sldLayoutId id="2147484788" r:id="rId10"/>
    <p:sldLayoutId id="2147484789" r:id="rId11"/>
  </p:sldLayoutIdLst>
  <p:hf hdr="0" ftr="0" dt="0"/>
  <p:txStyles>
    <p:titleStyle>
      <a:lvl1pPr algn="ctr" defTabSz="913984" rtl="0" eaLnBrk="1" latinLnBrk="0" hangingPunct="1">
        <a:spcBef>
          <a:spcPct val="0"/>
        </a:spcBef>
        <a:buNone/>
        <a:defRPr kumimoji="1" sz="4400" kern="1200">
          <a:solidFill>
            <a:schemeClr val="tx1"/>
          </a:solidFill>
          <a:latin typeface="+mj-lt"/>
          <a:ea typeface="+mj-ea"/>
          <a:cs typeface="+mj-cs"/>
        </a:defRPr>
      </a:lvl1pPr>
    </p:titleStyle>
    <p:bodyStyle>
      <a:lvl1pPr marL="342745" indent="-342745" algn="l" defTabSz="91398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614" indent="-285622" algn="l" defTabSz="91398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80" indent="-228496" algn="l" defTabSz="91398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7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65"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458"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450"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441"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43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1" y="274639"/>
            <a:ext cx="8229600" cy="1143000"/>
          </a:xfrm>
          <a:prstGeom prst="rect">
            <a:avLst/>
          </a:prstGeom>
        </p:spPr>
        <p:txBody>
          <a:bodyPr vert="horz" lIns="81036" tIns="40518" rIns="81036" bIns="4051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600204"/>
            <a:ext cx="8229600" cy="4525963"/>
          </a:xfrm>
          <a:prstGeom prst="rect">
            <a:avLst/>
          </a:prstGeom>
        </p:spPr>
        <p:txBody>
          <a:bodyPr vert="horz" lIns="81036" tIns="40518" rIns="81036" bIns="405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1" y="6356690"/>
            <a:ext cx="2133600" cy="365125"/>
          </a:xfrm>
          <a:prstGeom prst="rect">
            <a:avLst/>
          </a:prstGeom>
        </p:spPr>
        <p:txBody>
          <a:bodyPr vert="horz" lIns="81036" tIns="40518" rIns="81036" bIns="40518" rtlCol="0" anchor="ctr"/>
          <a:lstStyle>
            <a:lvl1pPr algn="l">
              <a:defRPr sz="1100">
                <a:solidFill>
                  <a:schemeClr val="tx1">
                    <a:tint val="75000"/>
                  </a:schemeClr>
                </a:solidFill>
              </a:defRPr>
            </a:lvl1pPr>
          </a:lstStyle>
          <a:p>
            <a:pPr defTabSz="810363"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124201" y="6356690"/>
            <a:ext cx="2895600" cy="365125"/>
          </a:xfrm>
          <a:prstGeom prst="rect">
            <a:avLst/>
          </a:prstGeom>
        </p:spPr>
        <p:txBody>
          <a:bodyPr vert="horz" lIns="81036" tIns="40518" rIns="81036" bIns="40518" rtlCol="0" anchor="ctr"/>
          <a:lstStyle>
            <a:lvl1pPr algn="ctr">
              <a:defRPr sz="1100">
                <a:solidFill>
                  <a:schemeClr val="tx1">
                    <a:tint val="75000"/>
                  </a:schemeClr>
                </a:solidFill>
              </a:defRPr>
            </a:lvl1pPr>
          </a:lstStyle>
          <a:p>
            <a:pPr defTabSz="810363"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6553201" y="6356690"/>
            <a:ext cx="2133600" cy="365125"/>
          </a:xfrm>
          <a:prstGeom prst="rect">
            <a:avLst/>
          </a:prstGeom>
        </p:spPr>
        <p:txBody>
          <a:bodyPr vert="horz" lIns="81036" tIns="40518" rIns="81036" bIns="40518" rtlCol="0" anchor="ctr"/>
          <a:lstStyle>
            <a:lvl1pPr algn="r">
              <a:defRPr sz="1100">
                <a:solidFill>
                  <a:schemeClr val="tx1">
                    <a:tint val="75000"/>
                  </a:schemeClr>
                </a:solidFill>
              </a:defRPr>
            </a:lvl1pPr>
          </a:lstStyle>
          <a:p>
            <a:pPr defTabSz="810363" fontAlgn="auto">
              <a:spcBef>
                <a:spcPts val="0"/>
              </a:spcBef>
              <a:spcAft>
                <a:spcPts val="0"/>
              </a:spcAft>
            </a:pPr>
            <a:fld id="{E2DA2845-AC78-4897-8301-CEC919F3F8E6}" type="slidenum">
              <a:rPr lang="ja-JP" altLang="en-US" smtClean="0">
                <a:solidFill>
                  <a:prstClr val="black">
                    <a:tint val="75000"/>
                  </a:prstClr>
                </a:solidFill>
                <a:latin typeface="Calibri"/>
                <a:ea typeface="ＭＳ Ｐゴシック"/>
              </a:rPr>
              <a:pPr defTabSz="810363"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164224108"/>
      </p:ext>
    </p:extLst>
  </p:cSld>
  <p:clrMap bg1="lt1" tx1="dk1" bg2="lt2" tx2="dk2" accent1="accent1" accent2="accent2" accent3="accent3" accent4="accent4" accent5="accent5" accent6="accent6" hlink="hlink" folHlink="folHlink"/>
  <p:sldLayoutIdLst>
    <p:sldLayoutId id="2147484806" r:id="rId1"/>
    <p:sldLayoutId id="2147484807" r:id="rId2"/>
    <p:sldLayoutId id="2147484808" r:id="rId3"/>
    <p:sldLayoutId id="2147484809" r:id="rId4"/>
    <p:sldLayoutId id="2147484810" r:id="rId5"/>
    <p:sldLayoutId id="2147484811" r:id="rId6"/>
    <p:sldLayoutId id="2147484812" r:id="rId7"/>
    <p:sldLayoutId id="2147484813" r:id="rId8"/>
    <p:sldLayoutId id="2147484814" r:id="rId9"/>
    <p:sldLayoutId id="2147484815" r:id="rId10"/>
    <p:sldLayoutId id="2147484816" r:id="rId11"/>
    <p:sldLayoutId id="2147484817" r:id="rId12"/>
  </p:sldLayoutIdLst>
  <p:hf sldNum="0" hdr="0" ftr="0" dt="0"/>
  <p:txStyles>
    <p:titleStyle>
      <a:lvl1pPr algn="ctr" defTabSz="810363" rtl="0" eaLnBrk="1" latinLnBrk="0" hangingPunct="1">
        <a:spcBef>
          <a:spcPct val="0"/>
        </a:spcBef>
        <a:buNone/>
        <a:defRPr kumimoji="1" sz="3900" kern="1200">
          <a:solidFill>
            <a:schemeClr val="tx1"/>
          </a:solidFill>
          <a:latin typeface="+mj-lt"/>
          <a:ea typeface="+mj-ea"/>
          <a:cs typeface="+mj-cs"/>
        </a:defRPr>
      </a:lvl1pPr>
    </p:titleStyle>
    <p:bodyStyle>
      <a:lvl1pPr marL="303887" indent="-303887" algn="l" defTabSz="810363" rtl="0" eaLnBrk="1" latinLnBrk="0" hangingPunct="1">
        <a:spcBef>
          <a:spcPct val="20000"/>
        </a:spcBef>
        <a:buFont typeface="Arial" pitchFamily="34" charset="0"/>
        <a:buChar char="•"/>
        <a:defRPr kumimoji="1" sz="2800" kern="1200">
          <a:solidFill>
            <a:schemeClr val="tx1"/>
          </a:solidFill>
          <a:latin typeface="+mn-lt"/>
          <a:ea typeface="+mn-ea"/>
          <a:cs typeface="+mn-cs"/>
        </a:defRPr>
      </a:lvl1pPr>
      <a:lvl2pPr marL="658419" indent="-253238" algn="l" defTabSz="810363" rtl="0" eaLnBrk="1" latinLnBrk="0" hangingPunct="1">
        <a:spcBef>
          <a:spcPct val="20000"/>
        </a:spcBef>
        <a:buFont typeface="Arial" pitchFamily="34" charset="0"/>
        <a:buChar char="–"/>
        <a:defRPr kumimoji="1" sz="2500" kern="1200">
          <a:solidFill>
            <a:schemeClr val="tx1"/>
          </a:solidFill>
          <a:latin typeface="+mn-lt"/>
          <a:ea typeface="+mn-ea"/>
          <a:cs typeface="+mn-cs"/>
        </a:defRPr>
      </a:lvl2pPr>
      <a:lvl3pPr marL="1012953" indent="-202590" algn="l" defTabSz="810363" rtl="0" eaLnBrk="1" latinLnBrk="0" hangingPunct="1">
        <a:spcBef>
          <a:spcPct val="20000"/>
        </a:spcBef>
        <a:buFont typeface="Arial" pitchFamily="34" charset="0"/>
        <a:buChar char="•"/>
        <a:defRPr kumimoji="1" sz="2100" kern="1200">
          <a:solidFill>
            <a:schemeClr val="tx1"/>
          </a:solidFill>
          <a:latin typeface="+mn-lt"/>
          <a:ea typeface="+mn-ea"/>
          <a:cs typeface="+mn-cs"/>
        </a:defRPr>
      </a:lvl3pPr>
      <a:lvl4pPr marL="1418135"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1823316"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228497"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33679"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38859"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44041" indent="-202590" algn="l" defTabSz="810363"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10363" rtl="0" eaLnBrk="1" latinLnBrk="0" hangingPunct="1">
        <a:defRPr kumimoji="1" sz="1600" kern="1200">
          <a:solidFill>
            <a:schemeClr val="tx1"/>
          </a:solidFill>
          <a:latin typeface="+mn-lt"/>
          <a:ea typeface="+mn-ea"/>
          <a:cs typeface="+mn-cs"/>
        </a:defRPr>
      </a:lvl1pPr>
      <a:lvl2pPr marL="405181" algn="l" defTabSz="810363" rtl="0" eaLnBrk="1" latinLnBrk="0" hangingPunct="1">
        <a:defRPr kumimoji="1" sz="1600" kern="1200">
          <a:solidFill>
            <a:schemeClr val="tx1"/>
          </a:solidFill>
          <a:latin typeface="+mn-lt"/>
          <a:ea typeface="+mn-ea"/>
          <a:cs typeface="+mn-cs"/>
        </a:defRPr>
      </a:lvl2pPr>
      <a:lvl3pPr marL="810363" algn="l" defTabSz="810363" rtl="0" eaLnBrk="1" latinLnBrk="0" hangingPunct="1">
        <a:defRPr kumimoji="1" sz="1600" kern="1200">
          <a:solidFill>
            <a:schemeClr val="tx1"/>
          </a:solidFill>
          <a:latin typeface="+mn-lt"/>
          <a:ea typeface="+mn-ea"/>
          <a:cs typeface="+mn-cs"/>
        </a:defRPr>
      </a:lvl3pPr>
      <a:lvl4pPr marL="1215544" algn="l" defTabSz="810363" rtl="0" eaLnBrk="1" latinLnBrk="0" hangingPunct="1">
        <a:defRPr kumimoji="1" sz="1600" kern="1200">
          <a:solidFill>
            <a:schemeClr val="tx1"/>
          </a:solidFill>
          <a:latin typeface="+mn-lt"/>
          <a:ea typeface="+mn-ea"/>
          <a:cs typeface="+mn-cs"/>
        </a:defRPr>
      </a:lvl4pPr>
      <a:lvl5pPr marL="1620725" algn="l" defTabSz="810363" rtl="0" eaLnBrk="1" latinLnBrk="0" hangingPunct="1">
        <a:defRPr kumimoji="1" sz="1600" kern="1200">
          <a:solidFill>
            <a:schemeClr val="tx1"/>
          </a:solidFill>
          <a:latin typeface="+mn-lt"/>
          <a:ea typeface="+mn-ea"/>
          <a:cs typeface="+mn-cs"/>
        </a:defRPr>
      </a:lvl5pPr>
      <a:lvl6pPr marL="2025906" algn="l" defTabSz="810363" rtl="0" eaLnBrk="1" latinLnBrk="0" hangingPunct="1">
        <a:defRPr kumimoji="1" sz="1600" kern="1200">
          <a:solidFill>
            <a:schemeClr val="tx1"/>
          </a:solidFill>
          <a:latin typeface="+mn-lt"/>
          <a:ea typeface="+mn-ea"/>
          <a:cs typeface="+mn-cs"/>
        </a:defRPr>
      </a:lvl6pPr>
      <a:lvl7pPr marL="2431088" algn="l" defTabSz="810363" rtl="0" eaLnBrk="1" latinLnBrk="0" hangingPunct="1">
        <a:defRPr kumimoji="1" sz="1600" kern="1200">
          <a:solidFill>
            <a:schemeClr val="tx1"/>
          </a:solidFill>
          <a:latin typeface="+mn-lt"/>
          <a:ea typeface="+mn-ea"/>
          <a:cs typeface="+mn-cs"/>
        </a:defRPr>
      </a:lvl7pPr>
      <a:lvl8pPr marL="2836269" algn="l" defTabSz="810363" rtl="0" eaLnBrk="1" latinLnBrk="0" hangingPunct="1">
        <a:defRPr kumimoji="1" sz="1600" kern="1200">
          <a:solidFill>
            <a:schemeClr val="tx1"/>
          </a:solidFill>
          <a:latin typeface="+mn-lt"/>
          <a:ea typeface="+mn-ea"/>
          <a:cs typeface="+mn-cs"/>
        </a:defRPr>
      </a:lvl8pPr>
      <a:lvl9pPr marL="3241451" algn="l" defTabSz="810363" rtl="0" eaLnBrk="1" latinLnBrk="0" hangingPunct="1">
        <a:defRPr kumimoji="1"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99" tIns="45700" rIns="91399" bIns="45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14"/>
            <a:ext cx="8229600" cy="4525963"/>
          </a:xfrm>
          <a:prstGeom prst="rect">
            <a:avLst/>
          </a:prstGeom>
        </p:spPr>
        <p:txBody>
          <a:bodyPr vert="horz" lIns="91399" tIns="45700" rIns="91399"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487"/>
            <a:ext cx="2133600" cy="365125"/>
          </a:xfrm>
          <a:prstGeom prst="rect">
            <a:avLst/>
          </a:prstGeom>
        </p:spPr>
        <p:txBody>
          <a:bodyPr vert="horz" lIns="91399" tIns="45700" rIns="91399" bIns="4570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487"/>
            <a:ext cx="2895600" cy="365125"/>
          </a:xfrm>
          <a:prstGeom prst="rect">
            <a:avLst/>
          </a:prstGeom>
        </p:spPr>
        <p:txBody>
          <a:bodyPr vert="horz" lIns="91399" tIns="45700" rIns="91399" bIns="4570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487"/>
            <a:ext cx="2133600" cy="365125"/>
          </a:xfrm>
          <a:prstGeom prst="rect">
            <a:avLst/>
          </a:prstGeom>
        </p:spPr>
        <p:txBody>
          <a:bodyPr vert="horz" lIns="91399" tIns="45700" rIns="91399" bIns="45700" rtlCol="0" anchor="ctr"/>
          <a:lstStyle>
            <a:lvl1pPr algn="r">
              <a:defRPr sz="1200">
                <a:solidFill>
                  <a:schemeClr val="tx1">
                    <a:tint val="75000"/>
                  </a:schemeClr>
                </a:solidFill>
              </a:defRPr>
            </a:lvl1pPr>
          </a:lstStyle>
          <a:p>
            <a:fld id="{6EFB9BF0-1EB5-4697-B882-5A034211FB0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Lst>
  <p:hf hdr="0" ftr="0" dt="0"/>
  <p:txStyles>
    <p:titleStyle>
      <a:lvl1pPr algn="ctr" defTabSz="913984" rtl="0" eaLnBrk="1" latinLnBrk="0" hangingPunct="1">
        <a:spcBef>
          <a:spcPct val="0"/>
        </a:spcBef>
        <a:buNone/>
        <a:defRPr kumimoji="1" sz="4400" kern="1200">
          <a:solidFill>
            <a:schemeClr val="tx1"/>
          </a:solidFill>
          <a:latin typeface="+mj-lt"/>
          <a:ea typeface="+mj-ea"/>
          <a:cs typeface="+mj-cs"/>
        </a:defRPr>
      </a:lvl1pPr>
    </p:titleStyle>
    <p:bodyStyle>
      <a:lvl1pPr marL="342745" indent="-342745" algn="l" defTabSz="91398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614" indent="-285622" algn="l" defTabSz="91398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80" indent="-228496" algn="l" defTabSz="91398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7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65"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458"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450"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441"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43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99" tIns="45700" rIns="91399" bIns="45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14"/>
            <a:ext cx="8229600" cy="4525963"/>
          </a:xfrm>
          <a:prstGeom prst="rect">
            <a:avLst/>
          </a:prstGeom>
        </p:spPr>
        <p:txBody>
          <a:bodyPr vert="horz" lIns="91399" tIns="45700" rIns="91399"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487"/>
            <a:ext cx="2133600" cy="365125"/>
          </a:xfrm>
          <a:prstGeom prst="rect">
            <a:avLst/>
          </a:prstGeom>
        </p:spPr>
        <p:txBody>
          <a:bodyPr vert="horz" lIns="91399" tIns="45700" rIns="91399" bIns="4570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487"/>
            <a:ext cx="2895600" cy="365125"/>
          </a:xfrm>
          <a:prstGeom prst="rect">
            <a:avLst/>
          </a:prstGeom>
        </p:spPr>
        <p:txBody>
          <a:bodyPr vert="horz" lIns="91399" tIns="45700" rIns="91399" bIns="4570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487"/>
            <a:ext cx="2133600" cy="365125"/>
          </a:xfrm>
          <a:prstGeom prst="rect">
            <a:avLst/>
          </a:prstGeom>
        </p:spPr>
        <p:txBody>
          <a:bodyPr vert="horz" lIns="91399" tIns="45700" rIns="91399" bIns="45700" rtlCol="0" anchor="ctr"/>
          <a:lstStyle>
            <a:lvl1pPr algn="r">
              <a:defRPr sz="1200">
                <a:solidFill>
                  <a:schemeClr val="tx1">
                    <a:tint val="75000"/>
                  </a:schemeClr>
                </a:solidFill>
              </a:defRPr>
            </a:lvl1pPr>
          </a:lstStyle>
          <a:p>
            <a:fld id="{83C12627-0069-4826-B5FB-B040DE4229E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ftr="0" dt="0"/>
  <p:txStyles>
    <p:titleStyle>
      <a:lvl1pPr algn="ctr" defTabSz="913984" rtl="0" eaLnBrk="1" latinLnBrk="0" hangingPunct="1">
        <a:spcBef>
          <a:spcPct val="0"/>
        </a:spcBef>
        <a:buNone/>
        <a:defRPr kumimoji="1" sz="4400" kern="1200">
          <a:solidFill>
            <a:schemeClr val="tx1"/>
          </a:solidFill>
          <a:latin typeface="+mj-lt"/>
          <a:ea typeface="+mj-ea"/>
          <a:cs typeface="+mj-cs"/>
        </a:defRPr>
      </a:lvl1pPr>
    </p:titleStyle>
    <p:bodyStyle>
      <a:lvl1pPr marL="342745" indent="-342745" algn="l" defTabSz="91398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614" indent="-285622" algn="l" defTabSz="91398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80" indent="-228496" algn="l" defTabSz="91398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7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65"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458"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450"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441"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43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99" tIns="45700" rIns="91399" bIns="45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14"/>
            <a:ext cx="8229600" cy="4525963"/>
          </a:xfrm>
          <a:prstGeom prst="rect">
            <a:avLst/>
          </a:prstGeom>
        </p:spPr>
        <p:txBody>
          <a:bodyPr vert="horz" lIns="91399" tIns="45700" rIns="91399"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487"/>
            <a:ext cx="2133600" cy="365125"/>
          </a:xfrm>
          <a:prstGeom prst="rect">
            <a:avLst/>
          </a:prstGeom>
        </p:spPr>
        <p:txBody>
          <a:bodyPr vert="horz" lIns="91399" tIns="45700" rIns="91399" bIns="4570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124200" y="6356487"/>
            <a:ext cx="2895600" cy="365125"/>
          </a:xfrm>
          <a:prstGeom prst="rect">
            <a:avLst/>
          </a:prstGeom>
        </p:spPr>
        <p:txBody>
          <a:bodyPr vert="horz" lIns="91399" tIns="45700" rIns="91399" bIns="4570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6553200" y="6356487"/>
            <a:ext cx="2133600" cy="365125"/>
          </a:xfrm>
          <a:prstGeom prst="rect">
            <a:avLst/>
          </a:prstGeom>
        </p:spPr>
        <p:txBody>
          <a:bodyPr vert="horz" lIns="91399" tIns="45700" rIns="91399" bIns="45700" rtlCol="0" anchor="ctr"/>
          <a:lstStyle>
            <a:lvl1pPr algn="r">
              <a:defRPr sz="1200">
                <a:solidFill>
                  <a:schemeClr val="tx1">
                    <a:tint val="75000"/>
                  </a:schemeClr>
                </a:solidFill>
              </a:defRPr>
            </a:lvl1pPr>
          </a:lstStyle>
          <a:p>
            <a:pPr fontAlgn="auto">
              <a:spcBef>
                <a:spcPts val="0"/>
              </a:spcBef>
              <a:spcAft>
                <a:spcPts val="0"/>
              </a:spcAft>
            </a:pPr>
            <a:fld id="{32927FFD-3D24-4EC2-AEC8-E83A8D96C0A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cSld>
  <p:clrMap bg1="lt1" tx1="dk1" bg2="lt2" tx2="dk2" accent1="accent1" accent2="accent2" accent3="accent3" accent4="accent4" accent5="accent5" accent6="accent6" hlink="hlink" folHlink="folHlink"/>
  <p:sldLayoutIdLst>
    <p:sldLayoutId id="2147484272" r:id="rId1"/>
    <p:sldLayoutId id="2147484273" r:id="rId2"/>
    <p:sldLayoutId id="2147484274" r:id="rId3"/>
    <p:sldLayoutId id="2147484275" r:id="rId4"/>
    <p:sldLayoutId id="2147484276" r:id="rId5"/>
    <p:sldLayoutId id="2147484277" r:id="rId6"/>
    <p:sldLayoutId id="2147484278" r:id="rId7"/>
    <p:sldLayoutId id="2147484279" r:id="rId8"/>
    <p:sldLayoutId id="2147484280" r:id="rId9"/>
    <p:sldLayoutId id="2147484281" r:id="rId10"/>
    <p:sldLayoutId id="2147484282" r:id="rId11"/>
  </p:sldLayoutIdLst>
  <p:hf hdr="0" ftr="0" dt="0"/>
  <p:txStyles>
    <p:titleStyle>
      <a:lvl1pPr algn="ctr" defTabSz="913984" rtl="0" eaLnBrk="1" latinLnBrk="0" hangingPunct="1">
        <a:spcBef>
          <a:spcPct val="0"/>
        </a:spcBef>
        <a:buNone/>
        <a:defRPr kumimoji="1" sz="4400" kern="1200">
          <a:solidFill>
            <a:schemeClr val="tx1"/>
          </a:solidFill>
          <a:latin typeface="+mj-lt"/>
          <a:ea typeface="+mj-ea"/>
          <a:cs typeface="+mj-cs"/>
        </a:defRPr>
      </a:lvl1pPr>
    </p:titleStyle>
    <p:bodyStyle>
      <a:lvl1pPr marL="342745" indent="-342745" algn="l" defTabSz="91398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614" indent="-285622" algn="l" defTabSz="91398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80" indent="-228496" algn="l" defTabSz="91398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7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65"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458"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450"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441"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43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399" tIns="45700" rIns="91399" bIns="457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14"/>
            <a:ext cx="8229600" cy="4525963"/>
          </a:xfrm>
          <a:prstGeom prst="rect">
            <a:avLst/>
          </a:prstGeom>
        </p:spPr>
        <p:txBody>
          <a:bodyPr vert="horz" lIns="91399" tIns="45700" rIns="91399" bIns="457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487"/>
            <a:ext cx="2133600" cy="365125"/>
          </a:xfrm>
          <a:prstGeom prst="rect">
            <a:avLst/>
          </a:prstGeom>
        </p:spPr>
        <p:txBody>
          <a:bodyPr vert="horz" lIns="91399" tIns="45700" rIns="91399" bIns="4570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487"/>
            <a:ext cx="2895600" cy="365125"/>
          </a:xfrm>
          <a:prstGeom prst="rect">
            <a:avLst/>
          </a:prstGeom>
        </p:spPr>
        <p:txBody>
          <a:bodyPr vert="horz" lIns="91399" tIns="45700" rIns="91399" bIns="4570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487"/>
            <a:ext cx="2133600" cy="365125"/>
          </a:xfrm>
          <a:prstGeom prst="rect">
            <a:avLst/>
          </a:prstGeom>
        </p:spPr>
        <p:txBody>
          <a:bodyPr vert="horz" lIns="91399" tIns="45700" rIns="91399" bIns="45700" rtlCol="0" anchor="ctr"/>
          <a:lstStyle>
            <a:lvl1pPr algn="r">
              <a:defRPr sz="1200">
                <a:solidFill>
                  <a:schemeClr val="tx1">
                    <a:tint val="75000"/>
                  </a:schemeClr>
                </a:solidFill>
              </a:defRPr>
            </a:lvl1pPr>
          </a:lstStyle>
          <a:p>
            <a:pPr fontAlgn="auto">
              <a:spcBef>
                <a:spcPts val="0"/>
              </a:spcBef>
              <a:spcAft>
                <a:spcPts val="0"/>
              </a:spcAft>
            </a:pPr>
            <a:fld id="{AFB8B8FE-A886-4F7B-974B-0BAA8950A6D0}"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924884139"/>
      </p:ext>
    </p:extLst>
  </p:cSld>
  <p:clrMap bg1="lt1" tx1="dk1" bg2="lt2" tx2="dk2" accent1="accent1" accent2="accent2" accent3="accent3" accent4="accent4" accent5="accent5" accent6="accent6" hlink="hlink" folHlink="folHlink"/>
  <p:sldLayoutIdLst>
    <p:sldLayoutId id="2147484284" r:id="rId1"/>
    <p:sldLayoutId id="2147484285" r:id="rId2"/>
    <p:sldLayoutId id="2147484286" r:id="rId3"/>
    <p:sldLayoutId id="2147484287" r:id="rId4"/>
    <p:sldLayoutId id="2147484288" r:id="rId5"/>
    <p:sldLayoutId id="2147484289" r:id="rId6"/>
    <p:sldLayoutId id="2147484290" r:id="rId7"/>
    <p:sldLayoutId id="2147484291" r:id="rId8"/>
    <p:sldLayoutId id="2147484292" r:id="rId9"/>
    <p:sldLayoutId id="2147484293" r:id="rId10"/>
    <p:sldLayoutId id="2147484294" r:id="rId11"/>
  </p:sldLayoutIdLst>
  <p:hf hdr="0" ftr="0" dt="0"/>
  <p:txStyles>
    <p:titleStyle>
      <a:lvl1pPr algn="ctr" defTabSz="913984" rtl="0" eaLnBrk="1" latinLnBrk="0" hangingPunct="1">
        <a:spcBef>
          <a:spcPct val="0"/>
        </a:spcBef>
        <a:buNone/>
        <a:defRPr kumimoji="1" sz="4400" kern="1200">
          <a:solidFill>
            <a:schemeClr val="tx1"/>
          </a:solidFill>
          <a:latin typeface="+mj-lt"/>
          <a:ea typeface="+mj-ea"/>
          <a:cs typeface="+mj-cs"/>
        </a:defRPr>
      </a:lvl1pPr>
    </p:titleStyle>
    <p:bodyStyle>
      <a:lvl1pPr marL="342745" indent="-342745" algn="l" defTabSz="913984"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614" indent="-285622" algn="l" defTabSz="913984"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80" indent="-228496" algn="l" defTabSz="913984"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7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65"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458"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450"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441"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432" indent="-228496" algn="l" defTabSz="913984"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399" tIns="45700" rIns="91399" bIns="4570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57200" y="1600214"/>
            <a:ext cx="8229600" cy="4525963"/>
          </a:xfrm>
          <a:prstGeom prst="rect">
            <a:avLst/>
          </a:prstGeom>
          <a:noFill/>
          <a:ln w="9525">
            <a:noFill/>
            <a:miter lim="800000"/>
            <a:headEnd/>
            <a:tailEnd/>
          </a:ln>
        </p:spPr>
        <p:txBody>
          <a:bodyPr vert="horz" wrap="square" lIns="91399" tIns="45700" rIns="91399" bIns="4570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6"/>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lgn="l">
              <a:defRPr sz="140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6"/>
            <a:ext cx="2895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defRPr sz="140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610603" y="6553200"/>
            <a:ext cx="533400" cy="304800"/>
          </a:xfrm>
          <a:prstGeom prst="rect">
            <a:avLst/>
          </a:prstGeom>
          <a:noFill/>
          <a:ln w="9525">
            <a:noFill/>
            <a:miter lim="800000"/>
            <a:headEnd/>
            <a:tailEnd/>
          </a:ln>
          <a:effectLst/>
        </p:spPr>
        <p:txBody>
          <a:bodyPr vert="horz" wrap="square" lIns="91399" tIns="45700" rIns="91399" bIns="45700" numCol="1" anchor="ctr" anchorCtr="0" compatLnSpc="1">
            <a:prstTxWarp prst="textNoShape">
              <a:avLst/>
            </a:prstTxWarp>
          </a:bodyPr>
          <a:lstStyle>
            <a:lvl1pPr algn="r">
              <a:defRPr sz="1200">
                <a:ea typeface="ＭＳ Ｐゴシック" pitchFamily="50" charset="-128"/>
              </a:defRPr>
            </a:lvl1pPr>
          </a:lstStyle>
          <a:p>
            <a:pPr>
              <a:defRPr/>
            </a:pPr>
            <a:fld id="{1C852BC8-CCB3-44D3-A39C-EF5D810BD0C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87369036"/>
      </p:ext>
    </p:extLst>
  </p:cSld>
  <p:clrMap bg1="lt1" tx1="dk1" bg2="lt2" tx2="dk2" accent1="accent1" accent2="accent2" accent3="accent3" accent4="accent4" accent5="accent5" accent6="accent6" hlink="hlink" folHlink="folHlink"/>
  <p:sldLayoutIdLst>
    <p:sldLayoutId id="2147484504" r:id="rId1"/>
    <p:sldLayoutId id="2147484505" r:id="rId2"/>
    <p:sldLayoutId id="2147484506" r:id="rId3"/>
    <p:sldLayoutId id="2147484507" r:id="rId4"/>
    <p:sldLayoutId id="2147484508" r:id="rId5"/>
    <p:sldLayoutId id="2147484509" r:id="rId6"/>
    <p:sldLayoutId id="2147484510" r:id="rId7"/>
    <p:sldLayoutId id="2147484511" r:id="rId8"/>
    <p:sldLayoutId id="2147484512" r:id="rId9"/>
    <p:sldLayoutId id="2147484513" r:id="rId10"/>
    <p:sldLayoutId id="2147484514" r:id="rId11"/>
    <p:sldLayoutId id="2147484515" r:id="rId12"/>
    <p:sldLayoutId id="2147484516" r:id="rId13"/>
    <p:sldLayoutId id="2147484517" r:id="rId14"/>
    <p:sldLayoutId id="2147484518" r:id="rId15"/>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6992" algn="ctr" rtl="0" fontAlgn="base">
        <a:spcBef>
          <a:spcPct val="0"/>
        </a:spcBef>
        <a:spcAft>
          <a:spcPct val="0"/>
        </a:spcAft>
        <a:defRPr kumimoji="1" sz="4400">
          <a:solidFill>
            <a:schemeClr val="tx2"/>
          </a:solidFill>
          <a:latin typeface="Arial" charset="0"/>
          <a:ea typeface="ＭＳ Ｐゴシック" pitchFamily="50" charset="-128"/>
        </a:defRPr>
      </a:lvl6pPr>
      <a:lvl7pPr marL="913984" algn="ctr" rtl="0" fontAlgn="base">
        <a:spcBef>
          <a:spcPct val="0"/>
        </a:spcBef>
        <a:spcAft>
          <a:spcPct val="0"/>
        </a:spcAft>
        <a:defRPr kumimoji="1" sz="4400">
          <a:solidFill>
            <a:schemeClr val="tx2"/>
          </a:solidFill>
          <a:latin typeface="Arial" charset="0"/>
          <a:ea typeface="ＭＳ Ｐゴシック" pitchFamily="50" charset="-128"/>
        </a:defRPr>
      </a:lvl7pPr>
      <a:lvl8pPr marL="1370978" algn="ctr" rtl="0" fontAlgn="base">
        <a:spcBef>
          <a:spcPct val="0"/>
        </a:spcBef>
        <a:spcAft>
          <a:spcPct val="0"/>
        </a:spcAft>
        <a:defRPr kumimoji="1" sz="4400">
          <a:solidFill>
            <a:schemeClr val="tx2"/>
          </a:solidFill>
          <a:latin typeface="Arial" charset="0"/>
          <a:ea typeface="ＭＳ Ｐゴシック" pitchFamily="50" charset="-128"/>
        </a:defRPr>
      </a:lvl8pPr>
      <a:lvl9pPr marL="182796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745" indent="-342745" algn="l" rtl="0" eaLnBrk="0" fontAlgn="base" hangingPunct="0">
        <a:spcBef>
          <a:spcPct val="20000"/>
        </a:spcBef>
        <a:spcAft>
          <a:spcPct val="0"/>
        </a:spcAft>
        <a:buChar char="•"/>
        <a:defRPr kumimoji="1" sz="3200">
          <a:solidFill>
            <a:schemeClr val="tx1"/>
          </a:solidFill>
          <a:latin typeface="+mn-lt"/>
          <a:ea typeface="+mn-ea"/>
          <a:cs typeface="+mn-cs"/>
        </a:defRPr>
      </a:lvl1pPr>
      <a:lvl2pPr marL="742614" indent="-285622" algn="l" rtl="0" eaLnBrk="0" fontAlgn="base" hangingPunct="0">
        <a:spcBef>
          <a:spcPct val="20000"/>
        </a:spcBef>
        <a:spcAft>
          <a:spcPct val="0"/>
        </a:spcAft>
        <a:buChar char="–"/>
        <a:defRPr kumimoji="1" sz="2800">
          <a:solidFill>
            <a:schemeClr val="tx1"/>
          </a:solidFill>
          <a:latin typeface="+mn-lt"/>
          <a:ea typeface="+mn-ea"/>
        </a:defRPr>
      </a:lvl2pPr>
      <a:lvl3pPr marL="1142480" indent="-228496" algn="l" rtl="0" eaLnBrk="0" fontAlgn="base" hangingPunct="0">
        <a:spcBef>
          <a:spcPct val="20000"/>
        </a:spcBef>
        <a:spcAft>
          <a:spcPct val="0"/>
        </a:spcAft>
        <a:buChar char="•"/>
        <a:defRPr kumimoji="1" sz="2400">
          <a:solidFill>
            <a:schemeClr val="tx1"/>
          </a:solidFill>
          <a:latin typeface="+mn-lt"/>
          <a:ea typeface="+mn-ea"/>
        </a:defRPr>
      </a:lvl3pPr>
      <a:lvl4pPr marL="1599472" indent="-228496" algn="l" rtl="0" eaLnBrk="0" fontAlgn="base" hangingPunct="0">
        <a:spcBef>
          <a:spcPct val="20000"/>
        </a:spcBef>
        <a:spcAft>
          <a:spcPct val="0"/>
        </a:spcAft>
        <a:buChar char="–"/>
        <a:defRPr kumimoji="1" sz="2000">
          <a:solidFill>
            <a:schemeClr val="tx1"/>
          </a:solidFill>
          <a:latin typeface="+mn-lt"/>
          <a:ea typeface="+mn-ea"/>
        </a:defRPr>
      </a:lvl4pPr>
      <a:lvl5pPr marL="2056465" indent="-228496" algn="l" rtl="0" eaLnBrk="0" fontAlgn="base" hangingPunct="0">
        <a:spcBef>
          <a:spcPct val="20000"/>
        </a:spcBef>
        <a:spcAft>
          <a:spcPct val="0"/>
        </a:spcAft>
        <a:buChar char="»"/>
        <a:defRPr kumimoji="1" sz="2000">
          <a:solidFill>
            <a:schemeClr val="tx1"/>
          </a:solidFill>
          <a:latin typeface="+mn-lt"/>
          <a:ea typeface="+mn-ea"/>
        </a:defRPr>
      </a:lvl5pPr>
      <a:lvl6pPr marL="2513458" indent="-228496" algn="l" rtl="0" fontAlgn="base">
        <a:spcBef>
          <a:spcPct val="20000"/>
        </a:spcBef>
        <a:spcAft>
          <a:spcPct val="0"/>
        </a:spcAft>
        <a:buChar char="»"/>
        <a:defRPr kumimoji="1" sz="2000">
          <a:solidFill>
            <a:schemeClr val="tx1"/>
          </a:solidFill>
          <a:latin typeface="+mn-lt"/>
          <a:ea typeface="+mn-ea"/>
        </a:defRPr>
      </a:lvl6pPr>
      <a:lvl7pPr marL="2970450" indent="-228496" algn="l" rtl="0" fontAlgn="base">
        <a:spcBef>
          <a:spcPct val="20000"/>
        </a:spcBef>
        <a:spcAft>
          <a:spcPct val="0"/>
        </a:spcAft>
        <a:buChar char="»"/>
        <a:defRPr kumimoji="1" sz="2000">
          <a:solidFill>
            <a:schemeClr val="tx1"/>
          </a:solidFill>
          <a:latin typeface="+mn-lt"/>
          <a:ea typeface="+mn-ea"/>
        </a:defRPr>
      </a:lvl7pPr>
      <a:lvl8pPr marL="3427441" indent="-228496" algn="l" rtl="0" fontAlgn="base">
        <a:spcBef>
          <a:spcPct val="20000"/>
        </a:spcBef>
        <a:spcAft>
          <a:spcPct val="0"/>
        </a:spcAft>
        <a:buChar char="»"/>
        <a:defRPr kumimoji="1" sz="2000">
          <a:solidFill>
            <a:schemeClr val="tx1"/>
          </a:solidFill>
          <a:latin typeface="+mn-lt"/>
          <a:ea typeface="+mn-ea"/>
        </a:defRPr>
      </a:lvl8pPr>
      <a:lvl9pPr marL="3884432" indent="-22849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399" tIns="45700" rIns="91399" bIns="45700"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457200" y="1600214"/>
            <a:ext cx="8229600" cy="4525963"/>
          </a:xfrm>
          <a:prstGeom prst="rect">
            <a:avLst/>
          </a:prstGeom>
          <a:noFill/>
          <a:ln w="9525">
            <a:noFill/>
            <a:miter lim="800000"/>
            <a:headEnd/>
            <a:tailEnd/>
          </a:ln>
        </p:spPr>
        <p:txBody>
          <a:bodyPr vert="horz" wrap="square" lIns="91399" tIns="45700" rIns="91399" bIns="4570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6"/>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defRPr sz="1400">
                <a:ea typeface="ＭＳ Ｐゴシック" pitchFamily="50" charset="-128"/>
              </a:defRPr>
            </a:lvl1pPr>
          </a:lstStyle>
          <a:p>
            <a:pPr algn="l">
              <a:defRPr/>
            </a:pPr>
            <a:endParaRPr lang="en-US" altLang="ja-JP">
              <a:solidFill>
                <a:srgbClr val="000000"/>
              </a:solidFill>
              <a:latin typeface="Arial"/>
            </a:endParaRPr>
          </a:p>
        </p:txBody>
      </p:sp>
      <p:sp>
        <p:nvSpPr>
          <p:cNvPr id="1029" name="Rectangle 5"/>
          <p:cNvSpPr>
            <a:spLocks noGrp="1" noChangeArrowheads="1"/>
          </p:cNvSpPr>
          <p:nvPr>
            <p:ph type="ftr" sz="quarter" idx="3"/>
          </p:nvPr>
        </p:nvSpPr>
        <p:spPr bwMode="auto">
          <a:xfrm>
            <a:off x="3124200" y="6245226"/>
            <a:ext cx="2895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solidFill>
                <a:srgbClr val="000000"/>
              </a:solidFill>
              <a:latin typeface="Arial"/>
            </a:endParaRPr>
          </a:p>
        </p:txBody>
      </p:sp>
      <p:sp>
        <p:nvSpPr>
          <p:cNvPr id="1030" name="Rectangle 6"/>
          <p:cNvSpPr>
            <a:spLocks noGrp="1" noChangeArrowheads="1"/>
          </p:cNvSpPr>
          <p:nvPr>
            <p:ph type="sldNum" sz="quarter" idx="4"/>
          </p:nvPr>
        </p:nvSpPr>
        <p:spPr bwMode="auto">
          <a:xfrm>
            <a:off x="6553200" y="6245226"/>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lvl1pPr algn="r">
              <a:defRPr sz="1400">
                <a:ea typeface="ＭＳ Ｐゴシック" pitchFamily="50" charset="-128"/>
              </a:defRPr>
            </a:lvl1pPr>
          </a:lstStyle>
          <a:p>
            <a:pPr>
              <a:defRPr/>
            </a:pPr>
            <a:fld id="{B135A65E-5506-4F92-8AE3-A6FD8B11D3E4}" type="slidenum">
              <a:rPr lang="en-US" altLang="ja-JP">
                <a:solidFill>
                  <a:srgbClr val="000000"/>
                </a:solidFill>
                <a:latin typeface="Arial"/>
              </a:rPr>
              <a:pPr>
                <a:defRPr/>
              </a:pPr>
              <a:t>‹#›</a:t>
            </a:fld>
            <a:endParaRPr lang="en-US" altLang="ja-JP">
              <a:solidFill>
                <a:srgbClr val="000000"/>
              </a:solidFill>
              <a:latin typeface="Arial"/>
            </a:endParaRPr>
          </a:p>
        </p:txBody>
      </p:sp>
    </p:spTree>
    <p:extLst>
      <p:ext uri="{BB962C8B-B14F-4D97-AF65-F5344CB8AC3E}">
        <p14:creationId xmlns:p14="http://schemas.microsoft.com/office/powerpoint/2010/main" val="1122552759"/>
      </p:ext>
    </p:extLst>
  </p:cSld>
  <p:clrMap bg1="lt1" tx1="dk1" bg2="lt2" tx2="dk2" accent1="accent1" accent2="accent2" accent3="accent3" accent4="accent4" accent5="accent5" accent6="accent6" hlink="hlink" folHlink="folHlink"/>
  <p:sldLayoutIdLst>
    <p:sldLayoutId id="2147484520" r:id="rId1"/>
    <p:sldLayoutId id="2147484521" r:id="rId2"/>
    <p:sldLayoutId id="2147484522" r:id="rId3"/>
    <p:sldLayoutId id="2147484523" r:id="rId4"/>
    <p:sldLayoutId id="2147484524" r:id="rId5"/>
    <p:sldLayoutId id="2147484525" r:id="rId6"/>
    <p:sldLayoutId id="2147484526" r:id="rId7"/>
    <p:sldLayoutId id="2147484527" r:id="rId8"/>
    <p:sldLayoutId id="2147484528" r:id="rId9"/>
    <p:sldLayoutId id="2147484529" r:id="rId10"/>
    <p:sldLayoutId id="2147484530" r:id="rId11"/>
    <p:sldLayoutId id="2147484531" r:id="rId12"/>
    <p:sldLayoutId id="2147484532" r:id="rId13"/>
    <p:sldLayoutId id="2147484533"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6992" algn="ctr" rtl="0" fontAlgn="base">
        <a:spcBef>
          <a:spcPct val="0"/>
        </a:spcBef>
        <a:spcAft>
          <a:spcPct val="0"/>
        </a:spcAft>
        <a:defRPr kumimoji="1" sz="4400">
          <a:solidFill>
            <a:schemeClr val="tx2"/>
          </a:solidFill>
          <a:latin typeface="Arial" charset="0"/>
          <a:ea typeface="ＭＳ Ｐゴシック" pitchFamily="50" charset="-128"/>
        </a:defRPr>
      </a:lvl6pPr>
      <a:lvl7pPr marL="913984" algn="ctr" rtl="0" fontAlgn="base">
        <a:spcBef>
          <a:spcPct val="0"/>
        </a:spcBef>
        <a:spcAft>
          <a:spcPct val="0"/>
        </a:spcAft>
        <a:defRPr kumimoji="1" sz="4400">
          <a:solidFill>
            <a:schemeClr val="tx2"/>
          </a:solidFill>
          <a:latin typeface="Arial" charset="0"/>
          <a:ea typeface="ＭＳ Ｐゴシック" pitchFamily="50" charset="-128"/>
        </a:defRPr>
      </a:lvl7pPr>
      <a:lvl8pPr marL="1370978" algn="ctr" rtl="0" fontAlgn="base">
        <a:spcBef>
          <a:spcPct val="0"/>
        </a:spcBef>
        <a:spcAft>
          <a:spcPct val="0"/>
        </a:spcAft>
        <a:defRPr kumimoji="1" sz="4400">
          <a:solidFill>
            <a:schemeClr val="tx2"/>
          </a:solidFill>
          <a:latin typeface="Arial" charset="0"/>
          <a:ea typeface="ＭＳ Ｐゴシック" pitchFamily="50" charset="-128"/>
        </a:defRPr>
      </a:lvl8pPr>
      <a:lvl9pPr marL="182796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745" indent="-342745" algn="l" rtl="0" eaLnBrk="0" fontAlgn="base" hangingPunct="0">
        <a:spcBef>
          <a:spcPct val="20000"/>
        </a:spcBef>
        <a:spcAft>
          <a:spcPct val="0"/>
        </a:spcAft>
        <a:buChar char="•"/>
        <a:defRPr kumimoji="1" sz="3200">
          <a:solidFill>
            <a:schemeClr val="tx1"/>
          </a:solidFill>
          <a:latin typeface="+mn-lt"/>
          <a:ea typeface="+mn-ea"/>
          <a:cs typeface="+mn-cs"/>
        </a:defRPr>
      </a:lvl1pPr>
      <a:lvl2pPr marL="742614" indent="-285622" algn="l" rtl="0" eaLnBrk="0" fontAlgn="base" hangingPunct="0">
        <a:spcBef>
          <a:spcPct val="20000"/>
        </a:spcBef>
        <a:spcAft>
          <a:spcPct val="0"/>
        </a:spcAft>
        <a:buChar char="–"/>
        <a:defRPr kumimoji="1" sz="2800">
          <a:solidFill>
            <a:schemeClr val="tx1"/>
          </a:solidFill>
          <a:latin typeface="+mn-lt"/>
          <a:ea typeface="+mn-ea"/>
        </a:defRPr>
      </a:lvl2pPr>
      <a:lvl3pPr marL="1142480" indent="-228496" algn="l" rtl="0" eaLnBrk="0" fontAlgn="base" hangingPunct="0">
        <a:spcBef>
          <a:spcPct val="20000"/>
        </a:spcBef>
        <a:spcAft>
          <a:spcPct val="0"/>
        </a:spcAft>
        <a:buChar char="•"/>
        <a:defRPr kumimoji="1" sz="2400">
          <a:solidFill>
            <a:schemeClr val="tx1"/>
          </a:solidFill>
          <a:latin typeface="+mn-lt"/>
          <a:ea typeface="+mn-ea"/>
        </a:defRPr>
      </a:lvl3pPr>
      <a:lvl4pPr marL="1599472" indent="-228496" algn="l" rtl="0" eaLnBrk="0" fontAlgn="base" hangingPunct="0">
        <a:spcBef>
          <a:spcPct val="20000"/>
        </a:spcBef>
        <a:spcAft>
          <a:spcPct val="0"/>
        </a:spcAft>
        <a:buChar char="–"/>
        <a:defRPr kumimoji="1" sz="2000">
          <a:solidFill>
            <a:schemeClr val="tx1"/>
          </a:solidFill>
          <a:latin typeface="+mn-lt"/>
          <a:ea typeface="+mn-ea"/>
        </a:defRPr>
      </a:lvl4pPr>
      <a:lvl5pPr marL="2056465" indent="-228496" algn="l" rtl="0" eaLnBrk="0" fontAlgn="base" hangingPunct="0">
        <a:spcBef>
          <a:spcPct val="20000"/>
        </a:spcBef>
        <a:spcAft>
          <a:spcPct val="0"/>
        </a:spcAft>
        <a:buChar char="»"/>
        <a:defRPr kumimoji="1" sz="2000">
          <a:solidFill>
            <a:schemeClr val="tx1"/>
          </a:solidFill>
          <a:latin typeface="+mn-lt"/>
          <a:ea typeface="+mn-ea"/>
        </a:defRPr>
      </a:lvl5pPr>
      <a:lvl6pPr marL="2513458" indent="-228496" algn="l" rtl="0" fontAlgn="base">
        <a:spcBef>
          <a:spcPct val="20000"/>
        </a:spcBef>
        <a:spcAft>
          <a:spcPct val="0"/>
        </a:spcAft>
        <a:buChar char="»"/>
        <a:defRPr kumimoji="1" sz="2000">
          <a:solidFill>
            <a:schemeClr val="tx1"/>
          </a:solidFill>
          <a:latin typeface="+mn-lt"/>
          <a:ea typeface="+mn-ea"/>
        </a:defRPr>
      </a:lvl6pPr>
      <a:lvl7pPr marL="2970450" indent="-228496" algn="l" rtl="0" fontAlgn="base">
        <a:spcBef>
          <a:spcPct val="20000"/>
        </a:spcBef>
        <a:spcAft>
          <a:spcPct val="0"/>
        </a:spcAft>
        <a:buChar char="»"/>
        <a:defRPr kumimoji="1" sz="2000">
          <a:solidFill>
            <a:schemeClr val="tx1"/>
          </a:solidFill>
          <a:latin typeface="+mn-lt"/>
          <a:ea typeface="+mn-ea"/>
        </a:defRPr>
      </a:lvl7pPr>
      <a:lvl8pPr marL="3427441" indent="-228496" algn="l" rtl="0" fontAlgn="base">
        <a:spcBef>
          <a:spcPct val="20000"/>
        </a:spcBef>
        <a:spcAft>
          <a:spcPct val="0"/>
        </a:spcAft>
        <a:buChar char="»"/>
        <a:defRPr kumimoji="1" sz="2000">
          <a:solidFill>
            <a:schemeClr val="tx1"/>
          </a:solidFill>
          <a:latin typeface="+mn-lt"/>
          <a:ea typeface="+mn-ea"/>
        </a:defRPr>
      </a:lvl8pPr>
      <a:lvl9pPr marL="3884432" indent="-22849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84" rtl="0" eaLnBrk="1" latinLnBrk="0" hangingPunct="1">
        <a:defRPr kumimoji="1" sz="1800" kern="1200">
          <a:solidFill>
            <a:schemeClr val="tx1"/>
          </a:solidFill>
          <a:latin typeface="+mn-lt"/>
          <a:ea typeface="+mn-ea"/>
          <a:cs typeface="+mn-cs"/>
        </a:defRPr>
      </a:lvl1pPr>
      <a:lvl2pPr marL="456992" algn="l" defTabSz="913984" rtl="0" eaLnBrk="1" latinLnBrk="0" hangingPunct="1">
        <a:defRPr kumimoji="1" sz="1800" kern="1200">
          <a:solidFill>
            <a:schemeClr val="tx1"/>
          </a:solidFill>
          <a:latin typeface="+mn-lt"/>
          <a:ea typeface="+mn-ea"/>
          <a:cs typeface="+mn-cs"/>
        </a:defRPr>
      </a:lvl2pPr>
      <a:lvl3pPr marL="913984" algn="l" defTabSz="913984" rtl="0" eaLnBrk="1" latinLnBrk="0" hangingPunct="1">
        <a:defRPr kumimoji="1" sz="1800" kern="1200">
          <a:solidFill>
            <a:schemeClr val="tx1"/>
          </a:solidFill>
          <a:latin typeface="+mn-lt"/>
          <a:ea typeface="+mn-ea"/>
          <a:cs typeface="+mn-cs"/>
        </a:defRPr>
      </a:lvl3pPr>
      <a:lvl4pPr marL="1370978" algn="l" defTabSz="913984" rtl="0" eaLnBrk="1" latinLnBrk="0" hangingPunct="1">
        <a:defRPr kumimoji="1" sz="1800" kern="1200">
          <a:solidFill>
            <a:schemeClr val="tx1"/>
          </a:solidFill>
          <a:latin typeface="+mn-lt"/>
          <a:ea typeface="+mn-ea"/>
          <a:cs typeface="+mn-cs"/>
        </a:defRPr>
      </a:lvl4pPr>
      <a:lvl5pPr marL="1827969" algn="l" defTabSz="913984" rtl="0" eaLnBrk="1" latinLnBrk="0" hangingPunct="1">
        <a:defRPr kumimoji="1" sz="1800" kern="1200">
          <a:solidFill>
            <a:schemeClr val="tx1"/>
          </a:solidFill>
          <a:latin typeface="+mn-lt"/>
          <a:ea typeface="+mn-ea"/>
          <a:cs typeface="+mn-cs"/>
        </a:defRPr>
      </a:lvl5pPr>
      <a:lvl6pPr marL="2284960" algn="l" defTabSz="913984" rtl="0" eaLnBrk="1" latinLnBrk="0" hangingPunct="1">
        <a:defRPr kumimoji="1" sz="1800" kern="1200">
          <a:solidFill>
            <a:schemeClr val="tx1"/>
          </a:solidFill>
          <a:latin typeface="+mn-lt"/>
          <a:ea typeface="+mn-ea"/>
          <a:cs typeface="+mn-cs"/>
        </a:defRPr>
      </a:lvl6pPr>
      <a:lvl7pPr marL="2741952" algn="l" defTabSz="913984" rtl="0" eaLnBrk="1" latinLnBrk="0" hangingPunct="1">
        <a:defRPr kumimoji="1" sz="1800" kern="1200">
          <a:solidFill>
            <a:schemeClr val="tx1"/>
          </a:solidFill>
          <a:latin typeface="+mn-lt"/>
          <a:ea typeface="+mn-ea"/>
          <a:cs typeface="+mn-cs"/>
        </a:defRPr>
      </a:lvl7pPr>
      <a:lvl8pPr marL="3198946" algn="l" defTabSz="913984" rtl="0" eaLnBrk="1" latinLnBrk="0" hangingPunct="1">
        <a:defRPr kumimoji="1" sz="1800" kern="1200">
          <a:solidFill>
            <a:schemeClr val="tx1"/>
          </a:solidFill>
          <a:latin typeface="+mn-lt"/>
          <a:ea typeface="+mn-ea"/>
          <a:cs typeface="+mn-cs"/>
        </a:defRPr>
      </a:lvl8pPr>
      <a:lvl9pPr marL="3655939" algn="l" defTabSz="913984"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30" tIns="45715" rIns="91430"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30" tIns="45715" rIns="91430"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445"/>
            <a:ext cx="2133600" cy="365125"/>
          </a:xfrm>
          <a:prstGeom prst="rect">
            <a:avLst/>
          </a:prstGeom>
        </p:spPr>
        <p:txBody>
          <a:bodyPr vert="horz" lIns="91430" tIns="45715" rIns="91430" bIns="45715" rtlCol="0" anchor="ctr"/>
          <a:lstStyle>
            <a:lvl1pPr algn="l">
              <a:defRPr sz="1200">
                <a:solidFill>
                  <a:schemeClr val="tx1">
                    <a:tint val="75000"/>
                  </a:schemeClr>
                </a:solidFill>
              </a:defRPr>
            </a:lvl1pPr>
          </a:lstStyle>
          <a:p>
            <a:pPr defTabSz="914296"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445"/>
            <a:ext cx="2895600" cy="365125"/>
          </a:xfrm>
          <a:prstGeom prst="rect">
            <a:avLst/>
          </a:prstGeom>
        </p:spPr>
        <p:txBody>
          <a:bodyPr vert="horz" lIns="91430" tIns="45715" rIns="91430" bIns="45715" rtlCol="0" anchor="ctr"/>
          <a:lstStyle>
            <a:lvl1pPr algn="ctr">
              <a:defRPr sz="1200">
                <a:solidFill>
                  <a:schemeClr val="tx1">
                    <a:tint val="75000"/>
                  </a:schemeClr>
                </a:solidFill>
              </a:defRPr>
            </a:lvl1pPr>
          </a:lstStyle>
          <a:p>
            <a:pPr defTabSz="914296"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445"/>
            <a:ext cx="2133600" cy="365125"/>
          </a:xfrm>
          <a:prstGeom prst="rect">
            <a:avLst/>
          </a:prstGeom>
        </p:spPr>
        <p:txBody>
          <a:bodyPr vert="horz" lIns="91430" tIns="45715" rIns="91430" bIns="45715" rtlCol="0" anchor="ctr"/>
          <a:lstStyle>
            <a:lvl1pPr algn="r">
              <a:defRPr sz="1200">
                <a:solidFill>
                  <a:schemeClr val="tx1">
                    <a:tint val="75000"/>
                  </a:schemeClr>
                </a:solidFill>
              </a:defRPr>
            </a:lvl1pPr>
          </a:lstStyle>
          <a:p>
            <a:pPr defTabSz="914296" fontAlgn="auto">
              <a:spcBef>
                <a:spcPts val="0"/>
              </a:spcBef>
              <a:spcAft>
                <a:spcPts val="0"/>
              </a:spcAft>
            </a:pPr>
            <a:fld id="{0D30CD58-2498-4F4A-9A3D-067C09B1765A}" type="slidenum">
              <a:rPr lang="ja-JP" altLang="en-US" smtClean="0">
                <a:solidFill>
                  <a:prstClr val="black">
                    <a:tint val="75000"/>
                  </a:prstClr>
                </a:solidFill>
                <a:latin typeface="Calibri"/>
                <a:ea typeface="ＭＳ Ｐゴシック"/>
              </a:rPr>
              <a:pPr defTabSz="914296"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687949839"/>
      </p:ext>
    </p:extLst>
  </p:cSld>
  <p:clrMap bg1="lt1" tx1="dk1" bg2="lt2" tx2="dk2" accent1="accent1" accent2="accent2" accent3="accent3" accent4="accent4" accent5="accent5" accent6="accent6" hlink="hlink" folHlink="folHlink"/>
  <p:sldLayoutIdLst>
    <p:sldLayoutId id="2147484613" r:id="rId1"/>
    <p:sldLayoutId id="2147484614" r:id="rId2"/>
    <p:sldLayoutId id="2147484615" r:id="rId3"/>
    <p:sldLayoutId id="2147484616" r:id="rId4"/>
    <p:sldLayoutId id="2147484617" r:id="rId5"/>
    <p:sldLayoutId id="2147484618" r:id="rId6"/>
    <p:sldLayoutId id="2147484619" r:id="rId7"/>
    <p:sldLayoutId id="2147484620" r:id="rId8"/>
    <p:sldLayoutId id="2147484621" r:id="rId9"/>
    <p:sldLayoutId id="2147484622" r:id="rId10"/>
    <p:sldLayoutId id="2147484623" r:id="rId11"/>
  </p:sldLayoutIdLst>
  <p:hf hdr="0" ftr="0" dt="0"/>
  <p:txStyles>
    <p:titleStyle>
      <a:lvl1pPr algn="ctr" defTabSz="914296" rtl="0" eaLnBrk="1" latinLnBrk="0" hangingPunct="1">
        <a:spcBef>
          <a:spcPct val="0"/>
        </a:spcBef>
        <a:buNone/>
        <a:defRPr kumimoji="1" sz="4400" kern="1200">
          <a:solidFill>
            <a:schemeClr val="tx1"/>
          </a:solidFill>
          <a:latin typeface="+mj-lt"/>
          <a:ea typeface="+mj-ea"/>
          <a:cs typeface="+mj-cs"/>
        </a:defRPr>
      </a:lvl1pPr>
    </p:titleStyle>
    <p:bodyStyle>
      <a:lvl1pPr marL="342861" indent="-342861" algn="l" defTabSz="91429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6" indent="-285718" algn="l" defTabSz="91429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70" indent="-228574" algn="l" defTabSz="91429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18"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66"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315"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63"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610"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58" indent="-228574" algn="l" defTabSz="91429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6" rtl="0" eaLnBrk="1" latinLnBrk="0" hangingPunct="1">
        <a:defRPr kumimoji="1" sz="1800" kern="1200">
          <a:solidFill>
            <a:schemeClr val="tx1"/>
          </a:solidFill>
          <a:latin typeface="+mn-lt"/>
          <a:ea typeface="+mn-ea"/>
          <a:cs typeface="+mn-cs"/>
        </a:defRPr>
      </a:lvl1pPr>
      <a:lvl2pPr marL="457148" algn="l" defTabSz="914296" rtl="0" eaLnBrk="1" latinLnBrk="0" hangingPunct="1">
        <a:defRPr kumimoji="1" sz="1800" kern="1200">
          <a:solidFill>
            <a:schemeClr val="tx1"/>
          </a:solidFill>
          <a:latin typeface="+mn-lt"/>
          <a:ea typeface="+mn-ea"/>
          <a:cs typeface="+mn-cs"/>
        </a:defRPr>
      </a:lvl2pPr>
      <a:lvl3pPr marL="914296" algn="l" defTabSz="914296" rtl="0" eaLnBrk="1" latinLnBrk="0" hangingPunct="1">
        <a:defRPr kumimoji="1" sz="1800" kern="1200">
          <a:solidFill>
            <a:schemeClr val="tx1"/>
          </a:solidFill>
          <a:latin typeface="+mn-lt"/>
          <a:ea typeface="+mn-ea"/>
          <a:cs typeface="+mn-cs"/>
        </a:defRPr>
      </a:lvl3pPr>
      <a:lvl4pPr marL="1371445" algn="l" defTabSz="914296" rtl="0" eaLnBrk="1" latinLnBrk="0" hangingPunct="1">
        <a:defRPr kumimoji="1" sz="1800" kern="1200">
          <a:solidFill>
            <a:schemeClr val="tx1"/>
          </a:solidFill>
          <a:latin typeface="+mn-lt"/>
          <a:ea typeface="+mn-ea"/>
          <a:cs typeface="+mn-cs"/>
        </a:defRPr>
      </a:lvl4pPr>
      <a:lvl5pPr marL="1828592" algn="l" defTabSz="914296" rtl="0" eaLnBrk="1" latinLnBrk="0" hangingPunct="1">
        <a:defRPr kumimoji="1" sz="1800" kern="1200">
          <a:solidFill>
            <a:schemeClr val="tx1"/>
          </a:solidFill>
          <a:latin typeface="+mn-lt"/>
          <a:ea typeface="+mn-ea"/>
          <a:cs typeface="+mn-cs"/>
        </a:defRPr>
      </a:lvl5pPr>
      <a:lvl6pPr marL="2285740" algn="l" defTabSz="914296" rtl="0" eaLnBrk="1" latinLnBrk="0" hangingPunct="1">
        <a:defRPr kumimoji="1" sz="1800" kern="1200">
          <a:solidFill>
            <a:schemeClr val="tx1"/>
          </a:solidFill>
          <a:latin typeface="+mn-lt"/>
          <a:ea typeface="+mn-ea"/>
          <a:cs typeface="+mn-cs"/>
        </a:defRPr>
      </a:lvl6pPr>
      <a:lvl7pPr marL="2742888" algn="l" defTabSz="914296" rtl="0" eaLnBrk="1" latinLnBrk="0" hangingPunct="1">
        <a:defRPr kumimoji="1" sz="1800" kern="1200">
          <a:solidFill>
            <a:schemeClr val="tx1"/>
          </a:solidFill>
          <a:latin typeface="+mn-lt"/>
          <a:ea typeface="+mn-ea"/>
          <a:cs typeface="+mn-cs"/>
        </a:defRPr>
      </a:lvl7pPr>
      <a:lvl8pPr marL="3200036" algn="l" defTabSz="914296" rtl="0" eaLnBrk="1" latinLnBrk="0" hangingPunct="1">
        <a:defRPr kumimoji="1" sz="1800" kern="1200">
          <a:solidFill>
            <a:schemeClr val="tx1"/>
          </a:solidFill>
          <a:latin typeface="+mn-lt"/>
          <a:ea typeface="+mn-ea"/>
          <a:cs typeface="+mn-cs"/>
        </a:defRPr>
      </a:lvl8pPr>
      <a:lvl9pPr marL="3657185" algn="l" defTabSz="914296"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lgn="l">
              <a:defRPr/>
            </a:pPr>
            <a:fld id="{990F750C-3C9F-4369-BCF3-D39308836B17}" type="datetime1">
              <a:rPr lang="ja-JP" altLang="en-US" smtClean="0">
                <a:solidFill>
                  <a:srgbClr val="000000"/>
                </a:solidFill>
                <a:latin typeface="Arial"/>
              </a:rPr>
              <a:pPr algn="l">
                <a:defRPr/>
              </a:pPr>
              <a:t>2015/2/19</a:t>
            </a:fld>
            <a:endParaRPr lang="en-US" altLang="ja-JP">
              <a:solidFill>
                <a:srgbClr val="000000"/>
              </a:solidFill>
              <a:latin typeface="Aria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solidFill>
                <a:srgbClr val="000000"/>
              </a:solidFill>
              <a:latin typeface="Aria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B135A65E-5506-4F92-8AE3-A6FD8B11D3E4}" type="slidenum">
              <a:rPr lang="en-US" altLang="ja-JP">
                <a:solidFill>
                  <a:srgbClr val="000000"/>
                </a:solidFill>
                <a:latin typeface="Arial"/>
              </a:rPr>
              <a:pPr>
                <a:defRPr/>
              </a:pPr>
              <a:t>‹#›</a:t>
            </a:fld>
            <a:endParaRPr lang="en-US" altLang="ja-JP">
              <a:solidFill>
                <a:srgbClr val="000000"/>
              </a:solidFill>
              <a:latin typeface="Arial"/>
            </a:endParaRPr>
          </a:p>
        </p:txBody>
      </p:sp>
    </p:spTree>
    <p:extLst>
      <p:ext uri="{BB962C8B-B14F-4D97-AF65-F5344CB8AC3E}">
        <p14:creationId xmlns:p14="http://schemas.microsoft.com/office/powerpoint/2010/main" val="4218777261"/>
      </p:ext>
    </p:extLst>
  </p:cSld>
  <p:clrMap bg1="lt1" tx1="dk1" bg2="lt2" tx2="dk2" accent1="accent1" accent2="accent2" accent3="accent3" accent4="accent4" accent5="accent5" accent6="accent6" hlink="hlink" folHlink="folHlink"/>
  <p:sldLayoutIdLst>
    <p:sldLayoutId id="2147484740" r:id="rId1"/>
    <p:sldLayoutId id="2147484741" r:id="rId2"/>
    <p:sldLayoutId id="2147484742" r:id="rId3"/>
    <p:sldLayoutId id="2147484743" r:id="rId4"/>
    <p:sldLayoutId id="2147484744" r:id="rId5"/>
    <p:sldLayoutId id="2147484745" r:id="rId6"/>
    <p:sldLayoutId id="2147484746" r:id="rId7"/>
    <p:sldLayoutId id="2147484747" r:id="rId8"/>
    <p:sldLayoutId id="2147484748" r:id="rId9"/>
    <p:sldLayoutId id="2147484749" r:id="rId10"/>
    <p:sldLayoutId id="2147484750" r:id="rId11"/>
    <p:sldLayoutId id="2147484751" r:id="rId12"/>
    <p:sldLayoutId id="2147484752"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1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8"/>
          <p:cNvSpPr>
            <a:spLocks noChangeArrowheads="1"/>
          </p:cNvSpPr>
          <p:nvPr/>
        </p:nvSpPr>
        <p:spPr bwMode="auto">
          <a:xfrm>
            <a:off x="107512" y="1752600"/>
            <a:ext cx="8856663" cy="1905000"/>
          </a:xfrm>
          <a:prstGeom prst="ellipse">
            <a:avLst/>
          </a:prstGeom>
          <a:solidFill>
            <a:srgbClr val="FFFF99"/>
          </a:solidFill>
          <a:ln w="12700">
            <a:solidFill>
              <a:schemeClr val="tx1"/>
            </a:solidFill>
            <a:round/>
            <a:headEnd/>
            <a:tailEnd/>
          </a:ln>
          <a:effectLst/>
        </p:spPr>
        <p:txBody>
          <a:bodyPr wrap="none" lIns="91399" tIns="0" rIns="91399" bIns="45700" anchor="ctr"/>
          <a:lstStyle/>
          <a:p>
            <a:r>
              <a:rPr lang="ja-JP" altLang="en-US" sz="4000" b="1" dirty="0" smtClean="0">
                <a:solidFill>
                  <a:srgbClr val="000000"/>
                </a:solidFill>
              </a:rPr>
              <a:t>改正障害者雇用促進法の概要</a:t>
            </a:r>
            <a:endParaRPr lang="en-US" altLang="ja-JP" sz="4000" b="1" dirty="0" smtClean="0">
              <a:solidFill>
                <a:srgbClr val="000000"/>
              </a:solidFill>
            </a:endParaRPr>
          </a:p>
        </p:txBody>
      </p:sp>
      <p:sp>
        <p:nvSpPr>
          <p:cNvPr id="4" name="Text Box 4"/>
          <p:cNvSpPr txBox="1">
            <a:spLocks noChangeArrowheads="1"/>
          </p:cNvSpPr>
          <p:nvPr/>
        </p:nvSpPr>
        <p:spPr bwMode="auto">
          <a:xfrm>
            <a:off x="2454286" y="5029200"/>
            <a:ext cx="4175125" cy="892512"/>
          </a:xfrm>
          <a:prstGeom prst="rect">
            <a:avLst/>
          </a:prstGeom>
          <a:noFill/>
          <a:ln w="9525">
            <a:noFill/>
            <a:miter lim="800000"/>
            <a:headEnd/>
            <a:tailEnd/>
          </a:ln>
        </p:spPr>
        <p:txBody>
          <a:bodyPr wrap="square" lIns="91399" tIns="45700" rIns="91399" bIns="45700">
            <a:spAutoFit/>
          </a:bodyPr>
          <a:lstStyle/>
          <a:p>
            <a:pPr algn="dist"/>
            <a:r>
              <a:rPr lang="ja-JP" altLang="en-US" sz="2600" b="1" dirty="0">
                <a:solidFill>
                  <a:srgbClr val="000000"/>
                </a:solidFill>
              </a:rPr>
              <a:t>厚生労働省職業安定局</a:t>
            </a:r>
          </a:p>
          <a:p>
            <a:pPr algn="dist"/>
            <a:r>
              <a:rPr lang="ja-JP" altLang="en-US" sz="2600" b="1" dirty="0">
                <a:solidFill>
                  <a:srgbClr val="000000"/>
                </a:solidFill>
              </a:rPr>
              <a:t>障害者雇用対策課</a:t>
            </a:r>
            <a:endParaRPr lang="en-US" altLang="ja-JP" sz="2600" b="1" dirty="0">
              <a:solidFill>
                <a:srgbClr val="000000"/>
              </a:solidFill>
            </a:endParaRPr>
          </a:p>
        </p:txBody>
      </p:sp>
      <p:sp>
        <p:nvSpPr>
          <p:cNvPr id="7" name="Text Box 4"/>
          <p:cNvSpPr txBox="1">
            <a:spLocks noChangeArrowheads="1"/>
          </p:cNvSpPr>
          <p:nvPr/>
        </p:nvSpPr>
        <p:spPr bwMode="auto">
          <a:xfrm>
            <a:off x="2844176" y="4495842"/>
            <a:ext cx="3312000" cy="492402"/>
          </a:xfrm>
          <a:prstGeom prst="rect">
            <a:avLst/>
          </a:prstGeom>
          <a:noFill/>
          <a:ln w="9525">
            <a:noFill/>
            <a:miter lim="800000"/>
            <a:headEnd/>
            <a:tailEnd/>
          </a:ln>
        </p:spPr>
        <p:txBody>
          <a:bodyPr wrap="square" lIns="91399" tIns="45700" rIns="91399" bIns="45700">
            <a:spAutoFit/>
          </a:bodyPr>
          <a:lstStyle/>
          <a:p>
            <a:r>
              <a:rPr lang="ja-JP" altLang="en-US" sz="2600" b="1" dirty="0">
                <a:solidFill>
                  <a:srgbClr val="000000"/>
                </a:solidFill>
              </a:rPr>
              <a:t>平成</a:t>
            </a:r>
            <a:r>
              <a:rPr lang="ja-JP" altLang="en-US" sz="2600" b="1" dirty="0" smtClean="0">
                <a:solidFill>
                  <a:srgbClr val="000000"/>
                </a:solidFill>
              </a:rPr>
              <a:t>２７年３月７日</a:t>
            </a:r>
            <a:endParaRPr lang="en-US" altLang="ja-JP" sz="2600" b="1" dirty="0">
              <a:solidFill>
                <a:srgbClr val="000000"/>
              </a:solidFill>
            </a:endParaRPr>
          </a:p>
        </p:txBody>
      </p:sp>
      <p:graphicFrame>
        <p:nvGraphicFramePr>
          <p:cNvPr id="612355" name="Object 5"/>
          <p:cNvGraphicFramePr>
            <a:graphicFrameLocks noChangeAspect="1"/>
          </p:cNvGraphicFramePr>
          <p:nvPr/>
        </p:nvGraphicFramePr>
        <p:xfrm>
          <a:off x="304807" y="228600"/>
          <a:ext cx="1420381" cy="1219200"/>
        </p:xfrm>
        <a:graphic>
          <a:graphicData uri="http://schemas.openxmlformats.org/presentationml/2006/ole">
            <mc:AlternateContent xmlns:mc="http://schemas.openxmlformats.org/markup-compatibility/2006">
              <mc:Choice xmlns:v="urn:schemas-microsoft-com:vml" Requires="v">
                <p:oleObj spid="_x0000_s612426" name="ピクチャ" r:id="rId4" imgW="266400" imgH="228600" progId="StaticMetafile">
                  <p:embed/>
                </p:oleObj>
              </mc:Choice>
              <mc:Fallback>
                <p:oleObj name="ピクチャ" r:id="rId4" imgW="266400" imgH="228600" progId="StaticMetafile">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7" y="228600"/>
                        <a:ext cx="1420381" cy="1219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正方形/長方形 8"/>
          <p:cNvSpPr/>
          <p:nvPr/>
        </p:nvSpPr>
        <p:spPr>
          <a:xfrm>
            <a:off x="2209800" y="6019800"/>
            <a:ext cx="48768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ctr"/>
            <a:r>
              <a:rPr lang="ja-JP" altLang="en-US" sz="3600" dirty="0">
                <a:solidFill>
                  <a:schemeClr val="tx1"/>
                </a:solidFill>
                <a:latin typeface="HG正楷書体-PRO" pitchFamily="66" charset="-128"/>
                <a:ea typeface="HG正楷書体-PRO" pitchFamily="66" charset="-128"/>
              </a:rPr>
              <a:t>松永　</a:t>
            </a:r>
            <a:r>
              <a:rPr lang="ja-JP" altLang="en-US" sz="3600" dirty="0" smtClean="0">
                <a:solidFill>
                  <a:schemeClr val="tx1"/>
                </a:solidFill>
                <a:latin typeface="HG正楷書体-PRO" pitchFamily="66" charset="-128"/>
                <a:ea typeface="HG正楷書体-PRO" pitchFamily="66" charset="-128"/>
              </a:rPr>
              <a:t>久</a:t>
            </a:r>
            <a:endParaRPr lang="ja-JP" altLang="en-US" sz="3600" dirty="0">
              <a:solidFill>
                <a:schemeClr val="tx1"/>
              </a:solidFill>
              <a:latin typeface="HG正楷書体-PRO" pitchFamily="66" charset="-128"/>
              <a:ea typeface="HG正楷書体-PRO" pitchFamily="66"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0" y="4"/>
            <a:ext cx="9144000" cy="396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Calibri"/>
              <a:ea typeface="ＭＳ Ｐゴシック"/>
            </a:endParaRPr>
          </a:p>
        </p:txBody>
      </p:sp>
      <p:sp>
        <p:nvSpPr>
          <p:cNvPr id="5" name="タイトル 1"/>
          <p:cNvSpPr txBox="1">
            <a:spLocks/>
          </p:cNvSpPr>
          <p:nvPr/>
        </p:nvSpPr>
        <p:spPr>
          <a:xfrm>
            <a:off x="0" y="44628"/>
            <a:ext cx="9144000" cy="396000"/>
          </a:xfrm>
          <a:prstGeom prst="rect">
            <a:avLst/>
          </a:prstGeom>
        </p:spPr>
        <p:txBody>
          <a:bodyPr vert="horz" lIns="91399" tIns="45700" rIns="91399" bIns="45700" rtlCol="0" anchor="ctr">
            <a:normAutofit lnSpcReduction="10000"/>
          </a:bodyPr>
          <a:lstStyle/>
          <a:p>
            <a:pPr fontAlgn="auto">
              <a:spcAft>
                <a:spcPts val="0"/>
              </a:spcAft>
              <a:defRPr/>
            </a:pPr>
            <a:r>
              <a:rPr lang="ja-JP" altLang="en-US" sz="2000" b="1" dirty="0" smtClean="0">
                <a:solidFill>
                  <a:prstClr val="black"/>
                </a:solidFill>
                <a:latin typeface="Calibri"/>
                <a:ea typeface="ＭＳ Ｐゴシック"/>
              </a:rPr>
              <a:t>②</a:t>
            </a:r>
            <a:r>
              <a:rPr lang="ja-JP" altLang="en-US" sz="2000" b="1" dirty="0">
                <a:solidFill>
                  <a:prstClr val="black"/>
                </a:solidFill>
                <a:latin typeface="Calibri"/>
                <a:ea typeface="ＭＳ Ｐゴシック"/>
              </a:rPr>
              <a:t>　法定雇用率の算定基礎の見直しについて</a:t>
            </a:r>
          </a:p>
        </p:txBody>
      </p:sp>
      <p:sp>
        <p:nvSpPr>
          <p:cNvPr id="6" name="角丸四角形 5"/>
          <p:cNvSpPr/>
          <p:nvPr/>
        </p:nvSpPr>
        <p:spPr>
          <a:xfrm>
            <a:off x="152403" y="476672"/>
            <a:ext cx="8784000" cy="1584000"/>
          </a:xfrm>
          <a:prstGeom prst="roundRect">
            <a:avLst>
              <a:gd name="adj" fmla="val 1275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algn="l" fontAlgn="auto">
              <a:lnSpc>
                <a:spcPts val="2299"/>
              </a:lnSpc>
              <a:spcBef>
                <a:spcPts val="0"/>
              </a:spcBef>
              <a:spcAft>
                <a:spcPts val="0"/>
              </a:spcAft>
              <a:defRPr/>
            </a:pPr>
            <a:r>
              <a:rPr lang="ja-JP" altLang="en-US" sz="1600" dirty="0">
                <a:solidFill>
                  <a:srgbClr val="000000"/>
                </a:solidFill>
                <a:latin typeface="ＭＳ Ｐゴシック"/>
              </a:rPr>
              <a:t>　◎　法定雇用率の</a:t>
            </a:r>
            <a:r>
              <a:rPr lang="ja-JP" altLang="en-US" sz="1600" b="1" u="sng" dirty="0">
                <a:solidFill>
                  <a:srgbClr val="000000"/>
                </a:solidFill>
                <a:latin typeface="ＭＳ Ｐゴシック"/>
              </a:rPr>
              <a:t>算定基礎の対象に、新たに精神障害者を追加 </a:t>
            </a:r>
            <a:r>
              <a:rPr lang="en-US" altLang="ja-JP" sz="1600" dirty="0">
                <a:solidFill>
                  <a:srgbClr val="000000"/>
                </a:solidFill>
                <a:latin typeface="ＭＳ Ｐゴシック"/>
              </a:rPr>
              <a:t>【</a:t>
            </a:r>
            <a:r>
              <a:rPr lang="ja-JP" altLang="en-US" sz="1600" dirty="0">
                <a:solidFill>
                  <a:srgbClr val="000000"/>
                </a:solidFill>
                <a:latin typeface="ＭＳ Ｐゴシック"/>
              </a:rPr>
              <a:t>施行期日 平成</a:t>
            </a:r>
            <a:r>
              <a:rPr lang="en-US" altLang="ja-JP" sz="1600" dirty="0">
                <a:solidFill>
                  <a:srgbClr val="000000"/>
                </a:solidFill>
                <a:latin typeface="ＭＳ Ｐゴシック"/>
              </a:rPr>
              <a:t>30</a:t>
            </a:r>
            <a:r>
              <a:rPr lang="ja-JP" altLang="en-US" sz="1600" dirty="0">
                <a:solidFill>
                  <a:srgbClr val="000000"/>
                </a:solidFill>
                <a:latin typeface="ＭＳ Ｐゴシック"/>
              </a:rPr>
              <a:t>年</a:t>
            </a:r>
            <a:r>
              <a:rPr lang="en-US" altLang="ja-JP" sz="1600" dirty="0">
                <a:solidFill>
                  <a:srgbClr val="000000"/>
                </a:solidFill>
                <a:latin typeface="ＭＳ Ｐゴシック"/>
              </a:rPr>
              <a:t>4</a:t>
            </a:r>
            <a:r>
              <a:rPr lang="ja-JP" altLang="en-US" sz="1600" dirty="0">
                <a:solidFill>
                  <a:srgbClr val="000000"/>
                </a:solidFill>
                <a:latin typeface="ＭＳ Ｐゴシック"/>
              </a:rPr>
              <a:t>月</a:t>
            </a:r>
            <a:r>
              <a:rPr lang="en-US" altLang="ja-JP" sz="1600" dirty="0">
                <a:solidFill>
                  <a:srgbClr val="000000"/>
                </a:solidFill>
                <a:latin typeface="ＭＳ Ｐゴシック"/>
              </a:rPr>
              <a:t>1</a:t>
            </a:r>
            <a:r>
              <a:rPr lang="ja-JP" altLang="en-US" sz="1600" dirty="0">
                <a:solidFill>
                  <a:srgbClr val="000000"/>
                </a:solidFill>
                <a:latin typeface="ＭＳ Ｐゴシック"/>
              </a:rPr>
              <a:t>日</a:t>
            </a:r>
            <a:r>
              <a:rPr lang="en-US" altLang="ja-JP" sz="1600" dirty="0">
                <a:solidFill>
                  <a:srgbClr val="000000"/>
                </a:solidFill>
                <a:latin typeface="ＭＳ Ｐゴシック"/>
              </a:rPr>
              <a:t>】</a:t>
            </a:r>
            <a:r>
              <a:rPr lang="ja-JP" altLang="en-US" sz="1600" dirty="0" err="1">
                <a:solidFill>
                  <a:srgbClr val="000000"/>
                </a:solidFill>
                <a:latin typeface="ＭＳ Ｐゴシック"/>
              </a:rPr>
              <a:t>。</a:t>
            </a:r>
            <a:r>
              <a:rPr lang="ja-JP" altLang="en-US" sz="1600" dirty="0">
                <a:solidFill>
                  <a:srgbClr val="000000"/>
                </a:solidFill>
                <a:latin typeface="ＭＳ Ｐゴシック"/>
              </a:rPr>
              <a:t>　</a:t>
            </a:r>
            <a:endParaRPr lang="en-US" altLang="ja-JP" sz="1600" dirty="0">
              <a:solidFill>
                <a:srgbClr val="000000"/>
              </a:solidFill>
              <a:latin typeface="ＭＳ Ｐゴシック"/>
            </a:endParaRPr>
          </a:p>
          <a:p>
            <a:pPr algn="l" fontAlgn="auto">
              <a:lnSpc>
                <a:spcPts val="2299"/>
              </a:lnSpc>
              <a:spcBef>
                <a:spcPts val="0"/>
              </a:spcBef>
              <a:spcAft>
                <a:spcPts val="0"/>
              </a:spcAft>
              <a:defRPr/>
            </a:pPr>
            <a:r>
              <a:rPr lang="ja-JP" altLang="en-US" sz="1600" dirty="0">
                <a:solidFill>
                  <a:srgbClr val="000000"/>
                </a:solidFill>
                <a:latin typeface="ＭＳ Ｐゴシック"/>
              </a:rPr>
              <a:t>　◎　法定雇用率は原則５年ごとに見直し。</a:t>
            </a:r>
            <a:endParaRPr lang="en-US" altLang="ja-JP" sz="1600" dirty="0">
              <a:solidFill>
                <a:srgbClr val="000000"/>
              </a:solidFill>
              <a:latin typeface="ＭＳ Ｐゴシック"/>
            </a:endParaRPr>
          </a:p>
          <a:p>
            <a:pPr algn="l" fontAlgn="auto">
              <a:lnSpc>
                <a:spcPts val="1900"/>
              </a:lnSpc>
              <a:spcBef>
                <a:spcPts val="0"/>
              </a:spcBef>
              <a:spcAft>
                <a:spcPts val="0"/>
              </a:spcAft>
              <a:defRPr/>
            </a:pPr>
            <a:r>
              <a:rPr lang="ja-JP" altLang="en-US" sz="1600" dirty="0">
                <a:solidFill>
                  <a:srgbClr val="000000"/>
                </a:solidFill>
                <a:latin typeface="ＭＳ Ｐゴシック"/>
              </a:rPr>
              <a:t>　　⇒　施行後５年間（平成</a:t>
            </a:r>
            <a:r>
              <a:rPr lang="en-US" altLang="ja-JP" sz="1600" dirty="0">
                <a:solidFill>
                  <a:srgbClr val="000000"/>
                </a:solidFill>
                <a:latin typeface="ＭＳ Ｐゴシック"/>
              </a:rPr>
              <a:t>30</a:t>
            </a:r>
            <a:r>
              <a:rPr lang="ja-JP" altLang="en-US" sz="1600" dirty="0">
                <a:solidFill>
                  <a:srgbClr val="000000"/>
                </a:solidFill>
                <a:latin typeface="ＭＳ Ｐゴシック"/>
              </a:rPr>
              <a:t>年</a:t>
            </a:r>
            <a:r>
              <a:rPr lang="en-US" altLang="ja-JP" sz="1600" dirty="0">
                <a:solidFill>
                  <a:srgbClr val="000000"/>
                </a:solidFill>
                <a:latin typeface="ＭＳ Ｐゴシック"/>
              </a:rPr>
              <a:t>4</a:t>
            </a:r>
            <a:r>
              <a:rPr lang="ja-JP" altLang="en-US" sz="1600" dirty="0">
                <a:solidFill>
                  <a:srgbClr val="000000"/>
                </a:solidFill>
                <a:latin typeface="ＭＳ Ｐゴシック"/>
              </a:rPr>
              <a:t>月</a:t>
            </a:r>
            <a:r>
              <a:rPr lang="en-US" altLang="ja-JP" sz="1600" dirty="0">
                <a:solidFill>
                  <a:srgbClr val="000000"/>
                </a:solidFill>
                <a:latin typeface="ＭＳ Ｐゴシック"/>
              </a:rPr>
              <a:t>1</a:t>
            </a:r>
            <a:r>
              <a:rPr lang="ja-JP" altLang="en-US" sz="1600" dirty="0">
                <a:solidFill>
                  <a:srgbClr val="000000"/>
                </a:solidFill>
                <a:latin typeface="ＭＳ Ｐゴシック"/>
              </a:rPr>
              <a:t>日～平成</a:t>
            </a:r>
            <a:r>
              <a:rPr lang="en-US" altLang="ja-JP" sz="1600" dirty="0">
                <a:solidFill>
                  <a:srgbClr val="000000"/>
                </a:solidFill>
                <a:latin typeface="ＭＳ Ｐゴシック"/>
              </a:rPr>
              <a:t>35</a:t>
            </a:r>
            <a:r>
              <a:rPr lang="ja-JP" altLang="en-US" sz="1600" dirty="0">
                <a:solidFill>
                  <a:srgbClr val="000000"/>
                </a:solidFill>
                <a:latin typeface="ＭＳ Ｐゴシック"/>
              </a:rPr>
              <a:t>年</a:t>
            </a:r>
            <a:r>
              <a:rPr lang="en-US" altLang="ja-JP" sz="1600" dirty="0">
                <a:solidFill>
                  <a:srgbClr val="000000"/>
                </a:solidFill>
                <a:latin typeface="ＭＳ Ｐゴシック"/>
              </a:rPr>
              <a:t>3</a:t>
            </a:r>
            <a:r>
              <a:rPr lang="ja-JP" altLang="en-US" sz="1600" dirty="0">
                <a:solidFill>
                  <a:srgbClr val="000000"/>
                </a:solidFill>
                <a:latin typeface="ＭＳ Ｐゴシック"/>
              </a:rPr>
              <a:t>月</a:t>
            </a:r>
            <a:r>
              <a:rPr lang="en-US" altLang="ja-JP" sz="1600" dirty="0">
                <a:solidFill>
                  <a:srgbClr val="000000"/>
                </a:solidFill>
                <a:latin typeface="ＭＳ Ｐゴシック"/>
              </a:rPr>
              <a:t>31</a:t>
            </a:r>
            <a:r>
              <a:rPr lang="ja-JP" altLang="en-US" sz="1600" dirty="0">
                <a:solidFill>
                  <a:srgbClr val="000000"/>
                </a:solidFill>
                <a:latin typeface="ＭＳ Ｐゴシック"/>
              </a:rPr>
              <a:t>日まで）は猶予期間とし、精神障害者の</a:t>
            </a:r>
            <a:endParaRPr lang="en-US" altLang="ja-JP" sz="1600" dirty="0">
              <a:solidFill>
                <a:srgbClr val="000000"/>
              </a:solidFill>
              <a:latin typeface="ＭＳ Ｐゴシック"/>
            </a:endParaRPr>
          </a:p>
          <a:p>
            <a:pPr algn="l" fontAlgn="auto">
              <a:lnSpc>
                <a:spcPts val="1900"/>
              </a:lnSpc>
              <a:spcBef>
                <a:spcPts val="0"/>
              </a:spcBef>
              <a:spcAft>
                <a:spcPts val="0"/>
              </a:spcAft>
              <a:defRPr/>
            </a:pPr>
            <a:r>
              <a:rPr lang="ja-JP" altLang="en-US" sz="1600" dirty="0">
                <a:solidFill>
                  <a:srgbClr val="000000"/>
                </a:solidFill>
                <a:latin typeface="ＭＳ Ｐゴシック"/>
              </a:rPr>
              <a:t>　　　　追加に係る法定雇用率の引き上げ分は、計算式どおりに引き上げないことも可能。</a:t>
            </a:r>
            <a:endParaRPr lang="en-US" altLang="ja-JP" sz="1600" dirty="0">
              <a:solidFill>
                <a:srgbClr val="000000"/>
              </a:solidFill>
              <a:latin typeface="ＭＳ Ｐゴシック"/>
            </a:endParaRPr>
          </a:p>
          <a:p>
            <a:pPr algn="l" fontAlgn="auto">
              <a:lnSpc>
                <a:spcPts val="400"/>
              </a:lnSpc>
              <a:spcBef>
                <a:spcPts val="0"/>
              </a:spcBef>
              <a:spcAft>
                <a:spcPts val="0"/>
              </a:spcAft>
              <a:defRPr/>
            </a:pPr>
            <a:endParaRPr lang="en-US" altLang="ja-JP" sz="1600" dirty="0">
              <a:solidFill>
                <a:srgbClr val="000000"/>
              </a:solidFill>
              <a:latin typeface="ＭＳ Ｐゴシック"/>
            </a:endParaRPr>
          </a:p>
          <a:p>
            <a:pPr algn="l" fontAlgn="auto">
              <a:lnSpc>
                <a:spcPts val="2000"/>
              </a:lnSpc>
              <a:spcBef>
                <a:spcPts val="0"/>
              </a:spcBef>
              <a:spcAft>
                <a:spcPts val="0"/>
              </a:spcAft>
              <a:defRPr/>
            </a:pPr>
            <a:r>
              <a:rPr lang="ja-JP" altLang="en-US" sz="1600" dirty="0">
                <a:solidFill>
                  <a:srgbClr val="000000"/>
                </a:solidFill>
                <a:latin typeface="ＭＳ Ｐゴシック"/>
              </a:rPr>
              <a:t>　</a:t>
            </a:r>
            <a:r>
              <a:rPr lang="ja-JP" altLang="en-US" sz="1200" dirty="0">
                <a:solidFill>
                  <a:srgbClr val="000000"/>
                </a:solidFill>
                <a:latin typeface="ＭＳ Ｐゴシック"/>
              </a:rPr>
              <a:t>　</a:t>
            </a:r>
            <a:r>
              <a:rPr lang="en-US" altLang="ja-JP" sz="1200" dirty="0">
                <a:solidFill>
                  <a:srgbClr val="000000"/>
                </a:solidFill>
                <a:latin typeface="ＭＳ Ｐゴシック"/>
              </a:rPr>
              <a:t>※</a:t>
            </a:r>
            <a:r>
              <a:rPr lang="ja-JP" altLang="en-US" sz="1200" dirty="0">
                <a:solidFill>
                  <a:srgbClr val="000000"/>
                </a:solidFill>
                <a:latin typeface="ＭＳ Ｐゴシック"/>
              </a:rPr>
              <a:t>　具体的な引上げ幅は、障害者の雇用状況や行政の支援状況等を踏まえ、労働政策審議会障害者雇用分科会で議論。</a:t>
            </a:r>
          </a:p>
        </p:txBody>
      </p:sp>
      <p:sp>
        <p:nvSpPr>
          <p:cNvPr id="15" name="正方形/長方形 14"/>
          <p:cNvSpPr/>
          <p:nvPr/>
        </p:nvSpPr>
        <p:spPr>
          <a:xfrm>
            <a:off x="251520" y="2276872"/>
            <a:ext cx="2088232" cy="4320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en-US" altLang="ja-JP" sz="1400" u="sng" dirty="0">
                <a:solidFill>
                  <a:prstClr val="black"/>
                </a:solidFill>
              </a:rPr>
              <a:t>【</a:t>
            </a:r>
            <a:r>
              <a:rPr lang="ja-JP" altLang="en-US" sz="1400" u="sng" dirty="0">
                <a:solidFill>
                  <a:prstClr val="black"/>
                </a:solidFill>
              </a:rPr>
              <a:t>法定雇用率の算定式</a:t>
            </a:r>
            <a:r>
              <a:rPr lang="en-US" altLang="ja-JP" sz="1400" u="sng" dirty="0">
                <a:solidFill>
                  <a:prstClr val="black"/>
                </a:solidFill>
              </a:rPr>
              <a:t>】</a:t>
            </a:r>
            <a:endParaRPr lang="zh-CN" altLang="en-US" sz="1400" u="sng" dirty="0">
              <a:solidFill>
                <a:prstClr val="black"/>
              </a:solidFill>
            </a:endParaRPr>
          </a:p>
        </p:txBody>
      </p:sp>
      <p:grpSp>
        <p:nvGrpSpPr>
          <p:cNvPr id="2" name="グループ化 16"/>
          <p:cNvGrpSpPr/>
          <p:nvPr/>
        </p:nvGrpSpPr>
        <p:grpSpPr>
          <a:xfrm>
            <a:off x="395536" y="2636912"/>
            <a:ext cx="8568952" cy="1080120"/>
            <a:chOff x="395536" y="3573016"/>
            <a:chExt cx="8568952" cy="1080120"/>
          </a:xfrm>
        </p:grpSpPr>
        <p:sp>
          <p:nvSpPr>
            <p:cNvPr id="8" name="正方形/長方形 7"/>
            <p:cNvSpPr/>
            <p:nvPr/>
          </p:nvSpPr>
          <p:spPr>
            <a:xfrm>
              <a:off x="2483768" y="3573016"/>
              <a:ext cx="604867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a:solidFill>
                    <a:prstClr val="black"/>
                  </a:solidFill>
                </a:rPr>
                <a:t> 身体障害者、知的障害者及び</a:t>
              </a:r>
              <a:r>
                <a:rPr lang="ja-JP" altLang="en-US" sz="1400" b="1" u="sng" dirty="0">
                  <a:solidFill>
                    <a:prstClr val="black"/>
                  </a:solidFill>
                </a:rPr>
                <a:t>精神障害者</a:t>
              </a:r>
              <a:r>
                <a:rPr lang="ja-JP" altLang="en-US" sz="1400" dirty="0">
                  <a:solidFill>
                    <a:prstClr val="black"/>
                  </a:solidFill>
                </a:rPr>
                <a:t>である常用労働者の数</a:t>
              </a:r>
            </a:p>
          </p:txBody>
        </p:sp>
        <p:sp>
          <p:nvSpPr>
            <p:cNvPr id="9" name="正方形/長方形 8"/>
            <p:cNvSpPr/>
            <p:nvPr/>
          </p:nvSpPr>
          <p:spPr>
            <a:xfrm>
              <a:off x="2915816" y="3861048"/>
              <a:ext cx="604867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a:solidFill>
                    <a:prstClr val="black"/>
                  </a:solidFill>
                </a:rPr>
                <a:t>＋　　失業している身体障害者、知的障害者及び</a:t>
              </a:r>
              <a:r>
                <a:rPr lang="ja-JP" altLang="en-US" sz="1400" b="1" u="sng" dirty="0">
                  <a:solidFill>
                    <a:prstClr val="black"/>
                  </a:solidFill>
                </a:rPr>
                <a:t>精神障害者</a:t>
              </a:r>
              <a:r>
                <a:rPr lang="ja-JP" altLang="en-US" sz="1400" dirty="0">
                  <a:solidFill>
                    <a:prstClr val="black"/>
                  </a:solidFill>
                </a:rPr>
                <a:t>の数</a:t>
              </a:r>
            </a:p>
          </p:txBody>
        </p:sp>
        <p:sp>
          <p:nvSpPr>
            <p:cNvPr id="10" name="正方形/長方形 9"/>
            <p:cNvSpPr/>
            <p:nvPr/>
          </p:nvSpPr>
          <p:spPr>
            <a:xfrm>
              <a:off x="2411760" y="4221088"/>
              <a:ext cx="604867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zh-CN" altLang="en-US" sz="1400" dirty="0">
                  <a:solidFill>
                    <a:prstClr val="black"/>
                  </a:solidFill>
                  <a:latin typeface="ＭＳ Ｐゴシック" pitchFamily="50" charset="-128"/>
                  <a:ea typeface="ＭＳ Ｐゴシック" pitchFamily="50" charset="-128"/>
                </a:rPr>
                <a:t>常用労働者数　</a:t>
              </a:r>
              <a:r>
                <a:rPr lang="ja-JP" altLang="en-US" sz="1400" dirty="0">
                  <a:solidFill>
                    <a:prstClr val="black"/>
                  </a:solidFill>
                  <a:latin typeface="ＭＳ Ｐゴシック" pitchFamily="50" charset="-128"/>
                </a:rPr>
                <a:t>－</a:t>
              </a:r>
              <a:r>
                <a:rPr lang="zh-CN" altLang="en-US" sz="1400" dirty="0">
                  <a:solidFill>
                    <a:prstClr val="black"/>
                  </a:solidFill>
                  <a:latin typeface="ＭＳ Ｐゴシック" pitchFamily="50" charset="-128"/>
                  <a:ea typeface="ＭＳ Ｐゴシック" pitchFamily="50" charset="-128"/>
                </a:rPr>
                <a:t>　除外率相当労働者数　</a:t>
              </a:r>
              <a:r>
                <a:rPr lang="ja-JP" altLang="en-US" sz="1400" dirty="0">
                  <a:solidFill>
                    <a:prstClr val="black"/>
                  </a:solidFill>
                  <a:latin typeface="ＭＳ Ｐゴシック" pitchFamily="50" charset="-128"/>
                </a:rPr>
                <a:t>＋</a:t>
              </a:r>
              <a:r>
                <a:rPr lang="zh-CN" altLang="en-US" sz="1400" dirty="0">
                  <a:solidFill>
                    <a:prstClr val="black"/>
                  </a:solidFill>
                  <a:latin typeface="ＭＳ Ｐゴシック" pitchFamily="50" charset="-128"/>
                  <a:ea typeface="ＭＳ Ｐゴシック" pitchFamily="50" charset="-128"/>
                </a:rPr>
                <a:t>　失業者数　</a:t>
              </a:r>
            </a:p>
          </p:txBody>
        </p:sp>
        <p:sp>
          <p:nvSpPr>
            <p:cNvPr id="11" name="正方形/長方形 10"/>
            <p:cNvSpPr/>
            <p:nvPr/>
          </p:nvSpPr>
          <p:spPr>
            <a:xfrm>
              <a:off x="395536" y="4032104"/>
              <a:ext cx="194421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a:solidFill>
                    <a:prstClr val="black"/>
                  </a:solidFill>
                </a:rPr>
                <a:t>法定雇用率　</a:t>
              </a:r>
              <a:r>
                <a:rPr lang="zh-CN" altLang="en-US" sz="1400" dirty="0">
                  <a:solidFill>
                    <a:prstClr val="black"/>
                  </a:solidFill>
                </a:rPr>
                <a:t>　</a:t>
              </a:r>
            </a:p>
          </p:txBody>
        </p:sp>
        <p:cxnSp>
          <p:nvCxnSpPr>
            <p:cNvPr id="13" name="直線コネクタ 12"/>
            <p:cNvCxnSpPr/>
            <p:nvPr/>
          </p:nvCxnSpPr>
          <p:spPr>
            <a:xfrm>
              <a:off x="2555776" y="4248104"/>
              <a:ext cx="61926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1907704" y="4032104"/>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a:solidFill>
                    <a:prstClr val="black"/>
                  </a:solidFill>
                </a:rPr>
                <a:t>＝</a:t>
              </a:r>
              <a:endParaRPr lang="zh-CN" altLang="en-US" sz="1400" dirty="0">
                <a:solidFill>
                  <a:prstClr val="black"/>
                </a:solidFill>
              </a:endParaRPr>
            </a:p>
          </p:txBody>
        </p:sp>
      </p:grpSp>
      <p:sp>
        <p:nvSpPr>
          <p:cNvPr id="18" name="正方形/長方形 17"/>
          <p:cNvSpPr/>
          <p:nvPr/>
        </p:nvSpPr>
        <p:spPr>
          <a:xfrm>
            <a:off x="72008" y="3861048"/>
            <a:ext cx="2411760" cy="4320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en-US" altLang="ja-JP" sz="1400" u="sng" dirty="0">
                <a:solidFill>
                  <a:prstClr val="black"/>
                </a:solidFill>
              </a:rPr>
              <a:t>【</a:t>
            </a:r>
            <a:r>
              <a:rPr lang="ja-JP" altLang="en-US" sz="1400" u="sng" dirty="0">
                <a:solidFill>
                  <a:prstClr val="black"/>
                </a:solidFill>
              </a:rPr>
              <a:t>激変緩和措置の内容</a:t>
            </a:r>
            <a:r>
              <a:rPr lang="en-US" altLang="ja-JP" sz="1400" u="sng" dirty="0">
                <a:solidFill>
                  <a:prstClr val="black"/>
                </a:solidFill>
              </a:rPr>
              <a:t>】</a:t>
            </a:r>
            <a:endParaRPr lang="zh-CN" altLang="en-US" sz="1400" u="sng" dirty="0">
              <a:solidFill>
                <a:prstClr val="black"/>
              </a:solidFill>
            </a:endParaRPr>
          </a:p>
        </p:txBody>
      </p:sp>
      <p:cxnSp>
        <p:nvCxnSpPr>
          <p:cNvPr id="22" name="直線矢印コネクタ 21"/>
          <p:cNvCxnSpPr/>
          <p:nvPr/>
        </p:nvCxnSpPr>
        <p:spPr>
          <a:xfrm flipH="1">
            <a:off x="6012160" y="2564904"/>
            <a:ext cx="1800200"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596408" y="2564904"/>
            <a:ext cx="216023"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7596338" y="2276872"/>
            <a:ext cx="936104" cy="2880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sz="1400" b="1" dirty="0">
                <a:solidFill>
                  <a:prstClr val="black"/>
                </a:solidFill>
              </a:rPr>
              <a:t>追加</a:t>
            </a:r>
          </a:p>
        </p:txBody>
      </p:sp>
      <p:sp>
        <p:nvSpPr>
          <p:cNvPr id="29" name="正方形/長方形 28"/>
          <p:cNvSpPr/>
          <p:nvPr/>
        </p:nvSpPr>
        <p:spPr>
          <a:xfrm>
            <a:off x="467546" y="4221088"/>
            <a:ext cx="8712968"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fontAlgn="auto">
              <a:lnSpc>
                <a:spcPts val="2000"/>
              </a:lnSpc>
              <a:spcBef>
                <a:spcPts val="0"/>
              </a:spcBef>
              <a:spcAft>
                <a:spcPts val="0"/>
              </a:spcAft>
            </a:pPr>
            <a:r>
              <a:rPr lang="ja-JP" altLang="en-US" sz="1600" dirty="0">
                <a:solidFill>
                  <a:prstClr val="black"/>
                </a:solidFill>
              </a:rPr>
              <a:t>○　平成</a:t>
            </a:r>
            <a:r>
              <a:rPr lang="en-US" altLang="ja-JP" sz="1600" dirty="0">
                <a:solidFill>
                  <a:prstClr val="black"/>
                </a:solidFill>
              </a:rPr>
              <a:t>25</a:t>
            </a:r>
            <a:r>
              <a:rPr lang="ja-JP" altLang="en-US" sz="1600" dirty="0">
                <a:solidFill>
                  <a:prstClr val="black"/>
                </a:solidFill>
              </a:rPr>
              <a:t>年</a:t>
            </a:r>
            <a:r>
              <a:rPr lang="en-US" altLang="ja-JP" sz="1600" dirty="0">
                <a:solidFill>
                  <a:prstClr val="black"/>
                </a:solidFill>
              </a:rPr>
              <a:t>4</a:t>
            </a:r>
            <a:r>
              <a:rPr lang="ja-JP" altLang="en-US" sz="1600" dirty="0">
                <a:solidFill>
                  <a:prstClr val="black"/>
                </a:solidFill>
              </a:rPr>
              <a:t>月</a:t>
            </a:r>
            <a:r>
              <a:rPr lang="en-US" altLang="ja-JP" sz="1600" dirty="0">
                <a:solidFill>
                  <a:prstClr val="black"/>
                </a:solidFill>
              </a:rPr>
              <a:t>1</a:t>
            </a:r>
            <a:r>
              <a:rPr lang="ja-JP" altLang="en-US" sz="1600" dirty="0">
                <a:solidFill>
                  <a:prstClr val="black"/>
                </a:solidFill>
              </a:rPr>
              <a:t>日～平成</a:t>
            </a:r>
            <a:r>
              <a:rPr lang="en-US" altLang="ja-JP" sz="1600" dirty="0">
                <a:solidFill>
                  <a:prstClr val="black"/>
                </a:solidFill>
              </a:rPr>
              <a:t>30</a:t>
            </a:r>
            <a:r>
              <a:rPr lang="ja-JP" altLang="en-US" sz="1600" dirty="0">
                <a:solidFill>
                  <a:prstClr val="black"/>
                </a:solidFill>
              </a:rPr>
              <a:t>年</a:t>
            </a:r>
            <a:r>
              <a:rPr lang="en-US" altLang="ja-JP" sz="1600" dirty="0">
                <a:solidFill>
                  <a:prstClr val="black"/>
                </a:solidFill>
              </a:rPr>
              <a:t>3</a:t>
            </a:r>
            <a:r>
              <a:rPr lang="ja-JP" altLang="en-US" sz="1600" dirty="0">
                <a:solidFill>
                  <a:prstClr val="black"/>
                </a:solidFill>
              </a:rPr>
              <a:t>月</a:t>
            </a:r>
            <a:r>
              <a:rPr lang="en-US" altLang="ja-JP" sz="1600" dirty="0">
                <a:solidFill>
                  <a:prstClr val="black"/>
                </a:solidFill>
              </a:rPr>
              <a:t>31</a:t>
            </a:r>
            <a:r>
              <a:rPr lang="ja-JP" altLang="en-US" sz="1600" dirty="0">
                <a:solidFill>
                  <a:prstClr val="black"/>
                </a:solidFill>
              </a:rPr>
              <a:t>日</a:t>
            </a:r>
            <a:endParaRPr lang="en-US" altLang="ja-JP" sz="1600" dirty="0">
              <a:solidFill>
                <a:prstClr val="black"/>
              </a:solidFill>
            </a:endParaRPr>
          </a:p>
          <a:p>
            <a:pPr algn="l" fontAlgn="auto">
              <a:lnSpc>
                <a:spcPts val="2000"/>
              </a:lnSpc>
              <a:spcBef>
                <a:spcPts val="0"/>
              </a:spcBef>
              <a:spcAft>
                <a:spcPts val="0"/>
              </a:spcAft>
            </a:pPr>
            <a:r>
              <a:rPr lang="ja-JP" altLang="en-US" sz="1600" dirty="0">
                <a:solidFill>
                  <a:prstClr val="black"/>
                </a:solidFill>
              </a:rPr>
              <a:t>　　　　身体障害者・知的障害者を算定基礎として計算した率（</a:t>
            </a:r>
            <a:r>
              <a:rPr lang="en-US" altLang="ja-JP" sz="1600" dirty="0">
                <a:solidFill>
                  <a:prstClr val="black"/>
                </a:solidFill>
              </a:rPr>
              <a:t>2.0</a:t>
            </a:r>
            <a:r>
              <a:rPr lang="ja-JP" altLang="en-US" sz="1600" dirty="0">
                <a:solidFill>
                  <a:prstClr val="black"/>
                </a:solidFill>
              </a:rPr>
              <a:t>％）</a:t>
            </a:r>
            <a:endParaRPr lang="en-US" altLang="ja-JP" sz="1600"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1800"/>
              </a:lnSpc>
              <a:spcBef>
                <a:spcPts val="0"/>
              </a:spcBef>
              <a:spcAft>
                <a:spcPts val="0"/>
              </a:spcAft>
            </a:pPr>
            <a:r>
              <a:rPr lang="ja-JP" altLang="en-US" sz="1600" u="sng" dirty="0">
                <a:solidFill>
                  <a:prstClr val="black"/>
                </a:solidFill>
              </a:rPr>
              <a:t>○　平成</a:t>
            </a:r>
            <a:r>
              <a:rPr lang="en-US" altLang="ja-JP" sz="1600" u="sng" dirty="0">
                <a:solidFill>
                  <a:prstClr val="black"/>
                </a:solidFill>
              </a:rPr>
              <a:t>30</a:t>
            </a:r>
            <a:r>
              <a:rPr lang="ja-JP" altLang="en-US" sz="1600" u="sng" dirty="0">
                <a:solidFill>
                  <a:prstClr val="black"/>
                </a:solidFill>
              </a:rPr>
              <a:t>年</a:t>
            </a:r>
            <a:r>
              <a:rPr lang="en-US" altLang="ja-JP" sz="1600" u="sng" dirty="0">
                <a:solidFill>
                  <a:prstClr val="black"/>
                </a:solidFill>
              </a:rPr>
              <a:t>4</a:t>
            </a:r>
            <a:r>
              <a:rPr lang="ja-JP" altLang="en-US" sz="1600" u="sng" dirty="0">
                <a:solidFill>
                  <a:prstClr val="black"/>
                </a:solidFill>
              </a:rPr>
              <a:t>月</a:t>
            </a:r>
            <a:r>
              <a:rPr lang="en-US" altLang="ja-JP" sz="1600" u="sng" dirty="0">
                <a:solidFill>
                  <a:prstClr val="black"/>
                </a:solidFill>
              </a:rPr>
              <a:t>1</a:t>
            </a:r>
            <a:r>
              <a:rPr lang="ja-JP" altLang="en-US" sz="1600" u="sng" dirty="0">
                <a:solidFill>
                  <a:prstClr val="black"/>
                </a:solidFill>
              </a:rPr>
              <a:t>日～平成</a:t>
            </a:r>
            <a:r>
              <a:rPr lang="en-US" altLang="ja-JP" sz="1600" u="sng" dirty="0">
                <a:solidFill>
                  <a:prstClr val="black"/>
                </a:solidFill>
              </a:rPr>
              <a:t>35</a:t>
            </a:r>
            <a:r>
              <a:rPr lang="ja-JP" altLang="en-US" sz="1600" u="sng" dirty="0">
                <a:solidFill>
                  <a:prstClr val="black"/>
                </a:solidFill>
              </a:rPr>
              <a:t>年</a:t>
            </a:r>
            <a:r>
              <a:rPr lang="en-US" altLang="ja-JP" sz="1600" u="sng" dirty="0">
                <a:solidFill>
                  <a:prstClr val="black"/>
                </a:solidFill>
              </a:rPr>
              <a:t>3</a:t>
            </a:r>
            <a:r>
              <a:rPr lang="ja-JP" altLang="en-US" sz="1600" u="sng" dirty="0">
                <a:solidFill>
                  <a:prstClr val="black"/>
                </a:solidFill>
              </a:rPr>
              <a:t>月</a:t>
            </a:r>
            <a:r>
              <a:rPr lang="en-US" altLang="ja-JP" sz="1600" u="sng" dirty="0">
                <a:solidFill>
                  <a:prstClr val="black"/>
                </a:solidFill>
              </a:rPr>
              <a:t>31</a:t>
            </a:r>
            <a:r>
              <a:rPr lang="ja-JP" altLang="en-US" sz="1600" u="sng" dirty="0">
                <a:solidFill>
                  <a:prstClr val="black"/>
                </a:solidFill>
              </a:rPr>
              <a:t>日</a:t>
            </a:r>
            <a:endParaRPr lang="en-US" altLang="ja-JP" sz="1600" u="sng" dirty="0">
              <a:solidFill>
                <a:prstClr val="black"/>
              </a:solidFill>
            </a:endParaRPr>
          </a:p>
          <a:p>
            <a:pPr algn="l" fontAlgn="auto">
              <a:lnSpc>
                <a:spcPts val="1800"/>
              </a:lnSpc>
              <a:spcBef>
                <a:spcPts val="0"/>
              </a:spcBef>
              <a:spcAft>
                <a:spcPts val="0"/>
              </a:spcAft>
            </a:pPr>
            <a:r>
              <a:rPr lang="ja-JP" altLang="en-US" sz="1600" dirty="0">
                <a:solidFill>
                  <a:prstClr val="black"/>
                </a:solidFill>
              </a:rPr>
              <a:t>　　　　</a:t>
            </a:r>
            <a:r>
              <a:rPr lang="ja-JP" altLang="en-US" sz="1600" u="sng" dirty="0">
                <a:solidFill>
                  <a:prstClr val="black"/>
                </a:solidFill>
              </a:rPr>
              <a:t>身体障害者・知的障害者を算定基礎として計算した率と</a:t>
            </a:r>
            <a:endParaRPr lang="en-US" altLang="ja-JP" sz="1600" u="sng" dirty="0">
              <a:solidFill>
                <a:prstClr val="black"/>
              </a:solidFill>
            </a:endParaRPr>
          </a:p>
          <a:p>
            <a:pPr algn="l" fontAlgn="auto">
              <a:lnSpc>
                <a:spcPts val="1800"/>
              </a:lnSpc>
              <a:spcBef>
                <a:spcPts val="0"/>
              </a:spcBef>
              <a:spcAft>
                <a:spcPts val="0"/>
              </a:spcAft>
            </a:pPr>
            <a:r>
              <a:rPr lang="ja-JP" altLang="en-US" sz="1600" dirty="0">
                <a:solidFill>
                  <a:prstClr val="black"/>
                </a:solidFill>
              </a:rPr>
              <a:t>　　　　</a:t>
            </a:r>
            <a:r>
              <a:rPr lang="ja-JP" altLang="en-US" sz="1600" u="sng" dirty="0">
                <a:solidFill>
                  <a:prstClr val="black"/>
                </a:solidFill>
              </a:rPr>
              <a:t>身体障害者・知的障害者・精神障害者を算定基礎として計算した率との間で政令で定める率</a:t>
            </a:r>
            <a:endParaRPr lang="en-US" altLang="ja-JP" sz="1600" u="sng"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300"/>
              </a:lnSpc>
              <a:spcBef>
                <a:spcPts val="0"/>
              </a:spcBef>
              <a:spcAft>
                <a:spcPts val="0"/>
              </a:spcAft>
            </a:pPr>
            <a:endParaRPr lang="en-US" altLang="ja-JP" sz="1600" dirty="0">
              <a:solidFill>
                <a:prstClr val="black"/>
              </a:solidFill>
            </a:endParaRPr>
          </a:p>
          <a:p>
            <a:pPr algn="l" fontAlgn="auto">
              <a:lnSpc>
                <a:spcPts val="2000"/>
              </a:lnSpc>
              <a:spcBef>
                <a:spcPts val="0"/>
              </a:spcBef>
              <a:spcAft>
                <a:spcPts val="0"/>
              </a:spcAft>
            </a:pPr>
            <a:r>
              <a:rPr lang="ja-JP" altLang="en-US" sz="1600" dirty="0">
                <a:solidFill>
                  <a:prstClr val="black"/>
                </a:solidFill>
              </a:rPr>
              <a:t>○　平成</a:t>
            </a:r>
            <a:r>
              <a:rPr lang="en-US" altLang="ja-JP" sz="1600" dirty="0">
                <a:solidFill>
                  <a:prstClr val="black"/>
                </a:solidFill>
              </a:rPr>
              <a:t>35</a:t>
            </a:r>
            <a:r>
              <a:rPr lang="ja-JP" altLang="en-US" sz="1600" dirty="0">
                <a:solidFill>
                  <a:prstClr val="black"/>
                </a:solidFill>
              </a:rPr>
              <a:t>年</a:t>
            </a:r>
            <a:r>
              <a:rPr lang="en-US" altLang="ja-JP" sz="1600" dirty="0">
                <a:solidFill>
                  <a:prstClr val="black"/>
                </a:solidFill>
              </a:rPr>
              <a:t>4</a:t>
            </a:r>
            <a:r>
              <a:rPr lang="ja-JP" altLang="en-US" sz="1600" dirty="0">
                <a:solidFill>
                  <a:prstClr val="black"/>
                </a:solidFill>
              </a:rPr>
              <a:t>月</a:t>
            </a:r>
            <a:r>
              <a:rPr lang="en-US" altLang="ja-JP" sz="1600" dirty="0">
                <a:solidFill>
                  <a:prstClr val="black"/>
                </a:solidFill>
              </a:rPr>
              <a:t>1</a:t>
            </a:r>
            <a:r>
              <a:rPr lang="ja-JP" altLang="en-US" sz="1600" dirty="0">
                <a:solidFill>
                  <a:prstClr val="black"/>
                </a:solidFill>
              </a:rPr>
              <a:t>日以降</a:t>
            </a:r>
            <a:endParaRPr lang="en-US" altLang="ja-JP" sz="1600" dirty="0">
              <a:solidFill>
                <a:prstClr val="black"/>
              </a:solidFill>
            </a:endParaRPr>
          </a:p>
          <a:p>
            <a:pPr algn="l" fontAlgn="auto">
              <a:lnSpc>
                <a:spcPts val="2000"/>
              </a:lnSpc>
              <a:spcBef>
                <a:spcPts val="0"/>
              </a:spcBef>
              <a:spcAft>
                <a:spcPts val="0"/>
              </a:spcAft>
            </a:pPr>
            <a:r>
              <a:rPr lang="ja-JP" altLang="en-US" sz="1600" dirty="0">
                <a:solidFill>
                  <a:prstClr val="black"/>
                </a:solidFill>
              </a:rPr>
              <a:t>　　　　身体障害者・知的障害者・精神障害者を算定基礎として計算した率</a:t>
            </a:r>
          </a:p>
        </p:txBody>
      </p:sp>
      <p:sp>
        <p:nvSpPr>
          <p:cNvPr id="3" name="スライド番号プレースホルダー 2"/>
          <p:cNvSpPr>
            <a:spLocks noGrp="1"/>
          </p:cNvSpPr>
          <p:nvPr>
            <p:ph type="sldNum" sz="quarter" idx="12"/>
          </p:nvPr>
        </p:nvSpPr>
        <p:spPr>
          <a:xfrm>
            <a:off x="7010400" y="6492969"/>
            <a:ext cx="2133600" cy="365125"/>
          </a:xfrm>
        </p:spPr>
        <p:txBody>
          <a:bodyPr/>
          <a:lstStyle/>
          <a:p>
            <a:fld id="{32927FFD-3D24-4EC2-AEC8-E83A8D96C0AC}" type="slidenum">
              <a:rPr lang="ja-JP" altLang="en-US" sz="1400" smtClean="0">
                <a:solidFill>
                  <a:schemeClr val="tx1"/>
                </a:solidFill>
              </a:rPr>
              <a:pPr/>
              <a:t>9</a:t>
            </a:fld>
            <a:endParaRPr lang="ja-JP" altLang="en-US" sz="14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0" y="0"/>
            <a:ext cx="9144000" cy="43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Arial"/>
              <a:ea typeface="ＭＳ Ｐゴシック"/>
            </a:endParaRPr>
          </a:p>
        </p:txBody>
      </p:sp>
      <p:sp>
        <p:nvSpPr>
          <p:cNvPr id="5" name="タイトル 1"/>
          <p:cNvSpPr>
            <a:spLocks noGrp="1"/>
          </p:cNvSpPr>
          <p:nvPr>
            <p:ph type="title"/>
          </p:nvPr>
        </p:nvSpPr>
        <p:spPr>
          <a:xfrm>
            <a:off x="0" y="4"/>
            <a:ext cx="9144000" cy="396000"/>
          </a:xfrm>
        </p:spPr>
        <p:txBody>
          <a:bodyPr/>
          <a:lstStyle/>
          <a:p>
            <a:r>
              <a:rPr lang="ja-JP" altLang="en-US" sz="2200" dirty="0"/>
              <a:t>法定雇用率の対象となる障害者の範囲の変遷</a:t>
            </a:r>
          </a:p>
        </p:txBody>
      </p:sp>
      <p:cxnSp>
        <p:nvCxnSpPr>
          <p:cNvPr id="7" name="直線コネクタ 6"/>
          <p:cNvCxnSpPr/>
          <p:nvPr/>
        </p:nvCxnSpPr>
        <p:spPr>
          <a:xfrm>
            <a:off x="115446" y="6309320"/>
            <a:ext cx="8952354"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87176" y="5120684"/>
            <a:ext cx="8275833" cy="1008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9" name="正方形/長方形 8"/>
          <p:cNvSpPr/>
          <p:nvPr/>
        </p:nvSpPr>
        <p:spPr>
          <a:xfrm>
            <a:off x="1829282" y="3908648"/>
            <a:ext cx="5669592" cy="100885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0" name="正方形/長方形 9"/>
          <p:cNvSpPr/>
          <p:nvPr/>
        </p:nvSpPr>
        <p:spPr>
          <a:xfrm>
            <a:off x="3889823" y="3908648"/>
            <a:ext cx="4855689" cy="100885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1" name="正方形/長方形 10"/>
          <p:cNvSpPr/>
          <p:nvPr/>
        </p:nvSpPr>
        <p:spPr>
          <a:xfrm>
            <a:off x="5263410" y="2716458"/>
            <a:ext cx="3499590" cy="1008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5" name="正方形/長方形 14"/>
          <p:cNvSpPr/>
          <p:nvPr/>
        </p:nvSpPr>
        <p:spPr>
          <a:xfrm>
            <a:off x="52113" y="6356176"/>
            <a:ext cx="1143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昭和</a:t>
            </a:r>
            <a:r>
              <a:rPr lang="en-US" altLang="ja-JP" sz="1400" dirty="0">
                <a:solidFill>
                  <a:srgbClr val="000000"/>
                </a:solidFill>
              </a:rPr>
              <a:t>51</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10</a:t>
            </a:r>
            <a:r>
              <a:rPr lang="ja-JP" altLang="en-US" sz="1400" dirty="0">
                <a:solidFill>
                  <a:srgbClr val="000000"/>
                </a:solidFill>
              </a:rPr>
              <a:t>月</a:t>
            </a:r>
          </a:p>
        </p:txBody>
      </p:sp>
      <p:sp>
        <p:nvSpPr>
          <p:cNvPr id="19" name="正方形/長方形 18"/>
          <p:cNvSpPr/>
          <p:nvPr/>
        </p:nvSpPr>
        <p:spPr>
          <a:xfrm>
            <a:off x="1315023" y="6356176"/>
            <a:ext cx="1143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昭和</a:t>
            </a:r>
            <a:r>
              <a:rPr lang="en-US" altLang="ja-JP" sz="1400" dirty="0">
                <a:solidFill>
                  <a:srgbClr val="000000"/>
                </a:solidFill>
              </a:rPr>
              <a:t>63</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p:nvSpPr>
          <p:cNvPr id="20" name="正方形/長方形 19"/>
          <p:cNvSpPr/>
          <p:nvPr/>
        </p:nvSpPr>
        <p:spPr>
          <a:xfrm>
            <a:off x="3309090" y="6356176"/>
            <a:ext cx="1143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10</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7</a:t>
            </a:r>
            <a:r>
              <a:rPr lang="ja-JP" altLang="en-US" sz="1400" dirty="0">
                <a:solidFill>
                  <a:srgbClr val="000000"/>
                </a:solidFill>
              </a:rPr>
              <a:t>月</a:t>
            </a:r>
          </a:p>
        </p:txBody>
      </p:sp>
      <p:sp>
        <p:nvSpPr>
          <p:cNvPr id="21" name="正方形/長方形 20"/>
          <p:cNvSpPr/>
          <p:nvPr/>
        </p:nvSpPr>
        <p:spPr>
          <a:xfrm>
            <a:off x="4691910" y="6356176"/>
            <a:ext cx="1143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18</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p:nvSpPr>
          <p:cNvPr id="25" name="正方形/長方形 24"/>
          <p:cNvSpPr/>
          <p:nvPr/>
        </p:nvSpPr>
        <p:spPr>
          <a:xfrm>
            <a:off x="5333999" y="3048000"/>
            <a:ext cx="183600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実雇用率に追加</a:t>
            </a:r>
            <a:endParaRPr lang="en-US" altLang="ja-JP" sz="1400" dirty="0">
              <a:solidFill>
                <a:srgbClr val="000000"/>
              </a:solidFill>
            </a:endParaRPr>
          </a:p>
          <a:p>
            <a:endParaRPr lang="en-US" altLang="ja-JP" sz="900" dirty="0">
              <a:solidFill>
                <a:srgbClr val="000000"/>
              </a:solidFill>
            </a:endParaRPr>
          </a:p>
          <a:p>
            <a:pPr algn="l"/>
            <a:r>
              <a:rPr lang="ja-JP" altLang="en-US" sz="1100" dirty="0">
                <a:solidFill>
                  <a:srgbClr val="000000"/>
                </a:solidFill>
              </a:rPr>
              <a:t>精神障害者を雇用した場合は、身体障害者又は知的障害者を雇用した者とみなす。</a:t>
            </a:r>
          </a:p>
          <a:p>
            <a:endParaRPr lang="ja-JP" altLang="en-US" sz="1400" dirty="0">
              <a:solidFill>
                <a:srgbClr val="000000"/>
              </a:solidFill>
            </a:endParaRPr>
          </a:p>
        </p:txBody>
      </p:sp>
      <p:sp>
        <p:nvSpPr>
          <p:cNvPr id="26" name="正方形/長方形 25"/>
          <p:cNvSpPr/>
          <p:nvPr/>
        </p:nvSpPr>
        <p:spPr>
          <a:xfrm>
            <a:off x="1995648" y="3908648"/>
            <a:ext cx="1694769" cy="923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実雇用率に追加</a:t>
            </a:r>
            <a:endParaRPr lang="en-US" altLang="ja-JP" sz="1400" dirty="0">
              <a:solidFill>
                <a:srgbClr val="000000"/>
              </a:solidFill>
            </a:endParaRPr>
          </a:p>
          <a:p>
            <a:endParaRPr lang="en-US" altLang="ja-JP" sz="1000" dirty="0">
              <a:solidFill>
                <a:srgbClr val="000000"/>
              </a:solidFill>
            </a:endParaRPr>
          </a:p>
          <a:p>
            <a:pPr algn="l"/>
            <a:r>
              <a:rPr lang="ja-JP" altLang="en-US" sz="1200" dirty="0">
                <a:solidFill>
                  <a:srgbClr val="000000"/>
                </a:solidFill>
              </a:rPr>
              <a:t>知的障害者を雇用した場合は身体障害者を雇用した者とみなす。</a:t>
            </a:r>
          </a:p>
        </p:txBody>
      </p:sp>
      <p:sp>
        <p:nvSpPr>
          <p:cNvPr id="30" name="正方形/長方形 29"/>
          <p:cNvSpPr/>
          <p:nvPr/>
        </p:nvSpPr>
        <p:spPr>
          <a:xfrm>
            <a:off x="650334" y="5386536"/>
            <a:ext cx="4320480" cy="582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「身体障害」のみ</a:t>
            </a:r>
            <a:endParaRPr lang="en-US" altLang="ja-JP" sz="1400" b="1" dirty="0">
              <a:solidFill>
                <a:srgbClr val="000000"/>
              </a:solidFill>
            </a:endParaRPr>
          </a:p>
        </p:txBody>
      </p:sp>
      <p:sp>
        <p:nvSpPr>
          <p:cNvPr id="31" name="角丸四角形 30"/>
          <p:cNvSpPr/>
          <p:nvPr/>
        </p:nvSpPr>
        <p:spPr>
          <a:xfrm>
            <a:off x="52113" y="692832"/>
            <a:ext cx="9015687" cy="136801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t"/>
          <a:lstStyle/>
          <a:p>
            <a:pPr algn="l" fontAlgn="auto">
              <a:lnSpc>
                <a:spcPts val="2100"/>
              </a:lnSpc>
              <a:spcBef>
                <a:spcPts val="0"/>
              </a:spcBef>
              <a:spcAft>
                <a:spcPts val="0"/>
              </a:spcAft>
              <a:defRPr/>
            </a:pPr>
            <a:r>
              <a:rPr lang="ja-JP" altLang="en-US" sz="1500" b="1" dirty="0">
                <a:solidFill>
                  <a:srgbClr val="000000"/>
                </a:solidFill>
              </a:rPr>
              <a:t>　昭和</a:t>
            </a:r>
            <a:r>
              <a:rPr lang="en-US" altLang="ja-JP" sz="1500" b="1" dirty="0">
                <a:solidFill>
                  <a:srgbClr val="000000"/>
                </a:solidFill>
              </a:rPr>
              <a:t>51</a:t>
            </a:r>
            <a:r>
              <a:rPr lang="ja-JP" altLang="en-US" sz="1500" b="1" dirty="0">
                <a:solidFill>
                  <a:srgbClr val="000000"/>
                </a:solidFill>
              </a:rPr>
              <a:t>年、身体障害者を対象とする雇用率制度を創設。平成</a:t>
            </a:r>
            <a:r>
              <a:rPr lang="en-US" altLang="ja-JP" sz="1500" b="1" dirty="0">
                <a:solidFill>
                  <a:srgbClr val="000000"/>
                </a:solidFill>
              </a:rPr>
              <a:t>10</a:t>
            </a:r>
            <a:r>
              <a:rPr lang="ja-JP" altLang="en-US" sz="1500" b="1" dirty="0">
                <a:solidFill>
                  <a:srgbClr val="000000"/>
                </a:solidFill>
              </a:rPr>
              <a:t>年には、知的障害者を法定雇用率の算定基礎の対象に追加。さらに、平成</a:t>
            </a:r>
            <a:r>
              <a:rPr lang="en-US" altLang="ja-JP" sz="1500" b="1" dirty="0">
                <a:solidFill>
                  <a:srgbClr val="000000"/>
                </a:solidFill>
              </a:rPr>
              <a:t>30</a:t>
            </a:r>
            <a:r>
              <a:rPr lang="ja-JP" altLang="en-US" sz="1500" b="1" dirty="0">
                <a:solidFill>
                  <a:srgbClr val="000000"/>
                </a:solidFill>
              </a:rPr>
              <a:t>年４月から、精神障害者を法定雇用率の算定基礎の対象に追加（</a:t>
            </a:r>
            <a:r>
              <a:rPr lang="en-US" altLang="ja-JP" sz="1500" b="1" dirty="0">
                <a:solidFill>
                  <a:srgbClr val="000000"/>
                </a:solidFill>
              </a:rPr>
              <a:t>※</a:t>
            </a:r>
            <a:r>
              <a:rPr lang="ja-JP" altLang="en-US" sz="1500" b="1" dirty="0">
                <a:solidFill>
                  <a:srgbClr val="000000"/>
                </a:solidFill>
              </a:rPr>
              <a:t>）。</a:t>
            </a:r>
            <a:endParaRPr lang="en-US" altLang="ja-JP" sz="1500" b="1" dirty="0">
              <a:solidFill>
                <a:srgbClr val="000000"/>
              </a:solidFill>
            </a:endParaRPr>
          </a:p>
          <a:p>
            <a:pPr algn="l" fontAlgn="auto">
              <a:lnSpc>
                <a:spcPts val="2100"/>
              </a:lnSpc>
              <a:spcBef>
                <a:spcPts val="0"/>
              </a:spcBef>
              <a:spcAft>
                <a:spcPts val="0"/>
              </a:spcAft>
              <a:defRPr/>
            </a:pPr>
            <a:endParaRPr lang="en-US" altLang="ja-JP" sz="1500" b="1" dirty="0">
              <a:solidFill>
                <a:srgbClr val="000000"/>
              </a:solidFill>
            </a:endParaRPr>
          </a:p>
        </p:txBody>
      </p:sp>
      <p:sp>
        <p:nvSpPr>
          <p:cNvPr id="32" name="正方形/長方形 31"/>
          <p:cNvSpPr/>
          <p:nvPr/>
        </p:nvSpPr>
        <p:spPr>
          <a:xfrm>
            <a:off x="487169" y="1304800"/>
            <a:ext cx="8208912" cy="756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marL="177719" indent="-177719" algn="l"/>
            <a:r>
              <a:rPr lang="en-US" altLang="ja-JP" sz="1300" dirty="0">
                <a:solidFill>
                  <a:srgbClr val="000000"/>
                </a:solidFill>
              </a:rPr>
              <a:t>※</a:t>
            </a:r>
            <a:r>
              <a:rPr lang="ja-JP" altLang="en-US" sz="1300" dirty="0">
                <a:solidFill>
                  <a:srgbClr val="000000"/>
                </a:solidFill>
              </a:rPr>
              <a:t>　施行後５年間は激変緩和措置として、身体障害者・知的障害者を算定基礎として計算した率と身体障害者・知的障害者・精神障害者を算定基礎として計算した率との間で政令で定める率とする。</a:t>
            </a:r>
          </a:p>
        </p:txBody>
      </p:sp>
      <p:sp>
        <p:nvSpPr>
          <p:cNvPr id="28" name="正方形/長方形 27"/>
          <p:cNvSpPr/>
          <p:nvPr/>
        </p:nvSpPr>
        <p:spPr>
          <a:xfrm>
            <a:off x="3907311" y="4117780"/>
            <a:ext cx="3384376"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「身体障害」と「知的障害」</a:t>
            </a:r>
            <a:endParaRPr lang="en-US" altLang="ja-JP" sz="1400" b="1" dirty="0">
              <a:solidFill>
                <a:srgbClr val="000000"/>
              </a:solidFill>
            </a:endParaRPr>
          </a:p>
        </p:txBody>
      </p:sp>
      <p:sp>
        <p:nvSpPr>
          <p:cNvPr id="2" name="大かっこ 1"/>
          <p:cNvSpPr/>
          <p:nvPr/>
        </p:nvSpPr>
        <p:spPr>
          <a:xfrm>
            <a:off x="1935499" y="4268692"/>
            <a:ext cx="1754912" cy="576000"/>
          </a:xfrm>
          <a:prstGeom prst="bracketPair">
            <a:avLst/>
          </a:prstGeom>
        </p:spPr>
        <p:style>
          <a:lnRef idx="1">
            <a:schemeClr val="dk1"/>
          </a:lnRef>
          <a:fillRef idx="0">
            <a:schemeClr val="dk1"/>
          </a:fillRef>
          <a:effectRef idx="0">
            <a:schemeClr val="dk1"/>
          </a:effectRef>
          <a:fontRef idx="minor">
            <a:schemeClr val="tx1"/>
          </a:fontRef>
        </p:style>
        <p:txBody>
          <a:bodyPr lIns="91399" tIns="45700" rIns="91399" bIns="45700" rtlCol="0" anchor="ctr"/>
          <a:lstStyle/>
          <a:p>
            <a:pPr fontAlgn="auto">
              <a:spcBef>
                <a:spcPts val="0"/>
              </a:spcBef>
              <a:spcAft>
                <a:spcPts val="0"/>
              </a:spcAft>
            </a:pPr>
            <a:endParaRPr lang="ja-JP" altLang="en-US">
              <a:solidFill>
                <a:srgbClr val="000000"/>
              </a:solidFill>
            </a:endParaRPr>
          </a:p>
        </p:txBody>
      </p:sp>
      <p:sp>
        <p:nvSpPr>
          <p:cNvPr id="29" name="大かっこ 28"/>
          <p:cNvSpPr/>
          <p:nvPr/>
        </p:nvSpPr>
        <p:spPr>
          <a:xfrm>
            <a:off x="5322600" y="3009600"/>
            <a:ext cx="1764000" cy="648000"/>
          </a:xfrm>
          <a:prstGeom prst="bracketPair">
            <a:avLst/>
          </a:prstGeom>
        </p:spPr>
        <p:style>
          <a:lnRef idx="1">
            <a:schemeClr val="dk1"/>
          </a:lnRef>
          <a:fillRef idx="0">
            <a:schemeClr val="dk1"/>
          </a:fillRef>
          <a:effectRef idx="0">
            <a:schemeClr val="dk1"/>
          </a:effectRef>
          <a:fontRef idx="minor">
            <a:schemeClr val="tx1"/>
          </a:fontRef>
        </p:style>
        <p:txBody>
          <a:bodyPr lIns="91399" tIns="45700" rIns="91399" bIns="45700" rtlCol="0" anchor="ctr"/>
          <a:lstStyle/>
          <a:p>
            <a:pPr fontAlgn="auto">
              <a:spcBef>
                <a:spcPts val="0"/>
              </a:spcBef>
              <a:spcAft>
                <a:spcPts val="0"/>
              </a:spcAft>
            </a:pPr>
            <a:endParaRPr lang="ja-JP" altLang="en-US">
              <a:solidFill>
                <a:srgbClr val="000000"/>
              </a:solidFill>
            </a:endParaRPr>
          </a:p>
        </p:txBody>
      </p:sp>
      <p:sp>
        <p:nvSpPr>
          <p:cNvPr id="36" name="正方形/長方形 35"/>
          <p:cNvSpPr/>
          <p:nvPr/>
        </p:nvSpPr>
        <p:spPr>
          <a:xfrm>
            <a:off x="7107000" y="2715076"/>
            <a:ext cx="1656000" cy="1008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「身体障害」と「知的障害」と「精神障害」</a:t>
            </a:r>
            <a:endParaRPr lang="en-US" altLang="ja-JP" sz="1400" b="1" dirty="0">
              <a:solidFill>
                <a:srgbClr val="000000"/>
              </a:solidFill>
            </a:endParaRPr>
          </a:p>
        </p:txBody>
      </p:sp>
      <p:sp>
        <p:nvSpPr>
          <p:cNvPr id="37" name="正方形/長方形 36"/>
          <p:cNvSpPr/>
          <p:nvPr/>
        </p:nvSpPr>
        <p:spPr>
          <a:xfrm>
            <a:off x="6699006" y="6336704"/>
            <a:ext cx="1143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30</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useBgFill="1">
        <p:nvSpPr>
          <p:cNvPr id="14" name="正方形/長方形 13"/>
          <p:cNvSpPr/>
          <p:nvPr/>
        </p:nvSpPr>
        <p:spPr>
          <a:xfrm>
            <a:off x="8698943" y="2636916"/>
            <a:ext cx="193540" cy="3591272"/>
          </a:xfrm>
          <a:prstGeom prst="rect">
            <a:avLst/>
          </a:prstGeom>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27" name="正方形/長方形 26"/>
          <p:cNvSpPr/>
          <p:nvPr/>
        </p:nvSpPr>
        <p:spPr>
          <a:xfrm>
            <a:off x="304810" y="2348880"/>
            <a:ext cx="4455939" cy="79370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dirty="0">
                <a:solidFill>
                  <a:srgbClr val="000000"/>
                </a:solidFill>
              </a:rPr>
              <a:t>各企業が雇用する障害者の割合（実雇用率）を計算する際の対象には、知的障害者を昭和</a:t>
            </a:r>
            <a:r>
              <a:rPr lang="en-US" altLang="ja-JP" sz="1400" dirty="0">
                <a:solidFill>
                  <a:srgbClr val="000000"/>
                </a:solidFill>
              </a:rPr>
              <a:t>63</a:t>
            </a:r>
            <a:r>
              <a:rPr lang="ja-JP" altLang="en-US" sz="1400" dirty="0">
                <a:solidFill>
                  <a:srgbClr val="000000"/>
                </a:solidFill>
              </a:rPr>
              <a:t>年に、精神障害を平成</a:t>
            </a:r>
            <a:r>
              <a:rPr lang="en-US" altLang="ja-JP" sz="1400" dirty="0">
                <a:solidFill>
                  <a:srgbClr val="000000"/>
                </a:solidFill>
              </a:rPr>
              <a:t>18</a:t>
            </a:r>
            <a:r>
              <a:rPr lang="ja-JP" altLang="en-US" sz="1400" dirty="0">
                <a:solidFill>
                  <a:srgbClr val="000000"/>
                </a:solidFill>
              </a:rPr>
              <a:t>年に追加。</a:t>
            </a:r>
          </a:p>
        </p:txBody>
      </p:sp>
      <p:sp>
        <p:nvSpPr>
          <p:cNvPr id="33" name="正方形/長方形 32"/>
          <p:cNvSpPr/>
          <p:nvPr/>
        </p:nvSpPr>
        <p:spPr>
          <a:xfrm>
            <a:off x="5236689" y="2257872"/>
            <a:ext cx="1899138"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精神障害者</a:t>
            </a:r>
            <a:endParaRPr lang="ja-JP" altLang="en-US" b="1" u="sng" dirty="0">
              <a:solidFill>
                <a:srgbClr val="000000"/>
              </a:solidFill>
            </a:endParaRPr>
          </a:p>
        </p:txBody>
      </p:sp>
      <p:sp>
        <p:nvSpPr>
          <p:cNvPr id="34" name="正方形/長方形 33"/>
          <p:cNvSpPr/>
          <p:nvPr/>
        </p:nvSpPr>
        <p:spPr>
          <a:xfrm>
            <a:off x="1808766" y="3429000"/>
            <a:ext cx="1899138"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知的障害者</a:t>
            </a:r>
            <a:endParaRPr lang="ja-JP" altLang="en-US" b="1" u="sng" dirty="0">
              <a:solidFill>
                <a:srgbClr val="000000"/>
              </a:solidFill>
            </a:endParaRPr>
          </a:p>
        </p:txBody>
      </p:sp>
      <p:sp>
        <p:nvSpPr>
          <p:cNvPr id="35" name="正方形/長方形 34"/>
          <p:cNvSpPr/>
          <p:nvPr/>
        </p:nvSpPr>
        <p:spPr>
          <a:xfrm>
            <a:off x="147043" y="4653140"/>
            <a:ext cx="1899138"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身体障害者</a:t>
            </a:r>
            <a:endParaRPr lang="ja-JP" altLang="en-US" b="1" u="sng" dirty="0">
              <a:solidFill>
                <a:srgbClr val="000000"/>
              </a:solidFill>
            </a:endParaRPr>
          </a:p>
        </p:txBody>
      </p:sp>
      <p:sp>
        <p:nvSpPr>
          <p:cNvPr id="39" name="テキスト ボックス 38"/>
          <p:cNvSpPr txBox="1"/>
          <p:nvPr/>
        </p:nvSpPr>
        <p:spPr>
          <a:xfrm>
            <a:off x="7309024" y="71735"/>
            <a:ext cx="1731176" cy="461665"/>
          </a:xfrm>
          <a:prstGeom prst="rect">
            <a:avLst/>
          </a:prstGeom>
          <a:noFill/>
        </p:spPr>
        <p:txBody>
          <a:bodyPr wrap="square" rtlCol="0">
            <a:spAutoFit/>
          </a:bodyPr>
          <a:lstStyle/>
          <a:p>
            <a:r>
              <a:rPr kumimoji="1" lang="ja-JP" altLang="en-US" sz="2400" b="1" dirty="0" smtClean="0"/>
              <a:t>（参考）</a:t>
            </a:r>
            <a:endParaRPr kumimoji="1" lang="ja-JP" altLang="en-US" sz="2400" b="1" dirty="0"/>
          </a:p>
        </p:txBody>
      </p:sp>
      <p:sp>
        <p:nvSpPr>
          <p:cNvPr id="3" name="スライド番号プレースホルダー 2"/>
          <p:cNvSpPr>
            <a:spLocks noGrp="1"/>
          </p:cNvSpPr>
          <p:nvPr>
            <p:ph type="sldNum" sz="quarter" idx="12"/>
          </p:nvPr>
        </p:nvSpPr>
        <p:spPr>
          <a:xfrm>
            <a:off x="7010400" y="6534150"/>
            <a:ext cx="2133600" cy="476250"/>
          </a:xfrm>
        </p:spPr>
        <p:txBody>
          <a:bodyPr/>
          <a:lstStyle/>
          <a:p>
            <a:pPr>
              <a:defRPr/>
            </a:pPr>
            <a:fld id="{E7A90DB6-B740-448A-AD62-85384E9A848E}" type="slidenum">
              <a:rPr lang="en-US" altLang="ja-JP" smtClean="0">
                <a:solidFill>
                  <a:srgbClr val="000000"/>
                </a:solidFill>
                <a:latin typeface="+mj-ea"/>
                <a:ea typeface="+mj-ea"/>
              </a:rPr>
              <a:pPr>
                <a:defRPr/>
              </a:pPr>
              <a:t>10</a:t>
            </a:fld>
            <a:endParaRPr lang="en-US" altLang="ja-JP">
              <a:solidFill>
                <a:srgbClr val="000000"/>
              </a:solidFill>
              <a:latin typeface="+mj-ea"/>
              <a:ea typeface="+mj-ea"/>
            </a:endParaRPr>
          </a:p>
        </p:txBody>
      </p:sp>
    </p:spTree>
    <p:extLst>
      <p:ext uri="{BB962C8B-B14F-4D97-AF65-F5344CB8AC3E}">
        <p14:creationId xmlns:p14="http://schemas.microsoft.com/office/powerpoint/2010/main" val="3149912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0" y="0"/>
            <a:ext cx="9144000" cy="47625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Calibri"/>
              <a:ea typeface="ＭＳ Ｐゴシック"/>
            </a:endParaRPr>
          </a:p>
        </p:txBody>
      </p:sp>
      <p:sp>
        <p:nvSpPr>
          <p:cNvPr id="7" name="タイトル 1"/>
          <p:cNvSpPr txBox="1">
            <a:spLocks/>
          </p:cNvSpPr>
          <p:nvPr/>
        </p:nvSpPr>
        <p:spPr>
          <a:xfrm>
            <a:off x="0" y="8672"/>
            <a:ext cx="9144000" cy="468000"/>
          </a:xfrm>
          <a:prstGeom prst="rect">
            <a:avLst/>
          </a:prstGeom>
        </p:spPr>
        <p:txBody>
          <a:bodyPr vert="horz" lIns="91399" tIns="45700" rIns="91399" bIns="45700" rtlCol="0" anchor="ctr">
            <a:normAutofit/>
          </a:bodyPr>
          <a:lstStyle/>
          <a:p>
            <a:pPr fontAlgn="auto">
              <a:spcAft>
                <a:spcPts val="0"/>
              </a:spcAft>
            </a:pPr>
            <a:r>
              <a:rPr lang="ja-JP" altLang="en-US" sz="2000" b="1" dirty="0" smtClean="0">
                <a:solidFill>
                  <a:prstClr val="black"/>
                </a:solidFill>
                <a:latin typeface="Calibri"/>
                <a:ea typeface="ＭＳ Ｐゴシック"/>
              </a:rPr>
              <a:t>③</a:t>
            </a:r>
            <a:r>
              <a:rPr lang="ja-JP" altLang="en-US" sz="2000" b="1" dirty="0">
                <a:solidFill>
                  <a:prstClr val="black"/>
                </a:solidFill>
                <a:latin typeface="Calibri"/>
                <a:ea typeface="ＭＳ Ｐゴシック"/>
              </a:rPr>
              <a:t>　苦情処理・紛争解決援助について</a:t>
            </a:r>
          </a:p>
        </p:txBody>
      </p:sp>
      <p:cxnSp>
        <p:nvCxnSpPr>
          <p:cNvPr id="8" name="直線矢印コネクタ 7"/>
          <p:cNvCxnSpPr/>
          <p:nvPr/>
        </p:nvCxnSpPr>
        <p:spPr>
          <a:xfrm>
            <a:off x="2123064" y="3212604"/>
            <a:ext cx="5076825" cy="0"/>
          </a:xfrm>
          <a:prstGeom prst="straightConnector1">
            <a:avLst/>
          </a:prstGeom>
          <a:ln w="38100">
            <a:solidFill>
              <a:schemeClr val="tx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467424" y="2636478"/>
            <a:ext cx="8281044" cy="1547813"/>
          </a:xfrm>
          <a:prstGeom prst="rect">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10" name="正方形/長方形 9"/>
          <p:cNvSpPr/>
          <p:nvPr/>
        </p:nvSpPr>
        <p:spPr>
          <a:xfrm>
            <a:off x="467546" y="4617539"/>
            <a:ext cx="8280920" cy="2160000"/>
          </a:xfrm>
          <a:prstGeom prst="rect">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11" name="正方形/長方形 10"/>
          <p:cNvSpPr/>
          <p:nvPr/>
        </p:nvSpPr>
        <p:spPr>
          <a:xfrm>
            <a:off x="827727" y="2961779"/>
            <a:ext cx="1241425" cy="5762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dirty="0">
                <a:solidFill>
                  <a:prstClr val="black"/>
                </a:solidFill>
              </a:rPr>
              <a:t>障害者である労働者</a:t>
            </a:r>
          </a:p>
        </p:txBody>
      </p:sp>
      <p:sp>
        <p:nvSpPr>
          <p:cNvPr id="12" name="正方形/長方形 11"/>
          <p:cNvSpPr/>
          <p:nvPr/>
        </p:nvSpPr>
        <p:spPr>
          <a:xfrm>
            <a:off x="7293545" y="2961917"/>
            <a:ext cx="1095375" cy="5048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dirty="0">
                <a:solidFill>
                  <a:prstClr val="black"/>
                </a:solidFill>
              </a:rPr>
              <a:t>事業主</a:t>
            </a:r>
          </a:p>
        </p:txBody>
      </p:sp>
      <p:sp>
        <p:nvSpPr>
          <p:cNvPr id="13" name="正方形/長方形 12"/>
          <p:cNvSpPr/>
          <p:nvPr/>
        </p:nvSpPr>
        <p:spPr>
          <a:xfrm>
            <a:off x="4212207" y="3033354"/>
            <a:ext cx="719138" cy="360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dirty="0">
                <a:solidFill>
                  <a:prstClr val="black"/>
                </a:solidFill>
              </a:rPr>
              <a:t>紛争</a:t>
            </a:r>
          </a:p>
        </p:txBody>
      </p:sp>
      <p:sp>
        <p:nvSpPr>
          <p:cNvPr id="14" name="円/楕円 13"/>
          <p:cNvSpPr/>
          <p:nvPr/>
        </p:nvSpPr>
        <p:spPr>
          <a:xfrm>
            <a:off x="3491484" y="3609483"/>
            <a:ext cx="2160588" cy="35877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dirty="0">
                <a:solidFill>
                  <a:prstClr val="black"/>
                </a:solidFill>
              </a:rPr>
              <a:t>自主的解決</a:t>
            </a:r>
          </a:p>
        </p:txBody>
      </p:sp>
      <p:sp>
        <p:nvSpPr>
          <p:cNvPr id="15" name="下矢印 14"/>
          <p:cNvSpPr/>
          <p:nvPr/>
        </p:nvSpPr>
        <p:spPr>
          <a:xfrm>
            <a:off x="4499545" y="3366591"/>
            <a:ext cx="158750" cy="24288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16" name="正方形/長方形 15"/>
          <p:cNvSpPr/>
          <p:nvPr/>
        </p:nvSpPr>
        <p:spPr>
          <a:xfrm>
            <a:off x="1188020" y="5608141"/>
            <a:ext cx="4249737" cy="647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17" name="下矢印 16"/>
          <p:cNvSpPr/>
          <p:nvPr/>
        </p:nvSpPr>
        <p:spPr>
          <a:xfrm>
            <a:off x="4499616" y="4041284"/>
            <a:ext cx="142875" cy="115252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18" name="正方形/長方形 17"/>
          <p:cNvSpPr/>
          <p:nvPr/>
        </p:nvSpPr>
        <p:spPr>
          <a:xfrm>
            <a:off x="1188020" y="5247783"/>
            <a:ext cx="4249737" cy="36036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b="1" dirty="0">
                <a:solidFill>
                  <a:prstClr val="black"/>
                </a:solidFill>
              </a:rPr>
              <a:t>紛争調整委員会（労働局長の委任によるもの）*　</a:t>
            </a:r>
          </a:p>
        </p:txBody>
      </p:sp>
      <p:sp>
        <p:nvSpPr>
          <p:cNvPr id="19" name="正方形/長方形 18"/>
          <p:cNvSpPr/>
          <p:nvPr/>
        </p:nvSpPr>
        <p:spPr>
          <a:xfrm>
            <a:off x="251474" y="2492896"/>
            <a:ext cx="792163" cy="32385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600" dirty="0">
                <a:solidFill>
                  <a:prstClr val="black"/>
                </a:solidFill>
              </a:rPr>
              <a:t>企　業</a:t>
            </a:r>
          </a:p>
        </p:txBody>
      </p:sp>
      <p:cxnSp>
        <p:nvCxnSpPr>
          <p:cNvPr id="20" name="直線コネクタ 19"/>
          <p:cNvCxnSpPr/>
          <p:nvPr/>
        </p:nvCxnSpPr>
        <p:spPr>
          <a:xfrm>
            <a:off x="4572622" y="4923929"/>
            <a:ext cx="259238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2845374" y="5409838"/>
            <a:ext cx="1511300" cy="865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sz="1200" dirty="0">
              <a:solidFill>
                <a:prstClr val="black"/>
              </a:solidFill>
            </a:endParaRPr>
          </a:p>
        </p:txBody>
      </p:sp>
      <p:sp>
        <p:nvSpPr>
          <p:cNvPr id="22" name="正方形/長方形 21"/>
          <p:cNvSpPr/>
          <p:nvPr/>
        </p:nvSpPr>
        <p:spPr>
          <a:xfrm>
            <a:off x="1188020" y="5409842"/>
            <a:ext cx="4249737" cy="936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400" dirty="0">
                <a:solidFill>
                  <a:prstClr val="black"/>
                </a:solidFill>
              </a:rPr>
              <a:t>調停委員による調停・調停案の作成・受諾勧告</a:t>
            </a:r>
          </a:p>
        </p:txBody>
      </p:sp>
      <p:sp>
        <p:nvSpPr>
          <p:cNvPr id="23" name="正方形/長方形 22"/>
          <p:cNvSpPr/>
          <p:nvPr/>
        </p:nvSpPr>
        <p:spPr>
          <a:xfrm>
            <a:off x="6083870" y="5247779"/>
            <a:ext cx="2305050" cy="100806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algn="l" fontAlgn="auto">
              <a:spcBef>
                <a:spcPts val="0"/>
              </a:spcBef>
              <a:spcAft>
                <a:spcPts val="0"/>
              </a:spcAft>
              <a:defRPr/>
            </a:pPr>
            <a:r>
              <a:rPr lang="ja-JP" altLang="en-US" sz="1200" b="1" dirty="0">
                <a:solidFill>
                  <a:prstClr val="black"/>
                </a:solidFill>
              </a:rPr>
              <a:t>都道府県労働局長による紛争当事者への助言・指導・勧告</a:t>
            </a:r>
            <a:endParaRPr lang="en-US" altLang="ja-JP" sz="1200" b="1" dirty="0">
              <a:solidFill>
                <a:prstClr val="black"/>
              </a:solidFill>
            </a:endParaRPr>
          </a:p>
        </p:txBody>
      </p:sp>
      <p:sp>
        <p:nvSpPr>
          <p:cNvPr id="24" name="下矢印 23"/>
          <p:cNvSpPr/>
          <p:nvPr/>
        </p:nvSpPr>
        <p:spPr>
          <a:xfrm rot="5400000" flipH="1">
            <a:off x="5651346" y="5607415"/>
            <a:ext cx="144463" cy="4318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25" name="テキスト ボックス 120"/>
          <p:cNvSpPr txBox="1">
            <a:spLocks noChangeArrowheads="1"/>
          </p:cNvSpPr>
          <p:nvPr/>
        </p:nvSpPr>
        <p:spPr bwMode="auto">
          <a:xfrm>
            <a:off x="3994787" y="4268291"/>
            <a:ext cx="1296987" cy="303844"/>
          </a:xfrm>
          <a:prstGeom prst="rect">
            <a:avLst/>
          </a:prstGeom>
          <a:solidFill>
            <a:schemeClr val="bg1"/>
          </a:solidFill>
          <a:ln w="9525">
            <a:noFill/>
            <a:miter lim="800000"/>
            <a:headEnd/>
            <a:tailEnd/>
          </a:ln>
        </p:spPr>
        <p:txBody>
          <a:bodyPr lIns="91399" tIns="45700" rIns="91399" bIns="45700">
            <a:spAutoFit/>
          </a:bodyPr>
          <a:lstStyle/>
          <a:p>
            <a:pPr fontAlgn="auto">
              <a:spcBef>
                <a:spcPts val="0"/>
              </a:spcBef>
              <a:spcAft>
                <a:spcPts val="0"/>
              </a:spcAft>
            </a:pPr>
            <a:r>
              <a:rPr lang="ja-JP" altLang="en-US" sz="1300" dirty="0">
                <a:solidFill>
                  <a:prstClr val="black"/>
                </a:solidFill>
                <a:latin typeface="Calibri" pitchFamily="34" charset="0"/>
                <a:ea typeface="ＭＳ Ｐゴシック"/>
              </a:rPr>
              <a:t>解決しない場合</a:t>
            </a:r>
          </a:p>
        </p:txBody>
      </p:sp>
      <p:sp>
        <p:nvSpPr>
          <p:cNvPr id="26" name="下矢印 25"/>
          <p:cNvSpPr/>
          <p:nvPr/>
        </p:nvSpPr>
        <p:spPr>
          <a:xfrm>
            <a:off x="7071295" y="4906466"/>
            <a:ext cx="165100" cy="28733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endParaRPr lang="ja-JP" altLang="en-US">
              <a:solidFill>
                <a:prstClr val="white"/>
              </a:solidFill>
            </a:endParaRPr>
          </a:p>
        </p:txBody>
      </p:sp>
      <p:sp>
        <p:nvSpPr>
          <p:cNvPr id="27" name="正方形/長方形 26"/>
          <p:cNvSpPr/>
          <p:nvPr/>
        </p:nvSpPr>
        <p:spPr>
          <a:xfrm>
            <a:off x="251504" y="4509595"/>
            <a:ext cx="1800225" cy="32385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ctr"/>
          <a:lstStyle/>
          <a:p>
            <a:pPr fontAlgn="auto">
              <a:spcBef>
                <a:spcPts val="0"/>
              </a:spcBef>
              <a:spcAft>
                <a:spcPts val="0"/>
              </a:spcAft>
              <a:defRPr/>
            </a:pPr>
            <a:r>
              <a:rPr lang="ja-JP" altLang="en-US" sz="1600" dirty="0">
                <a:solidFill>
                  <a:prstClr val="black"/>
                </a:solidFill>
              </a:rPr>
              <a:t>都道府県労働局</a:t>
            </a:r>
          </a:p>
        </p:txBody>
      </p:sp>
      <p:sp>
        <p:nvSpPr>
          <p:cNvPr id="28" name="正方形/長方形 27"/>
          <p:cNvSpPr/>
          <p:nvPr/>
        </p:nvSpPr>
        <p:spPr>
          <a:xfrm>
            <a:off x="395288" y="764559"/>
            <a:ext cx="8425185" cy="1296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lstStyle/>
          <a:p>
            <a:pPr algn="l" fontAlgn="auto">
              <a:spcBef>
                <a:spcPts val="0"/>
              </a:spcBef>
              <a:spcAft>
                <a:spcPts val="0"/>
              </a:spcAft>
              <a:defRPr/>
            </a:pPr>
            <a:r>
              <a:rPr lang="ja-JP" altLang="en-US" sz="1600" dirty="0">
                <a:solidFill>
                  <a:prstClr val="black"/>
                </a:solidFill>
              </a:rPr>
              <a:t>◎　事業主は、障害者に対する差別や合理的配慮の提供に係る事項について、障害者である</a:t>
            </a:r>
            <a:endParaRPr lang="en-US" altLang="ja-JP" sz="1600" dirty="0">
              <a:solidFill>
                <a:prstClr val="black"/>
              </a:solidFill>
            </a:endParaRPr>
          </a:p>
          <a:p>
            <a:pPr algn="l" fontAlgn="auto">
              <a:spcBef>
                <a:spcPts val="0"/>
              </a:spcBef>
              <a:spcAft>
                <a:spcPts val="0"/>
              </a:spcAft>
              <a:defRPr/>
            </a:pPr>
            <a:r>
              <a:rPr lang="ja-JP" altLang="en-US" sz="1600" dirty="0">
                <a:solidFill>
                  <a:prstClr val="black"/>
                </a:solidFill>
              </a:rPr>
              <a:t>　　労働者から</a:t>
            </a:r>
            <a:r>
              <a:rPr lang="ja-JP" altLang="en-US" sz="1600" b="1" u="sng" dirty="0">
                <a:solidFill>
                  <a:prstClr val="black"/>
                </a:solidFill>
              </a:rPr>
              <a:t>苦情の申出を受けたときは、その自主的な解決を図る</a:t>
            </a:r>
            <a:r>
              <a:rPr lang="ja-JP" altLang="en-US" sz="1600" dirty="0">
                <a:solidFill>
                  <a:prstClr val="black"/>
                </a:solidFill>
              </a:rPr>
              <a:t>よう努める。　</a:t>
            </a:r>
            <a:endParaRPr lang="en-US" altLang="ja-JP" sz="1600" dirty="0">
              <a:solidFill>
                <a:prstClr val="black"/>
              </a:solidFill>
            </a:endParaRPr>
          </a:p>
          <a:p>
            <a:pPr algn="l" fontAlgn="auto">
              <a:lnSpc>
                <a:spcPts val="500"/>
              </a:lnSpc>
              <a:spcBef>
                <a:spcPts val="0"/>
              </a:spcBef>
              <a:spcAft>
                <a:spcPts val="0"/>
              </a:spcAft>
              <a:defRPr/>
            </a:pPr>
            <a:endParaRPr lang="en-US" altLang="ja-JP" sz="1600" dirty="0">
              <a:solidFill>
                <a:prstClr val="black"/>
              </a:solidFill>
            </a:endParaRPr>
          </a:p>
          <a:p>
            <a:pPr algn="l" fontAlgn="auto">
              <a:spcBef>
                <a:spcPts val="0"/>
              </a:spcBef>
              <a:spcAft>
                <a:spcPts val="0"/>
              </a:spcAft>
              <a:defRPr/>
            </a:pPr>
            <a:r>
              <a:rPr lang="ja-JP" altLang="en-US" sz="1600" dirty="0">
                <a:solidFill>
                  <a:prstClr val="black"/>
                </a:solidFill>
              </a:rPr>
              <a:t>◎　当該事項に係る紛争は、個別労働紛争解決促進法の特例を設け、</a:t>
            </a:r>
            <a:r>
              <a:rPr lang="ja-JP" altLang="en-US" sz="1600" b="1" u="sng" dirty="0">
                <a:solidFill>
                  <a:prstClr val="black"/>
                </a:solidFill>
              </a:rPr>
              <a:t>都道府県労働局長が</a:t>
            </a:r>
            <a:endParaRPr lang="en-US" altLang="ja-JP" sz="1600" b="1" u="sng" dirty="0">
              <a:solidFill>
                <a:prstClr val="black"/>
              </a:solidFill>
            </a:endParaRPr>
          </a:p>
          <a:p>
            <a:pPr algn="l" fontAlgn="auto">
              <a:spcBef>
                <a:spcPts val="0"/>
              </a:spcBef>
              <a:spcAft>
                <a:spcPts val="0"/>
              </a:spcAft>
              <a:defRPr/>
            </a:pPr>
            <a:r>
              <a:rPr lang="ja-JP" altLang="en-US" sz="1600" dirty="0">
                <a:solidFill>
                  <a:prstClr val="black"/>
                </a:solidFill>
              </a:rPr>
              <a:t>　　</a:t>
            </a:r>
            <a:r>
              <a:rPr lang="ja-JP" altLang="en-US" sz="1600" b="1" u="sng" dirty="0">
                <a:solidFill>
                  <a:prstClr val="black"/>
                </a:solidFill>
              </a:rPr>
              <a:t>必要な助言、指導又は勧告をする</a:t>
            </a:r>
            <a:r>
              <a:rPr lang="ja-JP" altLang="en-US" sz="1600" dirty="0">
                <a:solidFill>
                  <a:prstClr val="black"/>
                </a:solidFill>
              </a:rPr>
              <a:t>ことができるものとするとともに、</a:t>
            </a:r>
            <a:r>
              <a:rPr lang="ja-JP" altLang="en-US" sz="1600" b="1" u="sng" dirty="0">
                <a:solidFill>
                  <a:prstClr val="black"/>
                </a:solidFill>
              </a:rPr>
              <a:t>新たに創設する調停制度</a:t>
            </a:r>
            <a:endParaRPr lang="en-US" altLang="ja-JP" sz="1600" b="1" u="sng" dirty="0">
              <a:solidFill>
                <a:prstClr val="black"/>
              </a:solidFill>
            </a:endParaRPr>
          </a:p>
          <a:p>
            <a:pPr algn="l" fontAlgn="auto">
              <a:spcBef>
                <a:spcPts val="0"/>
              </a:spcBef>
              <a:spcAft>
                <a:spcPts val="0"/>
              </a:spcAft>
              <a:defRPr/>
            </a:pPr>
            <a:r>
              <a:rPr lang="ja-JP" altLang="en-US" sz="1600" dirty="0">
                <a:solidFill>
                  <a:prstClr val="black"/>
                </a:solidFill>
              </a:rPr>
              <a:t>　　</a:t>
            </a:r>
            <a:r>
              <a:rPr lang="ja-JP" altLang="en-US" sz="1600" b="1" u="sng" dirty="0">
                <a:solidFill>
                  <a:prstClr val="black"/>
                </a:solidFill>
              </a:rPr>
              <a:t>の対象</a:t>
            </a:r>
            <a:r>
              <a:rPr lang="ja-JP" altLang="en-US" sz="1600" dirty="0">
                <a:solidFill>
                  <a:prstClr val="black"/>
                </a:solidFill>
              </a:rPr>
              <a:t>とする。</a:t>
            </a:r>
            <a:endParaRPr lang="en-US" altLang="ja-JP" sz="1600" dirty="0">
              <a:solidFill>
                <a:prstClr val="black"/>
              </a:solidFill>
            </a:endParaRPr>
          </a:p>
          <a:p>
            <a:pPr algn="l" fontAlgn="auto">
              <a:spcBef>
                <a:spcPts val="0"/>
              </a:spcBef>
              <a:spcAft>
                <a:spcPts val="0"/>
              </a:spcAft>
              <a:defRPr/>
            </a:pPr>
            <a:r>
              <a:rPr lang="ja-JP" altLang="en-US" sz="1600" dirty="0">
                <a:solidFill>
                  <a:prstClr val="black"/>
                </a:solidFill>
              </a:rPr>
              <a:t>　</a:t>
            </a:r>
          </a:p>
        </p:txBody>
      </p:sp>
      <p:sp>
        <p:nvSpPr>
          <p:cNvPr id="29" name="角丸四角形 28"/>
          <p:cNvSpPr/>
          <p:nvPr/>
        </p:nvSpPr>
        <p:spPr>
          <a:xfrm>
            <a:off x="323532" y="620688"/>
            <a:ext cx="8568000" cy="1620000"/>
          </a:xfrm>
          <a:prstGeom prst="roundRect">
            <a:avLst>
              <a:gd name="adj" fmla="val 14282"/>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t"/>
          <a:lstStyle/>
          <a:p>
            <a:pPr algn="l" fontAlgn="auto">
              <a:lnSpc>
                <a:spcPts val="2299"/>
              </a:lnSpc>
              <a:spcBef>
                <a:spcPts val="0"/>
              </a:spcBef>
              <a:spcAft>
                <a:spcPts val="0"/>
              </a:spcAft>
              <a:defRPr/>
            </a:pPr>
            <a:endParaRPr lang="ja-JP" altLang="en-US" sz="1600" dirty="0">
              <a:solidFill>
                <a:srgbClr val="000000"/>
              </a:solidFill>
              <a:latin typeface="ＭＳ Ｐゴシック"/>
            </a:endParaRPr>
          </a:p>
        </p:txBody>
      </p:sp>
      <p:sp>
        <p:nvSpPr>
          <p:cNvPr id="30" name="正方形/長方形 29"/>
          <p:cNvSpPr/>
          <p:nvPr/>
        </p:nvSpPr>
        <p:spPr>
          <a:xfrm>
            <a:off x="1187626" y="6264696"/>
            <a:ext cx="4464496"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fontAlgn="auto">
              <a:spcBef>
                <a:spcPts val="0"/>
              </a:spcBef>
              <a:spcAft>
                <a:spcPts val="0"/>
              </a:spcAft>
            </a:pPr>
            <a:r>
              <a:rPr lang="ja-JP" altLang="en-US" sz="1100" dirty="0">
                <a:solidFill>
                  <a:prstClr val="black"/>
                </a:solidFill>
              </a:rPr>
              <a:t>*　必要があると認めるときは、当事者又は障害者の医療等に</a:t>
            </a:r>
            <a:endParaRPr lang="en-US" altLang="ja-JP" sz="1100" dirty="0">
              <a:solidFill>
                <a:prstClr val="black"/>
              </a:solidFill>
            </a:endParaRPr>
          </a:p>
          <a:p>
            <a:pPr algn="l" fontAlgn="auto">
              <a:spcBef>
                <a:spcPts val="0"/>
              </a:spcBef>
              <a:spcAft>
                <a:spcPts val="0"/>
              </a:spcAft>
            </a:pPr>
            <a:r>
              <a:rPr lang="ja-JP" altLang="en-US" sz="1100" dirty="0">
                <a:solidFill>
                  <a:prstClr val="black"/>
                </a:solidFill>
              </a:rPr>
              <a:t>　　関する専門的知識を有する者などの意見を聴くことが可能　</a:t>
            </a:r>
          </a:p>
        </p:txBody>
      </p:sp>
      <p:sp>
        <p:nvSpPr>
          <p:cNvPr id="32" name="スライド番号プレースホルダー 1"/>
          <p:cNvSpPr>
            <a:spLocks noGrp="1"/>
          </p:cNvSpPr>
          <p:nvPr>
            <p:ph type="sldNum" sz="quarter" idx="12"/>
          </p:nvPr>
        </p:nvSpPr>
        <p:spPr>
          <a:xfrm>
            <a:off x="7010400" y="6477000"/>
            <a:ext cx="2133600" cy="476250"/>
          </a:xfrm>
        </p:spPr>
        <p:txBody>
          <a:bodyPr/>
          <a:lstStyle/>
          <a:p>
            <a:pPr>
              <a:defRPr/>
            </a:pPr>
            <a:fld id="{E7A90DB6-B740-448A-AD62-85384E9A848E}" type="slidenum">
              <a:rPr lang="en-US" altLang="ja-JP" sz="1400" smtClean="0">
                <a:solidFill>
                  <a:srgbClr val="000000"/>
                </a:solidFill>
                <a:latin typeface="+mj-ea"/>
                <a:ea typeface="+mj-ea"/>
              </a:rPr>
              <a:pPr>
                <a:defRPr/>
              </a:pPr>
              <a:t>11</a:t>
            </a:fld>
            <a:endParaRPr lang="en-US" altLang="ja-JP" sz="1400" dirty="0">
              <a:solidFill>
                <a:srgbClr val="000000"/>
              </a:solidFill>
              <a:latin typeface="+mj-ea"/>
              <a:ea typeface="+mj-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0" y="0"/>
            <a:ext cx="9144000" cy="47625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800">
                <a:solidFill>
                  <a:srgbClr val="000000"/>
                </a:solidFill>
                <a:latin typeface="Calibri" pitchFamily="34" charset="0"/>
                <a:ea typeface="ＭＳ Ｐゴシック"/>
              </a:rPr>
              <a:t>　</a:t>
            </a:r>
            <a:endParaRPr lang="ja-JP" altLang="en-US" sz="2800">
              <a:solidFill>
                <a:srgbClr val="000000"/>
              </a:solidFill>
              <a:latin typeface="Calibri"/>
              <a:ea typeface="ＭＳ Ｐゴシック"/>
            </a:endParaRPr>
          </a:p>
        </p:txBody>
      </p:sp>
      <p:sp>
        <p:nvSpPr>
          <p:cNvPr id="6" name="正方形/長方形 5"/>
          <p:cNvSpPr/>
          <p:nvPr/>
        </p:nvSpPr>
        <p:spPr>
          <a:xfrm>
            <a:off x="-12700" y="57090"/>
            <a:ext cx="9156700" cy="400110"/>
          </a:xfrm>
          <a:prstGeom prst="rect">
            <a:avLst/>
          </a:prstGeom>
        </p:spPr>
        <p:txBody>
          <a:bodyPr wrap="square">
            <a:spAutoFit/>
          </a:bodyPr>
          <a:lstStyle/>
          <a:p>
            <a:pPr fontAlgn="auto">
              <a:spcAft>
                <a:spcPts val="0"/>
              </a:spcAft>
              <a:defRPr/>
            </a:pPr>
            <a:r>
              <a:rPr lang="ja-JP" altLang="en-US" sz="2000" b="1" dirty="0" smtClean="0">
                <a:solidFill>
                  <a:prstClr val="black"/>
                </a:solidFill>
                <a:latin typeface="Calibri"/>
                <a:ea typeface="ＭＳ Ｐゴシック"/>
              </a:rPr>
              <a:t>④</a:t>
            </a:r>
            <a:r>
              <a:rPr lang="ja-JP" altLang="en-US" sz="2000" b="1" dirty="0">
                <a:solidFill>
                  <a:prstClr val="black"/>
                </a:solidFill>
                <a:latin typeface="Calibri"/>
                <a:ea typeface="ＭＳ Ｐゴシック"/>
              </a:rPr>
              <a:t>　</a:t>
            </a:r>
            <a:r>
              <a:rPr lang="ja-JP" altLang="en-US" sz="2000" b="1" dirty="0" smtClean="0">
                <a:solidFill>
                  <a:prstClr val="black"/>
                </a:solidFill>
                <a:latin typeface="Calibri"/>
                <a:ea typeface="ＭＳ Ｐゴシック"/>
              </a:rPr>
              <a:t>障害者の範囲の明確化</a:t>
            </a:r>
            <a:endParaRPr lang="ja-JP" altLang="en-US" sz="2000" b="1" dirty="0">
              <a:solidFill>
                <a:prstClr val="black"/>
              </a:solidFill>
              <a:latin typeface="Calibri"/>
              <a:ea typeface="ＭＳ Ｐゴシック"/>
            </a:endParaRPr>
          </a:p>
        </p:txBody>
      </p:sp>
      <p:sp>
        <p:nvSpPr>
          <p:cNvPr id="7" name="テキスト ボックス 6"/>
          <p:cNvSpPr txBox="1"/>
          <p:nvPr/>
        </p:nvSpPr>
        <p:spPr>
          <a:xfrm>
            <a:off x="103800" y="609600"/>
            <a:ext cx="8964000" cy="1477328"/>
          </a:xfrm>
          <a:prstGeom prst="rect">
            <a:avLst/>
          </a:prstGeom>
          <a:noFill/>
          <a:ln w="12700">
            <a:solidFill>
              <a:schemeClr val="tx1"/>
            </a:solidFill>
          </a:ln>
        </p:spPr>
        <p:txBody>
          <a:bodyPr wrap="square" rtlCol="0" anchor="ctr" anchorCtr="0">
            <a:spAutoFit/>
          </a:bodyPr>
          <a:lstStyle/>
          <a:p>
            <a:pPr algn="l"/>
            <a:r>
              <a:rPr kumimoji="1" lang="ja-JP" altLang="en-US" dirty="0" smtClean="0">
                <a:latin typeface="+mj-ea"/>
                <a:ea typeface="+mj-ea"/>
              </a:rPr>
              <a:t>○　改正障害者雇用促進法における障害の定義について、改正障害者基本法を踏まえ、</a:t>
            </a:r>
            <a:endParaRPr kumimoji="1" lang="en-US" altLang="ja-JP" dirty="0" smtClean="0">
              <a:latin typeface="+mj-ea"/>
              <a:ea typeface="+mj-ea"/>
            </a:endParaRPr>
          </a:p>
          <a:p>
            <a:pPr algn="l"/>
            <a:r>
              <a:rPr lang="ja-JP" altLang="en-US" dirty="0">
                <a:latin typeface="+mj-ea"/>
                <a:ea typeface="+mj-ea"/>
              </a:rPr>
              <a:t>　</a:t>
            </a:r>
            <a:r>
              <a:rPr lang="ja-JP" altLang="en-US" dirty="0" smtClean="0">
                <a:latin typeface="+mj-ea"/>
                <a:ea typeface="+mj-ea"/>
              </a:rPr>
              <a:t>　①　精神障害に発達障害が含まれること、②　難病に起因する障害がふくまれること</a:t>
            </a:r>
            <a:endParaRPr lang="en-US" altLang="ja-JP" dirty="0" smtClean="0">
              <a:latin typeface="+mj-ea"/>
              <a:ea typeface="+mj-ea"/>
            </a:endParaRPr>
          </a:p>
          <a:p>
            <a:pPr algn="l"/>
            <a:r>
              <a:rPr kumimoji="1" lang="ja-JP" altLang="en-US" dirty="0">
                <a:latin typeface="+mj-ea"/>
                <a:ea typeface="+mj-ea"/>
              </a:rPr>
              <a:t>　</a:t>
            </a:r>
            <a:r>
              <a:rPr kumimoji="1" lang="ja-JP" altLang="en-US" dirty="0" smtClean="0">
                <a:latin typeface="+mj-ea"/>
                <a:ea typeface="+mj-ea"/>
              </a:rPr>
              <a:t>を明確化するために改正。</a:t>
            </a:r>
            <a:endParaRPr kumimoji="1" lang="en-US" altLang="ja-JP" dirty="0" smtClean="0">
              <a:latin typeface="+mj-ea"/>
              <a:ea typeface="+mj-ea"/>
            </a:endParaRPr>
          </a:p>
          <a:p>
            <a:pPr algn="l"/>
            <a:r>
              <a:rPr lang="en-US" altLang="ja-JP" dirty="0" smtClean="0">
                <a:latin typeface="+mj-ea"/>
                <a:ea typeface="+mj-ea"/>
              </a:rPr>
              <a:t>※</a:t>
            </a:r>
            <a:r>
              <a:rPr lang="ja-JP" altLang="en-US" dirty="0" smtClean="0">
                <a:latin typeface="+mj-ea"/>
                <a:ea typeface="+mj-ea"/>
              </a:rPr>
              <a:t>　改正前から発達障害者等は障害者雇用促進法上の障害に含まれており、改正前後で</a:t>
            </a:r>
            <a:endParaRPr lang="en-US" altLang="ja-JP" dirty="0" smtClean="0">
              <a:latin typeface="+mj-ea"/>
              <a:ea typeface="+mj-ea"/>
            </a:endParaRPr>
          </a:p>
          <a:p>
            <a:pPr algn="l"/>
            <a:r>
              <a:rPr lang="ja-JP" altLang="en-US" dirty="0">
                <a:latin typeface="+mj-ea"/>
                <a:ea typeface="+mj-ea"/>
              </a:rPr>
              <a:t>　</a:t>
            </a:r>
            <a:r>
              <a:rPr lang="ja-JP" altLang="en-US" dirty="0" smtClean="0">
                <a:latin typeface="+mj-ea"/>
                <a:ea typeface="+mj-ea"/>
              </a:rPr>
              <a:t>障害の範囲は変わらない。</a:t>
            </a:r>
            <a:endParaRPr kumimoji="1" lang="ja-JP" altLang="en-US" dirty="0">
              <a:latin typeface="+mj-ea"/>
              <a:ea typeface="+mj-ea"/>
            </a:endParaRPr>
          </a:p>
        </p:txBody>
      </p:sp>
      <p:sp>
        <p:nvSpPr>
          <p:cNvPr id="8" name="テキスト ボックス 7"/>
          <p:cNvSpPr txBox="1"/>
          <p:nvPr/>
        </p:nvSpPr>
        <p:spPr>
          <a:xfrm>
            <a:off x="685800" y="4191000"/>
            <a:ext cx="3505200" cy="400110"/>
          </a:xfrm>
          <a:prstGeom prst="rect">
            <a:avLst/>
          </a:prstGeom>
          <a:noFill/>
          <a:ln w="19050">
            <a:solidFill>
              <a:schemeClr val="tx1"/>
            </a:solidFill>
          </a:ln>
        </p:spPr>
        <p:txBody>
          <a:bodyPr wrap="square" rtlCol="0">
            <a:spAutoFit/>
          </a:bodyPr>
          <a:lstStyle/>
          <a:p>
            <a:r>
              <a:rPr kumimoji="1" lang="ja-JP" altLang="en-US" sz="2000" b="1" dirty="0" smtClean="0"/>
              <a:t>改正法第２条第１号</a:t>
            </a:r>
            <a:endParaRPr kumimoji="1" lang="ja-JP" altLang="en-US" sz="2000" b="1" dirty="0"/>
          </a:p>
        </p:txBody>
      </p:sp>
      <p:sp>
        <p:nvSpPr>
          <p:cNvPr id="9" name="テキスト ボックス 8"/>
          <p:cNvSpPr txBox="1"/>
          <p:nvPr/>
        </p:nvSpPr>
        <p:spPr>
          <a:xfrm>
            <a:off x="1485000" y="4724494"/>
            <a:ext cx="6516000" cy="1200329"/>
          </a:xfrm>
          <a:prstGeom prst="rect">
            <a:avLst/>
          </a:prstGeom>
          <a:noFill/>
          <a:ln w="12700">
            <a:solidFill>
              <a:schemeClr val="tx1"/>
            </a:solidFill>
          </a:ln>
        </p:spPr>
        <p:txBody>
          <a:bodyPr wrap="square" rtlCol="0">
            <a:spAutoFit/>
          </a:bodyPr>
          <a:lstStyle/>
          <a:p>
            <a:pPr algn="l"/>
            <a:r>
              <a:rPr kumimoji="1" lang="ja-JP" altLang="en-US" dirty="0" smtClean="0"/>
              <a:t>身体障害、知的障害又は精神障害</a:t>
            </a:r>
            <a:r>
              <a:rPr kumimoji="1" lang="ja-JP" altLang="en-US" u="sng" dirty="0" smtClean="0"/>
              <a:t>（発達障害を含む。）その他の心身の機能の障害</a:t>
            </a:r>
            <a:r>
              <a:rPr kumimoji="1" lang="ja-JP" altLang="en-US" dirty="0" smtClean="0"/>
              <a:t>（以下「障害」と総称する。）があるため、長期にわたり、職業生活に相当の制限を受け、又は職業生活を営むことが著しく困難な者をいう。</a:t>
            </a:r>
            <a:endParaRPr kumimoji="1" lang="ja-JP" altLang="en-US" dirty="0"/>
          </a:p>
        </p:txBody>
      </p:sp>
      <p:sp>
        <p:nvSpPr>
          <p:cNvPr id="10" name="テキスト ボックス 9"/>
          <p:cNvSpPr txBox="1"/>
          <p:nvPr/>
        </p:nvSpPr>
        <p:spPr>
          <a:xfrm>
            <a:off x="685800" y="2200870"/>
            <a:ext cx="3505200" cy="400110"/>
          </a:xfrm>
          <a:prstGeom prst="rect">
            <a:avLst/>
          </a:prstGeom>
          <a:noFill/>
          <a:ln w="19050">
            <a:solidFill>
              <a:schemeClr val="tx1"/>
            </a:solidFill>
          </a:ln>
        </p:spPr>
        <p:txBody>
          <a:bodyPr wrap="square" rtlCol="0">
            <a:spAutoFit/>
          </a:bodyPr>
          <a:lstStyle/>
          <a:p>
            <a:r>
              <a:rPr kumimoji="1" lang="ja-JP" altLang="en-US" sz="2000" b="1" dirty="0" smtClean="0"/>
              <a:t>改正前第２条第１号</a:t>
            </a:r>
            <a:endParaRPr kumimoji="1" lang="ja-JP" altLang="en-US" sz="2000" b="1" dirty="0"/>
          </a:p>
        </p:txBody>
      </p:sp>
      <p:sp>
        <p:nvSpPr>
          <p:cNvPr id="11" name="テキスト ボックス 10"/>
          <p:cNvSpPr txBox="1"/>
          <p:nvPr/>
        </p:nvSpPr>
        <p:spPr>
          <a:xfrm>
            <a:off x="1485000" y="2734270"/>
            <a:ext cx="6516000" cy="923330"/>
          </a:xfrm>
          <a:prstGeom prst="rect">
            <a:avLst/>
          </a:prstGeom>
          <a:noFill/>
          <a:ln w="12700">
            <a:solidFill>
              <a:schemeClr val="tx1"/>
            </a:solidFill>
          </a:ln>
        </p:spPr>
        <p:txBody>
          <a:bodyPr wrap="square" rtlCol="0">
            <a:spAutoFit/>
          </a:bodyPr>
          <a:lstStyle/>
          <a:p>
            <a:pPr algn="l"/>
            <a:r>
              <a:rPr kumimoji="1" lang="ja-JP" altLang="en-US" dirty="0" smtClean="0"/>
              <a:t>身体障害、知的障害又は精神障害（以下「障害」と総称する。）があるため、長期にわたり、職業生活に相当の制限を受け、又は職業生活を営むことが著しく困難な者をいう。</a:t>
            </a:r>
            <a:endParaRPr kumimoji="1" lang="ja-JP" altLang="en-US" dirty="0"/>
          </a:p>
        </p:txBody>
      </p:sp>
      <p:sp>
        <p:nvSpPr>
          <p:cNvPr id="12" name="テキスト ボックス 11"/>
          <p:cNvSpPr txBox="1"/>
          <p:nvPr/>
        </p:nvSpPr>
        <p:spPr>
          <a:xfrm>
            <a:off x="609600" y="5934670"/>
            <a:ext cx="8382000" cy="923330"/>
          </a:xfrm>
          <a:prstGeom prst="rect">
            <a:avLst/>
          </a:prstGeom>
          <a:noFill/>
        </p:spPr>
        <p:txBody>
          <a:bodyPr wrap="square" rtlCol="0">
            <a:spAutoFit/>
          </a:bodyPr>
          <a:lstStyle/>
          <a:p>
            <a:pPr algn="l"/>
            <a:r>
              <a:rPr kumimoji="1" lang="en-US" altLang="ja-JP" dirty="0" smtClean="0">
                <a:latin typeface="+mj-ea"/>
                <a:ea typeface="+mj-ea"/>
              </a:rPr>
              <a:t>※</a:t>
            </a:r>
            <a:r>
              <a:rPr kumimoji="1" lang="ja-JP" altLang="en-US" dirty="0" smtClean="0">
                <a:latin typeface="+mj-ea"/>
                <a:ea typeface="+mj-ea"/>
              </a:rPr>
              <a:t>　平成</a:t>
            </a:r>
            <a:r>
              <a:rPr kumimoji="1" lang="en-US" altLang="ja-JP" dirty="0" smtClean="0">
                <a:latin typeface="+mj-ea"/>
                <a:ea typeface="+mj-ea"/>
              </a:rPr>
              <a:t>23</a:t>
            </a:r>
            <a:r>
              <a:rPr kumimoji="1" lang="ja-JP" altLang="en-US" dirty="0" smtClean="0">
                <a:latin typeface="+mj-ea"/>
                <a:ea typeface="+mj-ea"/>
              </a:rPr>
              <a:t>年の障害者基本法改正においても、同趣旨の改正を実施。</a:t>
            </a:r>
            <a:endParaRPr kumimoji="1" lang="en-US" altLang="ja-JP" dirty="0" smtClean="0">
              <a:latin typeface="+mj-ea"/>
              <a:ea typeface="+mj-ea"/>
            </a:endParaRPr>
          </a:p>
          <a:p>
            <a:pPr algn="l"/>
            <a:r>
              <a:rPr lang="en-US" altLang="ja-JP" dirty="0" smtClean="0">
                <a:latin typeface="+mj-ea"/>
                <a:ea typeface="+mj-ea"/>
              </a:rPr>
              <a:t>※</a:t>
            </a:r>
            <a:r>
              <a:rPr lang="ja-JP" altLang="en-US" dirty="0" smtClean="0">
                <a:latin typeface="+mj-ea"/>
                <a:ea typeface="+mj-ea"/>
              </a:rPr>
              <a:t>　発達障害等は改正前の障害者雇用促進法上の障害に含まれており、改正前後で</a:t>
            </a:r>
            <a:endParaRPr lang="en-US" altLang="ja-JP" dirty="0" smtClean="0">
              <a:latin typeface="+mj-ea"/>
              <a:ea typeface="+mj-ea"/>
            </a:endParaRPr>
          </a:p>
          <a:p>
            <a:pPr algn="l"/>
            <a:r>
              <a:rPr lang="ja-JP" altLang="en-US" dirty="0">
                <a:latin typeface="+mj-ea"/>
                <a:ea typeface="+mj-ea"/>
              </a:rPr>
              <a:t>　</a:t>
            </a:r>
            <a:r>
              <a:rPr lang="ja-JP" altLang="en-US" dirty="0" smtClean="0">
                <a:latin typeface="+mj-ea"/>
                <a:ea typeface="+mj-ea"/>
              </a:rPr>
              <a:t>障害の範囲は変わらない。</a:t>
            </a:r>
            <a:endParaRPr kumimoji="1" lang="ja-JP" altLang="en-US" dirty="0">
              <a:latin typeface="+mj-ea"/>
              <a:ea typeface="+mj-ea"/>
            </a:endParaRPr>
          </a:p>
        </p:txBody>
      </p:sp>
      <p:sp>
        <p:nvSpPr>
          <p:cNvPr id="14" name="スライド番号プレースホルダー 1"/>
          <p:cNvSpPr txBox="1">
            <a:spLocks/>
          </p:cNvSpPr>
          <p:nvPr/>
        </p:nvSpPr>
        <p:spPr bwMode="auto">
          <a:xfrm>
            <a:off x="7010400" y="6534150"/>
            <a:ext cx="2133600" cy="476250"/>
          </a:xfrm>
          <a:prstGeom prst="rect">
            <a:avLst/>
          </a:prstGeom>
          <a:noFill/>
          <a:ln w="9525">
            <a:noFill/>
            <a:miter lim="800000"/>
            <a:headEnd/>
            <a:tailEnd/>
          </a:ln>
          <a:effectLst/>
        </p:spPr>
        <p:txBody>
          <a:bodyPr vert="horz" wrap="square" lIns="91399" tIns="45700" rIns="91399" bIns="4570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tx1"/>
                </a:solidFill>
                <a:latin typeface="Arial" charset="0"/>
                <a:ea typeface="ＭＳ Ｐゴシック" pitchFamily="50" charset="-128"/>
                <a:cs typeface="+mn-cs"/>
              </a:defRPr>
            </a:lvl1pPr>
            <a:lvl2pPr marL="456992"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3984"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978"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969"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4960" algn="l" defTabSz="913984" rtl="0" eaLnBrk="1" latinLnBrk="0" hangingPunct="1">
              <a:defRPr kumimoji="1" kern="1200">
                <a:solidFill>
                  <a:schemeClr val="tx1"/>
                </a:solidFill>
                <a:latin typeface="Arial" charset="0"/>
                <a:ea typeface="ＭＳ Ｐゴシック" pitchFamily="50" charset="-128"/>
                <a:cs typeface="+mn-cs"/>
              </a:defRPr>
            </a:lvl6pPr>
            <a:lvl7pPr marL="2741952" algn="l" defTabSz="913984" rtl="0" eaLnBrk="1" latinLnBrk="0" hangingPunct="1">
              <a:defRPr kumimoji="1" kern="1200">
                <a:solidFill>
                  <a:schemeClr val="tx1"/>
                </a:solidFill>
                <a:latin typeface="Arial" charset="0"/>
                <a:ea typeface="ＭＳ Ｐゴシック" pitchFamily="50" charset="-128"/>
                <a:cs typeface="+mn-cs"/>
              </a:defRPr>
            </a:lvl7pPr>
            <a:lvl8pPr marL="3198946" algn="l" defTabSz="913984" rtl="0" eaLnBrk="1" latinLnBrk="0" hangingPunct="1">
              <a:defRPr kumimoji="1" kern="1200">
                <a:solidFill>
                  <a:schemeClr val="tx1"/>
                </a:solidFill>
                <a:latin typeface="Arial" charset="0"/>
                <a:ea typeface="ＭＳ Ｐゴシック" pitchFamily="50" charset="-128"/>
                <a:cs typeface="+mn-cs"/>
              </a:defRPr>
            </a:lvl8pPr>
            <a:lvl9pPr marL="3655939" algn="l" defTabSz="913984" rtl="0" eaLnBrk="1" latinLnBrk="0" hangingPunct="1">
              <a:defRPr kumimoji="1" kern="1200">
                <a:solidFill>
                  <a:schemeClr val="tx1"/>
                </a:solidFill>
                <a:latin typeface="Arial" charset="0"/>
                <a:ea typeface="ＭＳ Ｐゴシック" pitchFamily="50" charset="-128"/>
                <a:cs typeface="+mn-cs"/>
              </a:defRPr>
            </a:lvl9pPr>
          </a:lstStyle>
          <a:p>
            <a:pPr>
              <a:defRPr/>
            </a:pPr>
            <a:fld id="{E7A90DB6-B740-448A-AD62-85384E9A848E}" type="slidenum">
              <a:rPr lang="en-US" altLang="ja-JP" smtClean="0">
                <a:solidFill>
                  <a:srgbClr val="000000"/>
                </a:solidFill>
                <a:latin typeface="+mj-ea"/>
                <a:ea typeface="+mj-ea"/>
              </a:rPr>
              <a:pPr>
                <a:defRPr/>
              </a:pPr>
              <a:t>12</a:t>
            </a:fld>
            <a:endParaRPr lang="en-US" altLang="ja-JP">
              <a:solidFill>
                <a:srgbClr val="000000"/>
              </a:solidFill>
              <a:latin typeface="+mj-ea"/>
              <a:ea typeface="+mj-ea"/>
            </a:endParaRPr>
          </a:p>
        </p:txBody>
      </p:sp>
      <p:sp>
        <p:nvSpPr>
          <p:cNvPr id="2" name="下矢印 1"/>
          <p:cNvSpPr/>
          <p:nvPr/>
        </p:nvSpPr>
        <p:spPr>
          <a:xfrm>
            <a:off x="3276600" y="3733800"/>
            <a:ext cx="1447800"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140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normAutofit fontScale="90000"/>
          </a:bodyPr>
          <a:lstStyle/>
          <a:p>
            <a:r>
              <a:rPr kumimoji="1" lang="ja-JP" altLang="en-US" dirty="0" smtClean="0"/>
              <a:t>改正障害者雇用促進法に基づく</a:t>
            </a:r>
            <a:r>
              <a:rPr kumimoji="1" lang="en-US" altLang="ja-JP" dirty="0" smtClean="0"/>
              <a:t/>
            </a:r>
            <a:br>
              <a:rPr kumimoji="1" lang="en-US" altLang="ja-JP" dirty="0" smtClean="0"/>
            </a:br>
            <a:r>
              <a:rPr lang="ja-JP" altLang="en-US" dirty="0"/>
              <a:t>差別</a:t>
            </a:r>
            <a:r>
              <a:rPr lang="ja-JP" altLang="en-US" dirty="0" smtClean="0"/>
              <a:t>禁止・合理的配慮提供</a:t>
            </a:r>
            <a:r>
              <a:rPr lang="en-US" altLang="ja-JP" dirty="0" smtClean="0"/>
              <a:t/>
            </a:r>
            <a:br>
              <a:rPr lang="en-US" altLang="ja-JP" dirty="0" smtClean="0"/>
            </a:br>
            <a:r>
              <a:rPr lang="ja-JP" altLang="en-US" dirty="0" smtClean="0"/>
              <a:t>の指針について</a:t>
            </a:r>
            <a:endParaRPr kumimoji="1" lang="ja-JP" altLang="en-US" dirty="0"/>
          </a:p>
        </p:txBody>
      </p:sp>
      <p:sp>
        <p:nvSpPr>
          <p:cNvPr id="6" name="サブタイトル 5"/>
          <p:cNvSpPr>
            <a:spLocks noGrp="1"/>
          </p:cNvSpPr>
          <p:nvPr>
            <p:ph type="subTitle" idx="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10400" y="6492969"/>
            <a:ext cx="2133600" cy="365125"/>
          </a:xfrm>
        </p:spPr>
        <p:txBody>
          <a:bodyPr/>
          <a:lstStyle/>
          <a:p>
            <a:fld id="{32927FFD-3D24-4EC2-AEC8-E83A8D96C0AC}" type="slidenum">
              <a:rPr lang="ja-JP" altLang="en-US" sz="1400" smtClean="0">
                <a:solidFill>
                  <a:prstClr val="black"/>
                </a:solidFill>
              </a:rPr>
              <a:pPr/>
              <a:t>13</a:t>
            </a:fld>
            <a:endParaRPr lang="ja-JP" altLang="en-US" sz="1400" dirty="0">
              <a:solidFill>
                <a:prstClr val="black"/>
              </a:solidFill>
            </a:endParaRPr>
          </a:p>
        </p:txBody>
      </p:sp>
    </p:spTree>
    <p:extLst>
      <p:ext uri="{BB962C8B-B14F-4D97-AF65-F5344CB8AC3E}">
        <p14:creationId xmlns:p14="http://schemas.microsoft.com/office/powerpoint/2010/main" val="84502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384"/>
            <a:ext cx="9144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solidFill>
                  <a:srgbClr val="000000"/>
                </a:solidFill>
              </a:rPr>
              <a:t>労働政策審議会障害者雇用分科会委員名簿</a:t>
            </a:r>
            <a:endParaRPr lang="ja-JP" altLang="en-US" sz="2200" b="1" dirty="0">
              <a:solidFill>
                <a:srgbClr val="000000"/>
              </a:solidFill>
            </a:endParaRPr>
          </a:p>
        </p:txBody>
      </p:sp>
      <p:sp>
        <p:nvSpPr>
          <p:cNvPr id="4" name="正方形/長方形 3"/>
          <p:cNvSpPr/>
          <p:nvPr/>
        </p:nvSpPr>
        <p:spPr>
          <a:xfrm>
            <a:off x="1440166" y="692696"/>
            <a:ext cx="1656184" cy="172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阿部　正浩</a:t>
            </a:r>
            <a:endParaRPr lang="en-US" altLang="ja-JP" sz="1600" dirty="0" smtClean="0">
              <a:solidFill>
                <a:srgbClr val="000000"/>
              </a:solidFill>
            </a:endParaRPr>
          </a:p>
          <a:p>
            <a:pPr algn="l"/>
            <a:r>
              <a:rPr lang="ja-JP" altLang="en-US" sz="1600" dirty="0" smtClean="0">
                <a:solidFill>
                  <a:srgbClr val="000000"/>
                </a:solidFill>
              </a:rPr>
              <a:t>菊池　恵美子</a:t>
            </a:r>
            <a:endParaRPr lang="en-US" altLang="ja-JP" sz="1600" dirty="0" smtClean="0">
              <a:solidFill>
                <a:srgbClr val="000000"/>
              </a:solidFill>
            </a:endParaRPr>
          </a:p>
          <a:p>
            <a:pPr algn="l"/>
            <a:r>
              <a:rPr lang="ja-JP" altLang="en-US" sz="1600" dirty="0" smtClean="0">
                <a:solidFill>
                  <a:srgbClr val="000000"/>
                </a:solidFill>
              </a:rPr>
              <a:t>武石　恵美子</a:t>
            </a:r>
            <a:endParaRPr lang="en-US" altLang="ja-JP" sz="1600" dirty="0" smtClean="0">
              <a:solidFill>
                <a:srgbClr val="000000"/>
              </a:solidFill>
            </a:endParaRPr>
          </a:p>
          <a:p>
            <a:pPr algn="l"/>
            <a:r>
              <a:rPr lang="ja-JP" altLang="en-US" sz="1600" dirty="0" smtClean="0">
                <a:solidFill>
                  <a:srgbClr val="000000"/>
                </a:solidFill>
              </a:rPr>
              <a:t>中川　正俊</a:t>
            </a:r>
            <a:endParaRPr lang="en-US" altLang="ja-JP" sz="1600" dirty="0" smtClean="0">
              <a:solidFill>
                <a:srgbClr val="000000"/>
              </a:solidFill>
            </a:endParaRPr>
          </a:p>
          <a:p>
            <a:pPr algn="l"/>
            <a:r>
              <a:rPr lang="ja-JP" altLang="en-US" sz="1600" dirty="0" smtClean="0">
                <a:solidFill>
                  <a:srgbClr val="000000"/>
                </a:solidFill>
              </a:rPr>
              <a:t>松爲　信雄</a:t>
            </a:r>
            <a:endParaRPr lang="en-US" altLang="ja-JP" sz="1600" dirty="0" smtClean="0">
              <a:solidFill>
                <a:srgbClr val="000000"/>
              </a:solidFill>
            </a:endParaRPr>
          </a:p>
          <a:p>
            <a:pPr algn="l"/>
            <a:r>
              <a:rPr lang="ja-JP" altLang="en-US" sz="1600" dirty="0" smtClean="0">
                <a:solidFill>
                  <a:srgbClr val="000000"/>
                </a:solidFill>
              </a:rPr>
              <a:t>山川　隆一</a:t>
            </a:r>
            <a:endParaRPr lang="ja-JP" altLang="en-US" sz="1600" dirty="0">
              <a:solidFill>
                <a:srgbClr val="000000"/>
              </a:solidFill>
            </a:endParaRPr>
          </a:p>
        </p:txBody>
      </p:sp>
      <p:sp>
        <p:nvSpPr>
          <p:cNvPr id="5" name="正方形/長方形 4"/>
          <p:cNvSpPr/>
          <p:nvPr/>
        </p:nvSpPr>
        <p:spPr>
          <a:xfrm>
            <a:off x="1512168" y="2492896"/>
            <a:ext cx="1656184"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板垣　恒子</a:t>
            </a:r>
            <a:endParaRPr lang="en-US" altLang="ja-JP" sz="1600" dirty="0" smtClean="0">
              <a:solidFill>
                <a:srgbClr val="000000"/>
              </a:solidFill>
            </a:endParaRPr>
          </a:p>
          <a:p>
            <a:pPr algn="l"/>
            <a:r>
              <a:rPr lang="ja-JP" altLang="en-US" sz="1600" dirty="0" smtClean="0">
                <a:solidFill>
                  <a:srgbClr val="000000"/>
                </a:solidFill>
              </a:rPr>
              <a:t>榎本　朋子</a:t>
            </a:r>
            <a:endParaRPr lang="en-US" altLang="ja-JP" sz="1600" dirty="0" smtClean="0">
              <a:solidFill>
                <a:srgbClr val="000000"/>
              </a:solidFill>
            </a:endParaRPr>
          </a:p>
          <a:p>
            <a:pPr algn="l"/>
            <a:r>
              <a:rPr lang="ja-JP" altLang="en-US" sz="1600" dirty="0" smtClean="0">
                <a:solidFill>
                  <a:srgbClr val="000000"/>
                </a:solidFill>
              </a:rPr>
              <a:t>桑原　敬行</a:t>
            </a:r>
            <a:endParaRPr lang="en-US" altLang="ja-JP" sz="1600" dirty="0" smtClean="0">
              <a:solidFill>
                <a:srgbClr val="000000"/>
              </a:solidFill>
            </a:endParaRPr>
          </a:p>
          <a:p>
            <a:pPr algn="l"/>
            <a:r>
              <a:rPr lang="ja-JP" altLang="en-US" sz="1600" dirty="0" smtClean="0">
                <a:solidFill>
                  <a:srgbClr val="000000"/>
                </a:solidFill>
              </a:rPr>
              <a:t>髙松　和夫</a:t>
            </a:r>
            <a:endParaRPr lang="en-US" altLang="ja-JP" sz="1600" dirty="0" smtClean="0">
              <a:solidFill>
                <a:srgbClr val="000000"/>
              </a:solidFill>
            </a:endParaRPr>
          </a:p>
          <a:p>
            <a:pPr algn="l"/>
            <a:r>
              <a:rPr lang="ja-JP" altLang="en-US" sz="1600" dirty="0" smtClean="0">
                <a:solidFill>
                  <a:srgbClr val="000000"/>
                </a:solidFill>
              </a:rPr>
              <a:t>斗内　利夫</a:t>
            </a:r>
            <a:endParaRPr lang="en-US" altLang="ja-JP" sz="1600" dirty="0" smtClean="0">
              <a:solidFill>
                <a:srgbClr val="000000"/>
              </a:solidFill>
            </a:endParaRPr>
          </a:p>
        </p:txBody>
      </p:sp>
      <p:sp>
        <p:nvSpPr>
          <p:cNvPr id="6" name="正方形/長方形 5"/>
          <p:cNvSpPr/>
          <p:nvPr/>
        </p:nvSpPr>
        <p:spPr>
          <a:xfrm>
            <a:off x="1512168" y="4149080"/>
            <a:ext cx="1656184"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栗原　敏郎</a:t>
            </a:r>
            <a:endParaRPr lang="en-US" altLang="ja-JP" sz="1600" dirty="0" smtClean="0">
              <a:solidFill>
                <a:srgbClr val="000000"/>
              </a:solidFill>
            </a:endParaRPr>
          </a:p>
          <a:p>
            <a:pPr algn="l"/>
            <a:r>
              <a:rPr lang="ja-JP" altLang="en-US" sz="1600" dirty="0" smtClean="0">
                <a:solidFill>
                  <a:srgbClr val="000000"/>
                </a:solidFill>
              </a:rPr>
              <a:t>塩野　典子</a:t>
            </a:r>
            <a:endParaRPr lang="en-US" altLang="ja-JP" sz="1600" dirty="0" smtClean="0">
              <a:solidFill>
                <a:srgbClr val="000000"/>
              </a:solidFill>
            </a:endParaRPr>
          </a:p>
          <a:p>
            <a:pPr algn="l"/>
            <a:r>
              <a:rPr lang="ja-JP" altLang="en-US" sz="1600" dirty="0" smtClean="0">
                <a:solidFill>
                  <a:srgbClr val="000000"/>
                </a:solidFill>
              </a:rPr>
              <a:t>高橋　弘行</a:t>
            </a:r>
            <a:endParaRPr lang="en-US" altLang="ja-JP" sz="1600" dirty="0" smtClean="0">
              <a:solidFill>
                <a:srgbClr val="000000"/>
              </a:solidFill>
            </a:endParaRPr>
          </a:p>
          <a:p>
            <a:pPr algn="l"/>
            <a:r>
              <a:rPr lang="ja-JP" altLang="en-US" sz="1600" dirty="0" smtClean="0">
                <a:solidFill>
                  <a:srgbClr val="000000"/>
                </a:solidFill>
              </a:rPr>
              <a:t>平岡　真一</a:t>
            </a:r>
            <a:endParaRPr lang="en-US" altLang="ja-JP" sz="1600" dirty="0" smtClean="0">
              <a:solidFill>
                <a:srgbClr val="000000"/>
              </a:solidFill>
            </a:endParaRPr>
          </a:p>
          <a:p>
            <a:pPr algn="l"/>
            <a:r>
              <a:rPr lang="ja-JP" altLang="en-US" sz="1600" dirty="0" smtClean="0">
                <a:solidFill>
                  <a:srgbClr val="000000"/>
                </a:solidFill>
              </a:rPr>
              <a:t>本郷　滋</a:t>
            </a:r>
            <a:endParaRPr lang="en-US" altLang="ja-JP" sz="1600" dirty="0" smtClean="0">
              <a:solidFill>
                <a:srgbClr val="000000"/>
              </a:solidFill>
            </a:endParaRPr>
          </a:p>
        </p:txBody>
      </p:sp>
      <p:sp>
        <p:nvSpPr>
          <p:cNvPr id="7" name="正方形/長方形 6"/>
          <p:cNvSpPr/>
          <p:nvPr/>
        </p:nvSpPr>
        <p:spPr>
          <a:xfrm>
            <a:off x="1512168" y="5589240"/>
            <a:ext cx="1656184"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阿部　一彦</a:t>
            </a:r>
            <a:endParaRPr lang="en-US" altLang="ja-JP" sz="1600" dirty="0" smtClean="0">
              <a:solidFill>
                <a:srgbClr val="000000"/>
              </a:solidFill>
            </a:endParaRPr>
          </a:p>
          <a:p>
            <a:pPr algn="l"/>
            <a:r>
              <a:rPr lang="ja-JP" altLang="en-US" sz="1600" dirty="0" smtClean="0">
                <a:solidFill>
                  <a:srgbClr val="000000"/>
                </a:solidFill>
              </a:rPr>
              <a:t>小出　隆司</a:t>
            </a:r>
            <a:endParaRPr lang="en-US" altLang="ja-JP" sz="1600" dirty="0" smtClean="0">
              <a:solidFill>
                <a:srgbClr val="000000"/>
              </a:solidFill>
            </a:endParaRPr>
          </a:p>
          <a:p>
            <a:pPr algn="l"/>
            <a:r>
              <a:rPr lang="ja-JP" altLang="en-US" sz="1600" dirty="0" smtClean="0">
                <a:solidFill>
                  <a:srgbClr val="000000"/>
                </a:solidFill>
              </a:rPr>
              <a:t>竹下　義樹</a:t>
            </a:r>
            <a:endParaRPr lang="en-US" altLang="ja-JP" sz="1600" dirty="0" smtClean="0">
              <a:solidFill>
                <a:srgbClr val="000000"/>
              </a:solidFill>
            </a:endParaRPr>
          </a:p>
          <a:p>
            <a:pPr algn="l"/>
            <a:r>
              <a:rPr lang="ja-JP" altLang="en-US" sz="1600" dirty="0" smtClean="0">
                <a:solidFill>
                  <a:srgbClr val="000000"/>
                </a:solidFill>
              </a:rPr>
              <a:t>堤　 　 年春</a:t>
            </a:r>
            <a:endParaRPr lang="en-US" altLang="ja-JP" sz="1600" dirty="0" smtClean="0">
              <a:solidFill>
                <a:srgbClr val="000000"/>
              </a:solidFill>
            </a:endParaRPr>
          </a:p>
        </p:txBody>
      </p:sp>
      <p:sp>
        <p:nvSpPr>
          <p:cNvPr id="8" name="正方形/長方形 7"/>
          <p:cNvSpPr/>
          <p:nvPr/>
        </p:nvSpPr>
        <p:spPr>
          <a:xfrm>
            <a:off x="3024336" y="692696"/>
            <a:ext cx="5976664" cy="169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600" dirty="0">
                <a:solidFill>
                  <a:srgbClr val="000000"/>
                </a:solidFill>
                <a:latin typeface="ＭＳ Ｐゴシック" panose="020B0600070205080204" pitchFamily="50" charset="-128"/>
                <a:ea typeface="ＭＳ Ｐゴシック" panose="020B0600070205080204" pitchFamily="50" charset="-128"/>
              </a:rPr>
              <a:t>中央大学経済学部</a:t>
            </a:r>
            <a:r>
              <a:rPr lang="zh-CN" altLang="en-US" sz="1600" dirty="0" smtClean="0">
                <a:solidFill>
                  <a:srgbClr val="000000"/>
                </a:solidFill>
                <a:latin typeface="ＭＳ Ｐゴシック" panose="020B0600070205080204" pitchFamily="50" charset="-128"/>
                <a:ea typeface="ＭＳ Ｐゴシック" panose="020B0600070205080204" pitchFamily="50" charset="-128"/>
              </a:rPr>
              <a:t>教授</a:t>
            </a:r>
            <a:endParaRPr lang="en-US" altLang="ja-JP" sz="1600" dirty="0" smtClean="0">
              <a:solidFill>
                <a:srgbClr val="000000"/>
              </a:solidFill>
              <a:latin typeface="ＭＳ Ｐゴシック" panose="020B0600070205080204" pitchFamily="50" charset="-128"/>
            </a:endParaRPr>
          </a:p>
          <a:p>
            <a:pPr algn="l"/>
            <a:r>
              <a:rPr lang="ja-JP" altLang="en-US" sz="1600" dirty="0" smtClean="0">
                <a:solidFill>
                  <a:srgbClr val="000000"/>
                </a:solidFill>
                <a:latin typeface="ＭＳ Ｐゴシック" panose="020B0600070205080204" pitchFamily="50" charset="-128"/>
              </a:rPr>
              <a:t>帝京平成大学健康メディカル学部作業療法学科教授</a:t>
            </a:r>
            <a:endParaRPr lang="en-US" altLang="ja-JP" sz="1600" dirty="0" smtClean="0">
              <a:solidFill>
                <a:srgbClr val="000000"/>
              </a:solidFill>
              <a:latin typeface="ＭＳ Ｐゴシック" panose="020B0600070205080204" pitchFamily="50" charset="-128"/>
            </a:endParaRPr>
          </a:p>
          <a:p>
            <a:pPr algn="l"/>
            <a:r>
              <a:rPr lang="ja-JP" altLang="en-US" sz="1600" dirty="0" smtClean="0">
                <a:solidFill>
                  <a:srgbClr val="000000"/>
                </a:solidFill>
                <a:latin typeface="ＭＳ Ｐゴシック" panose="020B0600070205080204" pitchFamily="50" charset="-128"/>
              </a:rPr>
              <a:t>法政大学キャリアデザイン学部教授</a:t>
            </a:r>
            <a:endParaRPr lang="en-US" altLang="ja-JP" sz="1600" dirty="0" smtClean="0">
              <a:solidFill>
                <a:srgbClr val="000000"/>
              </a:solidFill>
              <a:latin typeface="ＭＳ Ｐゴシック" panose="020B0600070205080204" pitchFamily="50" charset="-128"/>
            </a:endParaRPr>
          </a:p>
          <a:p>
            <a:pPr algn="l"/>
            <a:r>
              <a:rPr lang="zh-TW" altLang="en-US" sz="1600" dirty="0">
                <a:solidFill>
                  <a:srgbClr val="000000"/>
                </a:solidFill>
                <a:latin typeface="ＭＳ Ｐゴシック" panose="020B0600070205080204" pitchFamily="50" charset="-128"/>
                <a:ea typeface="ＭＳ Ｐゴシック" panose="020B0600070205080204" pitchFamily="50" charset="-128"/>
              </a:rPr>
              <a:t>田園調布学園大学人間福祉学部教授</a:t>
            </a:r>
            <a:endParaRPr lang="en-US" altLang="ja-JP" sz="1600" dirty="0" smtClean="0">
              <a:solidFill>
                <a:srgbClr val="000000"/>
              </a:solidFill>
              <a:latin typeface="ＭＳ Ｐゴシック" panose="020B0600070205080204" pitchFamily="50" charset="-128"/>
            </a:endParaRPr>
          </a:p>
          <a:p>
            <a:pPr algn="l"/>
            <a:r>
              <a:rPr lang="zh-CN" altLang="en-US" sz="1600" dirty="0" smtClean="0">
                <a:solidFill>
                  <a:srgbClr val="000000"/>
                </a:solidFill>
                <a:latin typeface="ＭＳ Ｐゴシック" panose="020B0600070205080204" pitchFamily="50" charset="-128"/>
                <a:ea typeface="ＭＳ Ｐゴシック" panose="020B0600070205080204" pitchFamily="50" charset="-128"/>
              </a:rPr>
              <a:t>文京</a:t>
            </a:r>
            <a:r>
              <a:rPr lang="zh-CN" altLang="en-US" sz="1600" dirty="0">
                <a:solidFill>
                  <a:srgbClr val="000000"/>
                </a:solidFill>
                <a:latin typeface="ＭＳ Ｐゴシック" panose="020B0600070205080204" pitchFamily="50" charset="-128"/>
                <a:ea typeface="ＭＳ Ｐゴシック" panose="020B0600070205080204" pitchFamily="50" charset="-128"/>
              </a:rPr>
              <a:t>学院大学人間学部</a:t>
            </a:r>
            <a:r>
              <a:rPr lang="zh-CN" altLang="en-US" sz="1600" dirty="0" smtClean="0">
                <a:solidFill>
                  <a:srgbClr val="000000"/>
                </a:solidFill>
                <a:latin typeface="ＭＳ Ｐゴシック" panose="020B0600070205080204" pitchFamily="50" charset="-128"/>
                <a:ea typeface="ＭＳ Ｐゴシック" panose="020B0600070205080204" pitchFamily="50" charset="-128"/>
              </a:rPr>
              <a:t>教授</a:t>
            </a:r>
            <a:endParaRPr lang="en-US" altLang="zh-CN" sz="1600" dirty="0" smtClean="0">
              <a:solidFill>
                <a:srgbClr val="000000"/>
              </a:solidFill>
              <a:latin typeface="ＭＳ Ｐゴシック" panose="020B0600070205080204" pitchFamily="50" charset="-128"/>
              <a:ea typeface="ＭＳ Ｐゴシック" panose="020B0600070205080204" pitchFamily="50" charset="-128"/>
            </a:endParaRPr>
          </a:p>
          <a:p>
            <a:pPr algn="l"/>
            <a:r>
              <a:rPr lang="zh-CN" altLang="en-US" sz="1600" dirty="0">
                <a:solidFill>
                  <a:srgbClr val="000000"/>
                </a:solidFill>
                <a:latin typeface="ＭＳ Ｐゴシック" panose="020B0600070205080204" pitchFamily="50" charset="-128"/>
                <a:ea typeface="ＭＳ Ｐゴシック" panose="020B0600070205080204" pitchFamily="50" charset="-128"/>
              </a:rPr>
              <a:t>東京大学大学院法学政治学研究科</a:t>
            </a:r>
            <a:r>
              <a:rPr lang="zh-CN" altLang="en-US" sz="1600" dirty="0" smtClean="0">
                <a:solidFill>
                  <a:srgbClr val="000000"/>
                </a:solidFill>
                <a:latin typeface="ＭＳ Ｐゴシック" panose="020B0600070205080204" pitchFamily="50" charset="-128"/>
                <a:ea typeface="ＭＳ Ｐゴシック" panose="020B0600070205080204" pitchFamily="50" charset="-128"/>
              </a:rPr>
              <a:t>教授</a:t>
            </a:r>
            <a:r>
              <a:rPr lang="ja-JP" altLang="en-US" sz="1600" dirty="0" smtClean="0">
                <a:solidFill>
                  <a:srgbClr val="000000"/>
                </a:solidFill>
                <a:latin typeface="ＭＳ Ｐゴシック" panose="020B0600070205080204" pitchFamily="50" charset="-128"/>
              </a:rPr>
              <a:t>　</a:t>
            </a:r>
            <a:r>
              <a:rPr lang="en-US" altLang="ja-JP" sz="1600" dirty="0" smtClean="0">
                <a:solidFill>
                  <a:srgbClr val="000000"/>
                </a:solidFill>
                <a:latin typeface="ＭＳ Ｐゴシック" panose="020B0600070205080204" pitchFamily="50" charset="-128"/>
              </a:rPr>
              <a:t>【</a:t>
            </a:r>
            <a:r>
              <a:rPr lang="ja-JP" altLang="en-US" sz="1600" dirty="0" smtClean="0">
                <a:solidFill>
                  <a:srgbClr val="000000"/>
                </a:solidFill>
                <a:latin typeface="ＭＳ Ｐゴシック" panose="020B0600070205080204" pitchFamily="50" charset="-128"/>
              </a:rPr>
              <a:t>会長</a:t>
            </a:r>
            <a:r>
              <a:rPr lang="en-US" altLang="ja-JP" sz="1600" dirty="0" smtClean="0">
                <a:solidFill>
                  <a:srgbClr val="000000"/>
                </a:solidFill>
                <a:latin typeface="ＭＳ Ｐゴシック" panose="020B0600070205080204" pitchFamily="50" charset="-128"/>
              </a:rPr>
              <a:t>】</a:t>
            </a:r>
            <a:endParaRPr lang="ja-JP" altLang="en-US" sz="1600" dirty="0">
              <a:solidFill>
                <a:srgbClr val="000000"/>
              </a:solidFill>
              <a:latin typeface="ＭＳ Ｐゴシック" panose="020B0600070205080204" pitchFamily="50" charset="-128"/>
            </a:endParaRPr>
          </a:p>
        </p:txBody>
      </p:sp>
      <p:sp>
        <p:nvSpPr>
          <p:cNvPr id="9" name="正方形/長方形 8"/>
          <p:cNvSpPr/>
          <p:nvPr/>
        </p:nvSpPr>
        <p:spPr>
          <a:xfrm>
            <a:off x="3096346" y="2492896"/>
            <a:ext cx="6047656"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a:solidFill>
                  <a:srgbClr val="000000"/>
                </a:solidFill>
              </a:rPr>
              <a:t>全日本電機・電子・情報関連産業労働組合連合会書記</a:t>
            </a:r>
            <a:r>
              <a:rPr lang="ja-JP" altLang="en-US" sz="1600" dirty="0" smtClean="0">
                <a:solidFill>
                  <a:srgbClr val="000000"/>
                </a:solidFill>
              </a:rPr>
              <a:t>次長</a:t>
            </a:r>
            <a:endParaRPr lang="en-US" altLang="ja-JP" sz="1600" dirty="0">
              <a:solidFill>
                <a:srgbClr val="000000"/>
              </a:solidFill>
            </a:endParaRPr>
          </a:p>
          <a:p>
            <a:pPr algn="l"/>
            <a:r>
              <a:rPr lang="ja-JP" altLang="en-US" sz="1600" dirty="0">
                <a:solidFill>
                  <a:srgbClr val="000000"/>
                </a:solidFill>
              </a:rPr>
              <a:t>全日本自治団体労働組合社会保障局長</a:t>
            </a:r>
          </a:p>
          <a:p>
            <a:pPr algn="l"/>
            <a:r>
              <a:rPr lang="ja-JP" altLang="en-US" sz="1600" dirty="0" smtClean="0">
                <a:solidFill>
                  <a:srgbClr val="000000"/>
                </a:solidFill>
              </a:rPr>
              <a:t>全日本自動車産業労働組合総連合会副会長</a:t>
            </a:r>
            <a:endParaRPr lang="en-US" altLang="ja-JP" sz="1600" dirty="0" smtClean="0">
              <a:solidFill>
                <a:srgbClr val="000000"/>
              </a:solidFill>
            </a:endParaRPr>
          </a:p>
          <a:p>
            <a:pPr algn="l"/>
            <a:r>
              <a:rPr lang="ja-JP" altLang="en-US" sz="1600" dirty="0">
                <a:solidFill>
                  <a:srgbClr val="000000"/>
                </a:solidFill>
              </a:rPr>
              <a:t>日本労働組合総連合会総合労働局</a:t>
            </a:r>
            <a:r>
              <a:rPr lang="ja-JP" altLang="en-US" sz="1600" dirty="0" smtClean="0">
                <a:solidFill>
                  <a:srgbClr val="000000"/>
                </a:solidFill>
              </a:rPr>
              <a:t>雇用対策</a:t>
            </a:r>
            <a:r>
              <a:rPr lang="ja-JP" altLang="en-US" sz="1600" dirty="0">
                <a:solidFill>
                  <a:srgbClr val="000000"/>
                </a:solidFill>
              </a:rPr>
              <a:t>局長</a:t>
            </a:r>
            <a:endParaRPr lang="en-US" altLang="ja-JP" sz="1600" dirty="0" smtClean="0">
              <a:solidFill>
                <a:srgbClr val="000000"/>
              </a:solidFill>
            </a:endParaRPr>
          </a:p>
          <a:p>
            <a:pPr algn="l"/>
            <a:r>
              <a:rPr lang="ja-JP" altLang="en-US" sz="1600" dirty="0" smtClean="0">
                <a:solidFill>
                  <a:srgbClr val="000000"/>
                </a:solidFill>
              </a:rPr>
              <a:t>ＵＡゼンセン常任中央執行委員（労働条件担当）</a:t>
            </a:r>
            <a:endParaRPr lang="en-US" altLang="ja-JP" sz="1600" dirty="0" smtClean="0">
              <a:solidFill>
                <a:srgbClr val="000000"/>
              </a:solidFill>
            </a:endParaRPr>
          </a:p>
        </p:txBody>
      </p:sp>
      <p:sp>
        <p:nvSpPr>
          <p:cNvPr id="10" name="正方形/長方形 9"/>
          <p:cNvSpPr/>
          <p:nvPr/>
        </p:nvSpPr>
        <p:spPr>
          <a:xfrm>
            <a:off x="3096344" y="4149080"/>
            <a:ext cx="6264696"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latin typeface="ＭＳ Ｐゴシック"/>
              </a:rPr>
              <a:t>株式会社大協製作所代表取締役社長</a:t>
            </a:r>
            <a:endParaRPr lang="en-US" altLang="ja-JP" sz="1600" dirty="0" smtClean="0">
              <a:solidFill>
                <a:srgbClr val="000000"/>
              </a:solidFill>
              <a:latin typeface="ＭＳ Ｐゴシック"/>
            </a:endParaRPr>
          </a:p>
          <a:p>
            <a:pPr algn="l"/>
            <a:r>
              <a:rPr lang="ja-JP" altLang="en-US" sz="1600" dirty="0" smtClean="0">
                <a:solidFill>
                  <a:srgbClr val="000000"/>
                </a:solidFill>
                <a:latin typeface="ＭＳ Ｐゴシック"/>
              </a:rPr>
              <a:t>富士通株式会社総務人事本部人事労政部シニアディレクター</a:t>
            </a:r>
            <a:endParaRPr lang="en-US" altLang="ja-JP" sz="1600" dirty="0" smtClean="0">
              <a:solidFill>
                <a:srgbClr val="000000"/>
              </a:solidFill>
              <a:latin typeface="ＭＳ Ｐゴシック"/>
            </a:endParaRPr>
          </a:p>
          <a:p>
            <a:pPr algn="l"/>
            <a:r>
              <a:rPr lang="ja-JP" altLang="en-US" sz="1600" dirty="0" smtClean="0">
                <a:solidFill>
                  <a:srgbClr val="000000"/>
                </a:solidFill>
                <a:latin typeface="ＭＳ Ｐゴシック"/>
              </a:rPr>
              <a:t>一般社団法人日本経済団体連合会労働政策本部長</a:t>
            </a:r>
            <a:endParaRPr lang="en-US" altLang="ja-JP" sz="1600" dirty="0" smtClean="0">
              <a:solidFill>
                <a:srgbClr val="000000"/>
              </a:solidFill>
              <a:latin typeface="ＭＳ Ｐゴシック"/>
            </a:endParaRPr>
          </a:p>
          <a:p>
            <a:pPr algn="l"/>
            <a:r>
              <a:rPr lang="zh-CN" altLang="en-US" sz="1600" dirty="0">
                <a:solidFill>
                  <a:srgbClr val="000000"/>
                </a:solidFill>
                <a:latin typeface="ＭＳ Ｐゴシック" panose="020B0600070205080204" pitchFamily="50" charset="-128"/>
                <a:ea typeface="ＭＳ Ｐゴシック" panose="020B0600070205080204" pitchFamily="50" charset="-128"/>
              </a:rPr>
              <a:t>株式会社日立製作所人事勤労本部担当本部長</a:t>
            </a:r>
            <a:endParaRPr lang="en-US" altLang="ja-JP" sz="1600" dirty="0" smtClean="0">
              <a:solidFill>
                <a:srgbClr val="000000"/>
              </a:solidFill>
              <a:latin typeface="ＭＳ Ｐゴシック" panose="020B0600070205080204" pitchFamily="50" charset="-128"/>
            </a:endParaRPr>
          </a:p>
          <a:p>
            <a:pPr algn="l"/>
            <a:r>
              <a:rPr lang="ja-JP" altLang="en-US" sz="1600" dirty="0">
                <a:solidFill>
                  <a:srgbClr val="000000"/>
                </a:solidFill>
                <a:latin typeface="ＭＳ Ｐゴシック"/>
              </a:rPr>
              <a:t>株式会社アイネット代表取締役</a:t>
            </a:r>
          </a:p>
        </p:txBody>
      </p:sp>
      <p:sp>
        <p:nvSpPr>
          <p:cNvPr id="11" name="正方形/長方形 10"/>
          <p:cNvSpPr/>
          <p:nvPr/>
        </p:nvSpPr>
        <p:spPr>
          <a:xfrm>
            <a:off x="3096344" y="5661248"/>
            <a:ext cx="6264696"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社会福祉法人日本身体障害者団体連合会副会長</a:t>
            </a:r>
            <a:endParaRPr lang="en-US" altLang="ja-JP" sz="1600" dirty="0" smtClean="0">
              <a:solidFill>
                <a:srgbClr val="000000"/>
              </a:solidFill>
            </a:endParaRPr>
          </a:p>
          <a:p>
            <a:pPr algn="l"/>
            <a:r>
              <a:rPr lang="ja-JP" altLang="en-US" sz="1600" dirty="0">
                <a:solidFill>
                  <a:srgbClr val="000000"/>
                </a:solidFill>
              </a:rPr>
              <a:t>全国手をつなぐ育成会連合会副会長</a:t>
            </a:r>
            <a:endParaRPr lang="en-US" altLang="ja-JP" sz="1600" dirty="0" smtClean="0">
              <a:solidFill>
                <a:srgbClr val="000000"/>
              </a:solidFill>
            </a:endParaRPr>
          </a:p>
          <a:p>
            <a:pPr algn="l"/>
            <a:r>
              <a:rPr lang="ja-JP" altLang="en-US" sz="1600" dirty="0">
                <a:solidFill>
                  <a:srgbClr val="000000"/>
                </a:solidFill>
              </a:rPr>
              <a:t>社会福祉法人日本盲人会連合会長</a:t>
            </a:r>
          </a:p>
          <a:p>
            <a:pPr algn="l"/>
            <a:r>
              <a:rPr lang="ja-JP" altLang="en-US" sz="1600" dirty="0" smtClean="0">
                <a:solidFill>
                  <a:srgbClr val="000000"/>
                </a:solidFill>
              </a:rPr>
              <a:t>公益</a:t>
            </a:r>
            <a:r>
              <a:rPr lang="ja-JP" altLang="en-US" sz="1600" dirty="0">
                <a:solidFill>
                  <a:srgbClr val="000000"/>
                </a:solidFill>
              </a:rPr>
              <a:t>社団法人全国精神保健福祉会連合会</a:t>
            </a:r>
            <a:r>
              <a:rPr lang="ja-JP" altLang="en-US" sz="1600" dirty="0" smtClean="0">
                <a:solidFill>
                  <a:srgbClr val="000000"/>
                </a:solidFill>
              </a:rPr>
              <a:t>理事</a:t>
            </a:r>
            <a:endParaRPr lang="en-US" altLang="ja-JP" sz="1600" dirty="0">
              <a:solidFill>
                <a:srgbClr val="000000"/>
              </a:solidFill>
            </a:endParaRPr>
          </a:p>
        </p:txBody>
      </p:sp>
      <p:sp>
        <p:nvSpPr>
          <p:cNvPr id="12" name="正方形/長方形 11"/>
          <p:cNvSpPr/>
          <p:nvPr/>
        </p:nvSpPr>
        <p:spPr>
          <a:xfrm>
            <a:off x="35498" y="54868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（公益代表）</a:t>
            </a:r>
            <a:endParaRPr lang="ja-JP" altLang="en-US" sz="1600" dirty="0">
              <a:solidFill>
                <a:srgbClr val="000000"/>
              </a:solidFill>
            </a:endParaRPr>
          </a:p>
        </p:txBody>
      </p:sp>
      <p:sp>
        <p:nvSpPr>
          <p:cNvPr id="13" name="正方形/長方形 12"/>
          <p:cNvSpPr/>
          <p:nvPr/>
        </p:nvSpPr>
        <p:spPr>
          <a:xfrm>
            <a:off x="6300192" y="404664"/>
            <a:ext cx="316835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dirty="0" smtClean="0">
                <a:solidFill>
                  <a:srgbClr val="000000"/>
                </a:solidFill>
              </a:rPr>
              <a:t>〔</a:t>
            </a:r>
            <a:r>
              <a:rPr lang="ja-JP" altLang="en-US" dirty="0" smtClean="0">
                <a:solidFill>
                  <a:srgbClr val="000000"/>
                </a:solidFill>
              </a:rPr>
              <a:t>平成</a:t>
            </a:r>
            <a:r>
              <a:rPr lang="en-US" altLang="ja-JP" dirty="0" smtClean="0">
                <a:solidFill>
                  <a:srgbClr val="000000"/>
                </a:solidFill>
              </a:rPr>
              <a:t>26</a:t>
            </a:r>
            <a:r>
              <a:rPr lang="ja-JP" altLang="en-US" dirty="0" smtClean="0">
                <a:solidFill>
                  <a:srgbClr val="000000"/>
                </a:solidFill>
              </a:rPr>
              <a:t>年</a:t>
            </a:r>
            <a:r>
              <a:rPr lang="en-US" altLang="ja-JP" dirty="0">
                <a:solidFill>
                  <a:srgbClr val="000000"/>
                </a:solidFill>
              </a:rPr>
              <a:t>10</a:t>
            </a:r>
            <a:r>
              <a:rPr lang="ja-JP" altLang="en-US" dirty="0" smtClean="0">
                <a:solidFill>
                  <a:srgbClr val="000000"/>
                </a:solidFill>
              </a:rPr>
              <a:t>月</a:t>
            </a:r>
            <a:r>
              <a:rPr lang="en-US" altLang="ja-JP" dirty="0">
                <a:solidFill>
                  <a:srgbClr val="000000"/>
                </a:solidFill>
              </a:rPr>
              <a:t>22</a:t>
            </a:r>
            <a:r>
              <a:rPr lang="ja-JP" altLang="en-US" dirty="0" smtClean="0">
                <a:solidFill>
                  <a:srgbClr val="000000"/>
                </a:solidFill>
              </a:rPr>
              <a:t>日現在</a:t>
            </a:r>
            <a:r>
              <a:rPr lang="en-US" altLang="ja-JP" dirty="0" smtClean="0">
                <a:solidFill>
                  <a:srgbClr val="000000"/>
                </a:solidFill>
              </a:rPr>
              <a:t>〕</a:t>
            </a:r>
            <a:endParaRPr lang="ja-JP" altLang="en-US" dirty="0">
              <a:solidFill>
                <a:srgbClr val="000000"/>
              </a:solidFill>
            </a:endParaRPr>
          </a:p>
        </p:txBody>
      </p:sp>
      <p:sp>
        <p:nvSpPr>
          <p:cNvPr id="14" name="正方形/長方形 13"/>
          <p:cNvSpPr/>
          <p:nvPr/>
        </p:nvSpPr>
        <p:spPr>
          <a:xfrm>
            <a:off x="107510" y="234888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（労働者代表）</a:t>
            </a:r>
            <a:endParaRPr lang="ja-JP" altLang="en-US" sz="1600" dirty="0">
              <a:solidFill>
                <a:srgbClr val="000000"/>
              </a:solidFill>
            </a:endParaRPr>
          </a:p>
        </p:txBody>
      </p:sp>
      <p:sp>
        <p:nvSpPr>
          <p:cNvPr id="15" name="正方形/長方形 14"/>
          <p:cNvSpPr/>
          <p:nvPr/>
        </p:nvSpPr>
        <p:spPr>
          <a:xfrm>
            <a:off x="144016" y="378904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（使用者代表）</a:t>
            </a:r>
            <a:endParaRPr lang="ja-JP" altLang="en-US" sz="1600" dirty="0">
              <a:solidFill>
                <a:srgbClr val="000000"/>
              </a:solidFill>
            </a:endParaRPr>
          </a:p>
        </p:txBody>
      </p:sp>
      <p:sp>
        <p:nvSpPr>
          <p:cNvPr id="16" name="正方形/長方形 15"/>
          <p:cNvSpPr/>
          <p:nvPr/>
        </p:nvSpPr>
        <p:spPr>
          <a:xfrm>
            <a:off x="107510" y="5373216"/>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600" dirty="0" smtClean="0">
                <a:solidFill>
                  <a:srgbClr val="000000"/>
                </a:solidFill>
              </a:rPr>
              <a:t>（障害者代表）</a:t>
            </a:r>
            <a:endParaRPr lang="ja-JP" altLang="en-US" sz="1600" dirty="0">
              <a:solidFill>
                <a:srgbClr val="000000"/>
              </a:solidFill>
            </a:endParaRPr>
          </a:p>
        </p:txBody>
      </p:sp>
      <p:sp>
        <p:nvSpPr>
          <p:cNvPr id="17" name="正方形/長方形 16"/>
          <p:cNvSpPr/>
          <p:nvPr/>
        </p:nvSpPr>
        <p:spPr>
          <a:xfrm>
            <a:off x="7236296" y="6525344"/>
            <a:ext cx="2087216" cy="33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1400" dirty="0" smtClean="0">
                <a:solidFill>
                  <a:srgbClr val="000000"/>
                </a:solidFill>
              </a:rPr>
              <a:t>＊五十音順・敬称略</a:t>
            </a:r>
            <a:endParaRPr lang="ja-JP" altLang="en-US" sz="1400" dirty="0">
              <a:solidFill>
                <a:srgbClr val="000000"/>
              </a:solidFill>
            </a:endParaRPr>
          </a:p>
        </p:txBody>
      </p:sp>
      <p:sp>
        <p:nvSpPr>
          <p:cNvPr id="18" name="スライド番号プレースホルダー 1"/>
          <p:cNvSpPr>
            <a:spLocks noGrp="1"/>
          </p:cNvSpPr>
          <p:nvPr>
            <p:ph type="sldNum" sz="quarter" idx="12"/>
          </p:nvPr>
        </p:nvSpPr>
        <p:spPr>
          <a:xfrm>
            <a:off x="7010400" y="6534150"/>
            <a:ext cx="2133600" cy="476250"/>
          </a:xfrm>
        </p:spPr>
        <p:txBody>
          <a:bodyPr/>
          <a:lstStyle/>
          <a:p>
            <a:pPr>
              <a:defRPr/>
            </a:pPr>
            <a:fld id="{E7A90DB6-B740-448A-AD62-85384E9A848E}" type="slidenum">
              <a:rPr lang="en-US" altLang="ja-JP" smtClean="0">
                <a:solidFill>
                  <a:srgbClr val="000000"/>
                </a:solidFill>
                <a:latin typeface="+mj-ea"/>
                <a:ea typeface="+mj-ea"/>
              </a:rPr>
              <a:pPr>
                <a:defRPr/>
              </a:pPr>
              <a:t>14</a:t>
            </a:fld>
            <a:endParaRPr lang="en-US" altLang="ja-JP">
              <a:solidFill>
                <a:srgbClr val="000000"/>
              </a:solidFill>
              <a:latin typeface="+mj-ea"/>
              <a:ea typeface="+mj-ea"/>
            </a:endParaRPr>
          </a:p>
        </p:txBody>
      </p:sp>
    </p:spTree>
    <p:extLst>
      <p:ext uri="{BB962C8B-B14F-4D97-AF65-F5344CB8AC3E}">
        <p14:creationId xmlns:p14="http://schemas.microsoft.com/office/powerpoint/2010/main" val="2185991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52400" y="533400"/>
            <a:ext cx="9324000" cy="6247864"/>
          </a:xfrm>
          <a:prstGeom prst="rect">
            <a:avLst/>
          </a:prstGeom>
        </p:spPr>
        <p:txBody>
          <a:bodyPr wrap="square">
            <a:spAutoFit/>
          </a:bodyPr>
          <a:lstStyle/>
          <a:p>
            <a:pPr indent="88900" algn="l"/>
            <a:r>
              <a:rPr lang="ja-JP" altLang="ja-JP" b="1" dirty="0" smtClean="0">
                <a:solidFill>
                  <a:srgbClr val="000000"/>
                </a:solidFill>
                <a:latin typeface="Arial"/>
                <a:ea typeface="ＭＳ Ｐゴシック"/>
              </a:rPr>
              <a:t>（</a:t>
            </a:r>
            <a:r>
              <a:rPr lang="ja-JP" altLang="ja-JP" b="1" dirty="0">
                <a:solidFill>
                  <a:srgbClr val="000000"/>
                </a:solidFill>
                <a:latin typeface="Arial"/>
                <a:ea typeface="ＭＳ Ｐゴシック"/>
              </a:rPr>
              <a:t>１）基本的な</a:t>
            </a:r>
            <a:r>
              <a:rPr lang="ja-JP" altLang="ja-JP" b="1" dirty="0" smtClean="0">
                <a:solidFill>
                  <a:srgbClr val="000000"/>
                </a:solidFill>
                <a:latin typeface="Arial"/>
                <a:ea typeface="ＭＳ Ｐゴシック"/>
              </a:rPr>
              <a:t>考え方</a:t>
            </a:r>
            <a:endParaRPr lang="en-US" altLang="ja-JP" b="1" dirty="0" smtClean="0">
              <a:solidFill>
                <a:srgbClr val="000000"/>
              </a:solidFill>
              <a:latin typeface="Arial"/>
              <a:ea typeface="ＭＳ Ｐゴシック"/>
            </a:endParaRPr>
          </a:p>
          <a:p>
            <a:pPr indent="88900" algn="l"/>
            <a:endParaRPr lang="en-US" altLang="ja-JP" b="1" dirty="0" smtClean="0">
              <a:solidFill>
                <a:srgbClr val="000000"/>
              </a:solidFill>
              <a:latin typeface="Arial"/>
              <a:ea typeface="ＭＳ Ｐゴシック"/>
            </a:endParaRPr>
          </a:p>
          <a:p>
            <a:pPr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対象となる</a:t>
            </a:r>
            <a:r>
              <a:rPr lang="ja-JP" altLang="ja-JP" sz="1600" dirty="0" smtClean="0">
                <a:solidFill>
                  <a:srgbClr val="000000"/>
                </a:solidFill>
                <a:latin typeface="Arial"/>
                <a:ea typeface="ＭＳ Ｐゴシック"/>
              </a:rPr>
              <a:t>障害者</a:t>
            </a:r>
            <a:r>
              <a:rPr lang="ja-JP" altLang="en-US" sz="1600" dirty="0" smtClean="0">
                <a:solidFill>
                  <a:srgbClr val="000000"/>
                </a:solidFill>
                <a:latin typeface="Arial"/>
                <a:ea typeface="ＭＳ Ｐゴシック"/>
              </a:rPr>
              <a:t>：障害者</a:t>
            </a:r>
            <a:r>
              <a:rPr lang="ja-JP" altLang="en-US" sz="1600" dirty="0">
                <a:solidFill>
                  <a:srgbClr val="000000"/>
                </a:solidFill>
                <a:latin typeface="Arial"/>
                <a:ea typeface="ＭＳ Ｐゴシック"/>
              </a:rPr>
              <a:t>雇用促進法第２条</a:t>
            </a:r>
            <a:r>
              <a:rPr lang="ja-JP" altLang="en-US" sz="1600" dirty="0" smtClean="0">
                <a:solidFill>
                  <a:srgbClr val="000000"/>
                </a:solidFill>
                <a:latin typeface="Arial"/>
                <a:ea typeface="ＭＳ Ｐゴシック"/>
              </a:rPr>
              <a:t>第１号に</a:t>
            </a:r>
            <a:r>
              <a:rPr lang="ja-JP" altLang="en-US" sz="1600" dirty="0">
                <a:solidFill>
                  <a:srgbClr val="000000"/>
                </a:solidFill>
                <a:latin typeface="Arial"/>
                <a:ea typeface="ＭＳ Ｐゴシック"/>
              </a:rPr>
              <a:t>規定する</a:t>
            </a:r>
            <a:r>
              <a:rPr lang="ja-JP" altLang="en-US" sz="1600" dirty="0" smtClean="0">
                <a:solidFill>
                  <a:srgbClr val="000000"/>
                </a:solidFill>
                <a:latin typeface="Arial"/>
                <a:ea typeface="ＭＳ Ｐゴシック"/>
              </a:rPr>
              <a:t>障害者（</a:t>
            </a:r>
            <a:r>
              <a:rPr lang="en-US" altLang="ja-JP" sz="1600" dirty="0" smtClean="0">
                <a:solidFill>
                  <a:srgbClr val="000000"/>
                </a:solidFill>
                <a:latin typeface="Arial"/>
                <a:ea typeface="ＭＳ Ｐゴシック"/>
              </a:rPr>
              <a:t>※</a:t>
            </a:r>
            <a:r>
              <a:rPr lang="ja-JP" altLang="en-US" sz="1600" dirty="0" smtClean="0">
                <a:solidFill>
                  <a:srgbClr val="000000"/>
                </a:solidFill>
                <a:latin typeface="Arial"/>
                <a:ea typeface="ＭＳ Ｐゴシック"/>
              </a:rPr>
              <a:t>）</a:t>
            </a:r>
            <a:endParaRPr lang="ja-JP" altLang="en-US" sz="1600" dirty="0">
              <a:solidFill>
                <a:srgbClr val="000000"/>
              </a:solidFill>
              <a:latin typeface="Arial"/>
              <a:ea typeface="ＭＳ Ｐゴシック"/>
            </a:endParaRPr>
          </a:p>
          <a:p>
            <a:pPr indent="180975" algn="l"/>
            <a:r>
              <a:rPr lang="ja-JP" altLang="en-US" sz="1600" dirty="0" smtClean="0">
                <a:solidFill>
                  <a:srgbClr val="000000"/>
                </a:solidFill>
                <a:latin typeface="Arial"/>
                <a:ea typeface="ＭＳ Ｐゴシック"/>
              </a:rPr>
              <a:t>　　　　　　　　　　　　　　　⇒</a:t>
            </a:r>
            <a:r>
              <a:rPr lang="ja-JP" altLang="en-US" sz="1600" dirty="0">
                <a:solidFill>
                  <a:srgbClr val="000000"/>
                </a:solidFill>
                <a:latin typeface="Arial"/>
                <a:ea typeface="ＭＳ Ｐゴシック"/>
              </a:rPr>
              <a:t>障害者手帳所持者に限定されない。</a:t>
            </a:r>
          </a:p>
          <a:p>
            <a:pPr marL="1257300" indent="-1076325" algn="l"/>
            <a:r>
              <a:rPr lang="ja-JP" altLang="en-US" sz="1600" dirty="0" smtClean="0">
                <a:solidFill>
                  <a:srgbClr val="000000"/>
                </a:solidFill>
                <a:latin typeface="Arial"/>
                <a:ea typeface="ＭＳ Ｐゴシック"/>
              </a:rPr>
              <a:t>　　　　　　　</a:t>
            </a:r>
            <a:r>
              <a:rPr lang="en-US" altLang="ja-JP" sz="1400" dirty="0" smtClean="0">
                <a:solidFill>
                  <a:srgbClr val="000000"/>
                </a:solidFill>
                <a:latin typeface="Arial"/>
                <a:ea typeface="ＭＳ Ｐゴシック"/>
              </a:rPr>
              <a:t>※</a:t>
            </a:r>
            <a:r>
              <a:rPr lang="ja-JP" altLang="en-US" sz="1400" dirty="0">
                <a:solidFill>
                  <a:srgbClr val="000000"/>
                </a:solidFill>
                <a:latin typeface="Arial"/>
                <a:ea typeface="ＭＳ Ｐゴシック"/>
              </a:rPr>
              <a:t>障害者：身体障害、知的障害、精神障害（発達障害を含む）その他の心身の機能の</a:t>
            </a:r>
            <a:r>
              <a:rPr lang="ja-JP" altLang="en-US" sz="1400" dirty="0" smtClean="0">
                <a:solidFill>
                  <a:srgbClr val="000000"/>
                </a:solidFill>
                <a:latin typeface="Arial"/>
                <a:ea typeface="ＭＳ Ｐゴシック"/>
              </a:rPr>
              <a:t>障害が</a:t>
            </a:r>
            <a:r>
              <a:rPr lang="ja-JP" altLang="en-US" sz="1400" dirty="0">
                <a:solidFill>
                  <a:srgbClr val="000000"/>
                </a:solidFill>
                <a:latin typeface="Arial"/>
                <a:ea typeface="ＭＳ Ｐゴシック"/>
              </a:rPr>
              <a:t>あるため</a:t>
            </a:r>
            <a:r>
              <a:rPr lang="ja-JP" altLang="en-US"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marL="1966913" indent="-1785938" algn="l"/>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a:t>
            </a:r>
            <a:r>
              <a:rPr lang="ja-JP" altLang="en-US" sz="1400" dirty="0" smtClean="0">
                <a:solidFill>
                  <a:srgbClr val="000000"/>
                </a:solidFill>
                <a:latin typeface="Arial"/>
                <a:ea typeface="ＭＳ Ｐゴシック"/>
              </a:rPr>
              <a:t>　　　　　長期</a:t>
            </a:r>
            <a:r>
              <a:rPr lang="ja-JP" altLang="en-US" sz="1400" dirty="0">
                <a:solidFill>
                  <a:srgbClr val="000000"/>
                </a:solidFill>
                <a:latin typeface="Arial"/>
                <a:ea typeface="ＭＳ Ｐゴシック"/>
              </a:rPr>
              <a:t>にわたり、職業生活に相当の制限を受け、又は職業生活を営むことが</a:t>
            </a:r>
            <a:r>
              <a:rPr lang="ja-JP" altLang="en-US" sz="1400" dirty="0" smtClean="0">
                <a:solidFill>
                  <a:srgbClr val="000000"/>
                </a:solidFill>
                <a:latin typeface="Arial"/>
                <a:ea typeface="ＭＳ Ｐゴシック"/>
              </a:rPr>
              <a:t>著しく困難</a:t>
            </a:r>
            <a:r>
              <a:rPr lang="ja-JP" altLang="en-US" sz="1400" dirty="0">
                <a:solidFill>
                  <a:srgbClr val="000000"/>
                </a:solidFill>
                <a:latin typeface="Arial"/>
                <a:ea typeface="ＭＳ Ｐゴシック"/>
              </a:rPr>
              <a:t>な者をいう。</a:t>
            </a:r>
            <a:endParaRPr lang="ja-JP" altLang="ja-JP" sz="1400" dirty="0">
              <a:solidFill>
                <a:srgbClr val="000000"/>
              </a:solidFill>
              <a:latin typeface="Arial"/>
              <a:ea typeface="ＭＳ Ｐゴシック"/>
            </a:endParaRPr>
          </a:p>
          <a:p>
            <a:pPr indent="180975" algn="l"/>
            <a:endParaRPr lang="en-US" altLang="ja-JP" sz="600" dirty="0" smtClean="0">
              <a:solidFill>
                <a:srgbClr val="000000"/>
              </a:solidFill>
              <a:latin typeface="Arial"/>
              <a:ea typeface="ＭＳ Ｐゴシック"/>
            </a:endParaRPr>
          </a:p>
          <a:p>
            <a:pPr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対象となる事業</a:t>
            </a:r>
            <a:r>
              <a:rPr lang="ja-JP" altLang="ja-JP" sz="1600" dirty="0" smtClean="0">
                <a:solidFill>
                  <a:srgbClr val="000000"/>
                </a:solidFill>
                <a:latin typeface="Arial"/>
                <a:ea typeface="ＭＳ Ｐゴシック"/>
              </a:rPr>
              <a:t>主</a:t>
            </a:r>
            <a:r>
              <a:rPr lang="ja-JP" altLang="en-US" sz="1600" dirty="0" smtClean="0">
                <a:solidFill>
                  <a:srgbClr val="000000"/>
                </a:solidFill>
                <a:latin typeface="Arial"/>
                <a:ea typeface="ＭＳ Ｐゴシック"/>
              </a:rPr>
              <a:t>：</a:t>
            </a:r>
            <a:r>
              <a:rPr lang="ja-JP" altLang="ja-JP" sz="1600" dirty="0" smtClean="0">
                <a:solidFill>
                  <a:srgbClr val="000000"/>
                </a:solidFill>
                <a:latin typeface="Arial"/>
                <a:ea typeface="ＭＳ Ｐゴシック"/>
              </a:rPr>
              <a:t>すべて</a:t>
            </a:r>
            <a:r>
              <a:rPr lang="ja-JP" altLang="ja-JP" sz="1600" dirty="0">
                <a:solidFill>
                  <a:srgbClr val="000000"/>
                </a:solidFill>
                <a:latin typeface="Arial"/>
                <a:ea typeface="ＭＳ Ｐゴシック"/>
              </a:rPr>
              <a:t>の事業</a:t>
            </a:r>
            <a:r>
              <a:rPr lang="ja-JP" altLang="ja-JP" sz="1600" dirty="0" smtClean="0">
                <a:solidFill>
                  <a:srgbClr val="000000"/>
                </a:solidFill>
                <a:latin typeface="Arial"/>
                <a:ea typeface="ＭＳ Ｐゴシック"/>
              </a:rPr>
              <a:t>主</a:t>
            </a:r>
            <a:endParaRPr lang="ja-JP" altLang="ja-JP" sz="1600" dirty="0">
              <a:solidFill>
                <a:srgbClr val="000000"/>
              </a:solidFill>
              <a:latin typeface="Arial"/>
              <a:ea typeface="ＭＳ Ｐゴシック"/>
            </a:endParaRPr>
          </a:p>
          <a:p>
            <a:pPr indent="180975" algn="l"/>
            <a:endParaRPr lang="en-US" altLang="ja-JP" sz="600" dirty="0" smtClean="0">
              <a:solidFill>
                <a:srgbClr val="000000"/>
              </a:solidFill>
              <a:latin typeface="Arial"/>
              <a:ea typeface="ＭＳ Ｐゴシック"/>
            </a:endParaRPr>
          </a:p>
          <a:p>
            <a:pPr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直接差別を</a:t>
            </a:r>
            <a:r>
              <a:rPr lang="ja-JP" altLang="ja-JP" sz="1600" dirty="0" smtClean="0">
                <a:solidFill>
                  <a:srgbClr val="000000"/>
                </a:solidFill>
                <a:latin typeface="Arial"/>
                <a:ea typeface="ＭＳ Ｐゴシック"/>
              </a:rPr>
              <a:t>禁止（</a:t>
            </a:r>
            <a:r>
              <a:rPr lang="ja-JP" altLang="ja-JP" sz="1600" dirty="0">
                <a:solidFill>
                  <a:srgbClr val="000000"/>
                </a:solidFill>
                <a:latin typeface="Arial"/>
                <a:ea typeface="ＭＳ Ｐゴシック"/>
              </a:rPr>
              <a:t>車いす、補助犬その他の支援器具などの利用、介助者の付き添いなどの</a:t>
            </a:r>
            <a:r>
              <a:rPr lang="ja-JP" altLang="ja-JP" sz="1600" dirty="0" smtClean="0">
                <a:solidFill>
                  <a:srgbClr val="000000"/>
                </a:solidFill>
                <a:latin typeface="Arial"/>
                <a:ea typeface="ＭＳ Ｐゴシック"/>
              </a:rPr>
              <a:t>社</a:t>
            </a:r>
            <a:endParaRPr lang="en-US" altLang="ja-JP" sz="1600" dirty="0" smtClean="0">
              <a:solidFill>
                <a:srgbClr val="000000"/>
              </a:solidFill>
              <a:latin typeface="Arial"/>
              <a:ea typeface="ＭＳ Ｐゴシック"/>
            </a:endParaRPr>
          </a:p>
          <a:p>
            <a:pPr indent="180975" algn="l"/>
            <a:r>
              <a:rPr lang="ja-JP" altLang="en-US" sz="1600" dirty="0">
                <a:solidFill>
                  <a:srgbClr val="000000"/>
                </a:solidFill>
                <a:latin typeface="Arial"/>
                <a:ea typeface="ＭＳ Ｐゴシック"/>
              </a:rPr>
              <a:t>　</a:t>
            </a:r>
            <a:r>
              <a:rPr lang="ja-JP" altLang="ja-JP" sz="1600" dirty="0" smtClean="0">
                <a:solidFill>
                  <a:srgbClr val="000000"/>
                </a:solidFill>
                <a:latin typeface="Arial"/>
                <a:ea typeface="ＭＳ Ｐゴシック"/>
              </a:rPr>
              <a:t>会的</a:t>
            </a:r>
            <a:r>
              <a:rPr lang="ja-JP" altLang="ja-JP" sz="1600" dirty="0">
                <a:solidFill>
                  <a:srgbClr val="000000"/>
                </a:solidFill>
                <a:latin typeface="Arial"/>
                <a:ea typeface="ＭＳ Ｐゴシック"/>
              </a:rPr>
              <a:t>不利を</a:t>
            </a:r>
            <a:r>
              <a:rPr lang="ja-JP" altLang="ja-JP" sz="1600" dirty="0" smtClean="0">
                <a:solidFill>
                  <a:srgbClr val="000000"/>
                </a:solidFill>
                <a:latin typeface="Arial"/>
                <a:ea typeface="ＭＳ Ｐゴシック"/>
              </a:rPr>
              <a:t>補う手段の利用などを理由とする不当な不利益取扱いを含む）</a:t>
            </a:r>
            <a:r>
              <a:rPr lang="ja-JP" altLang="en-US" sz="1600" dirty="0" smtClean="0">
                <a:solidFill>
                  <a:srgbClr val="000000"/>
                </a:solidFill>
                <a:latin typeface="Arial"/>
                <a:ea typeface="ＭＳ Ｐゴシック"/>
              </a:rPr>
              <a:t>。</a:t>
            </a:r>
            <a:endParaRPr lang="ja-JP" altLang="ja-JP" sz="1600" dirty="0" smtClean="0">
              <a:solidFill>
                <a:srgbClr val="000000"/>
              </a:solidFill>
              <a:latin typeface="Arial"/>
              <a:ea typeface="ＭＳ Ｐゴシック"/>
            </a:endParaRPr>
          </a:p>
          <a:p>
            <a:pPr indent="180975" algn="l"/>
            <a:endParaRPr lang="en-US" altLang="ja-JP" sz="600" dirty="0" smtClean="0">
              <a:solidFill>
                <a:srgbClr val="000000"/>
              </a:solidFill>
              <a:latin typeface="Arial"/>
              <a:ea typeface="ＭＳ Ｐゴシック"/>
            </a:endParaRPr>
          </a:p>
          <a:p>
            <a:pPr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事業主や同じ職場で働く者が障害特性に関する正しい知識の取得や理解を深めることが</a:t>
            </a:r>
            <a:r>
              <a:rPr lang="ja-JP" altLang="ja-JP" sz="1600" dirty="0" smtClean="0">
                <a:solidFill>
                  <a:srgbClr val="000000"/>
                </a:solidFill>
                <a:latin typeface="Arial"/>
                <a:ea typeface="ＭＳ Ｐゴシック"/>
              </a:rPr>
              <a:t>重要</a:t>
            </a:r>
            <a:r>
              <a:rPr lang="ja-JP" altLang="en-US" sz="1600" dirty="0" smtClean="0">
                <a:solidFill>
                  <a:srgbClr val="000000"/>
                </a:solidFill>
                <a:latin typeface="Arial"/>
                <a:ea typeface="ＭＳ Ｐゴシック"/>
              </a:rPr>
              <a:t>である。</a:t>
            </a:r>
            <a:endParaRPr lang="ja-JP" altLang="ja-JP" sz="1600" dirty="0">
              <a:solidFill>
                <a:srgbClr val="000000"/>
              </a:solidFill>
              <a:latin typeface="Arial"/>
              <a:ea typeface="ＭＳ Ｐゴシック"/>
            </a:endParaRPr>
          </a:p>
          <a:p>
            <a:pPr algn="l"/>
            <a:endParaRPr lang="en-US" altLang="ja-JP" sz="1600" dirty="0" smtClean="0">
              <a:solidFill>
                <a:srgbClr val="000000"/>
              </a:solidFill>
              <a:latin typeface="Arial"/>
              <a:ea typeface="ＭＳ Ｐゴシック"/>
            </a:endParaRPr>
          </a:p>
          <a:p>
            <a:pPr algn="l"/>
            <a:r>
              <a:rPr lang="ja-JP" altLang="ja-JP" b="1" dirty="0" smtClean="0">
                <a:solidFill>
                  <a:srgbClr val="000000"/>
                </a:solidFill>
                <a:latin typeface="Arial"/>
                <a:ea typeface="ＭＳ Ｐゴシック"/>
              </a:rPr>
              <a:t>（</a:t>
            </a:r>
            <a:r>
              <a:rPr lang="ja-JP" altLang="ja-JP" b="1" dirty="0">
                <a:solidFill>
                  <a:srgbClr val="000000"/>
                </a:solidFill>
                <a:latin typeface="Arial"/>
                <a:ea typeface="ＭＳ Ｐゴシック"/>
              </a:rPr>
              <a:t>２）差別の禁止</a:t>
            </a:r>
          </a:p>
          <a:p>
            <a:pPr marL="180975" algn="l"/>
            <a:endParaRPr lang="en-US" altLang="ja-JP" sz="1200" dirty="0" smtClean="0">
              <a:solidFill>
                <a:srgbClr val="000000"/>
              </a:solidFill>
              <a:latin typeface="Arial"/>
              <a:ea typeface="ＭＳ Ｐゴシック"/>
            </a:endParaRPr>
          </a:p>
          <a:p>
            <a:pPr marL="360363" indent="-179388"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募集・採用、賃金、配置、昇進などの各項</a:t>
            </a:r>
            <a:r>
              <a:rPr lang="ja-JP" altLang="ja-JP" sz="1600" dirty="0" smtClean="0">
                <a:solidFill>
                  <a:srgbClr val="000000"/>
                </a:solidFill>
                <a:latin typeface="Arial"/>
                <a:ea typeface="ＭＳ Ｐゴシック"/>
              </a:rPr>
              <a:t>目に</a:t>
            </a:r>
            <a:r>
              <a:rPr lang="ja-JP" altLang="en-US" sz="1600" dirty="0" smtClean="0">
                <a:solidFill>
                  <a:srgbClr val="000000"/>
                </a:solidFill>
                <a:latin typeface="Arial"/>
                <a:ea typeface="ＭＳ Ｐゴシック"/>
              </a:rPr>
              <a:t>おいて、障害者であることを理由に障害者を排除する</a:t>
            </a:r>
            <a:endParaRPr lang="en-US" altLang="ja-JP" sz="1600" dirty="0" smtClean="0">
              <a:solidFill>
                <a:srgbClr val="000000"/>
              </a:solidFill>
              <a:latin typeface="Arial"/>
              <a:ea typeface="ＭＳ Ｐゴシック"/>
            </a:endParaRPr>
          </a:p>
          <a:p>
            <a:pPr marL="360363" indent="-179388" algn="l"/>
            <a:r>
              <a:rPr lang="ja-JP" altLang="en-US" sz="1600" dirty="0">
                <a:solidFill>
                  <a:srgbClr val="000000"/>
                </a:solidFill>
                <a:latin typeface="Arial"/>
                <a:ea typeface="ＭＳ Ｐゴシック"/>
              </a:rPr>
              <a:t>　</a:t>
            </a:r>
            <a:r>
              <a:rPr lang="ja-JP" altLang="en-US" sz="1600" dirty="0" smtClean="0">
                <a:solidFill>
                  <a:srgbClr val="000000"/>
                </a:solidFill>
                <a:latin typeface="Arial"/>
                <a:ea typeface="ＭＳ Ｐゴシック"/>
              </a:rPr>
              <a:t>ことや、障害者に対してのみ不利な条件とすることなどが差別に該当するとして整理。</a:t>
            </a:r>
            <a:endParaRPr lang="ja-JP" altLang="ja-JP" sz="1600" dirty="0">
              <a:solidFill>
                <a:srgbClr val="000000"/>
              </a:solidFill>
              <a:latin typeface="Arial"/>
              <a:ea typeface="ＭＳ Ｐゴシック"/>
            </a:endParaRPr>
          </a:p>
          <a:p>
            <a:pPr marL="361950" indent="-180975" algn="l"/>
            <a:endParaRPr lang="en-US" altLang="ja-JP" sz="600" dirty="0" smtClean="0">
              <a:solidFill>
                <a:srgbClr val="000000"/>
              </a:solidFill>
              <a:latin typeface="Arial"/>
              <a:ea typeface="ＭＳ Ｐゴシック"/>
            </a:endParaRPr>
          </a:p>
          <a:p>
            <a:pPr marL="361950" indent="-180975" algn="l"/>
            <a:r>
              <a:rPr lang="ja-JP" altLang="en-US" sz="1600" dirty="0" smtClean="0">
                <a:solidFill>
                  <a:srgbClr val="000000"/>
                </a:solidFill>
                <a:latin typeface="Arial"/>
                <a:ea typeface="ＭＳ Ｐゴシック"/>
              </a:rPr>
              <a:t>　　　例：募集・</a:t>
            </a:r>
            <a:r>
              <a:rPr lang="ja-JP" altLang="en-US" sz="1600" dirty="0" smtClean="0">
                <a:solidFill>
                  <a:srgbClr val="000000"/>
                </a:solidFill>
                <a:latin typeface="Arial"/>
                <a:ea typeface="ＭＳ Ｐゴシック"/>
              </a:rPr>
              <a:t>採用</a:t>
            </a:r>
            <a:endParaRPr lang="en-US" altLang="ja-JP" sz="1600" dirty="0" smtClean="0">
              <a:solidFill>
                <a:srgbClr val="000000"/>
              </a:solidFill>
              <a:latin typeface="Arial"/>
              <a:ea typeface="ＭＳ Ｐゴシック"/>
            </a:endParaRPr>
          </a:p>
          <a:p>
            <a:pPr algn="l"/>
            <a:r>
              <a:rPr lang="ja-JP" altLang="en-US" sz="1600" dirty="0">
                <a:solidFill>
                  <a:srgbClr val="000000"/>
                </a:solidFill>
                <a:latin typeface="Arial"/>
                <a:ea typeface="ＭＳ Ｐゴシック"/>
              </a:rPr>
              <a:t>　</a:t>
            </a:r>
            <a:r>
              <a:rPr lang="ja-JP" altLang="en-US" sz="1600" dirty="0" smtClean="0">
                <a:solidFill>
                  <a:srgbClr val="000000"/>
                </a:solidFill>
                <a:latin typeface="Arial"/>
                <a:ea typeface="ＭＳ Ｐゴシック"/>
              </a:rPr>
              <a:t>　　　　　</a:t>
            </a:r>
            <a:r>
              <a:rPr lang="ja-JP" altLang="en-US" sz="1600" dirty="0" smtClean="0">
                <a:solidFill>
                  <a:srgbClr val="000000"/>
                </a:solidFill>
                <a:latin typeface="ＭＳ ゴシック"/>
                <a:ea typeface="ＭＳ ゴシック"/>
              </a:rPr>
              <a:t>イ　障害者</a:t>
            </a:r>
            <a:r>
              <a:rPr lang="ja-JP" altLang="en-US" sz="1600" dirty="0">
                <a:solidFill>
                  <a:srgbClr val="000000"/>
                </a:solidFill>
                <a:latin typeface="ＭＳ ゴシック"/>
                <a:ea typeface="ＭＳ ゴシック"/>
              </a:rPr>
              <a:t>であることを理由として、障害者を募集又は採用の対象から排除すること。</a:t>
            </a:r>
          </a:p>
          <a:p>
            <a:pPr algn="l"/>
            <a:r>
              <a:rPr lang="ja-JP" altLang="en-US" sz="1600" dirty="0" smtClean="0">
                <a:solidFill>
                  <a:srgbClr val="000000"/>
                </a:solidFill>
                <a:latin typeface="ＭＳ ゴシック"/>
                <a:ea typeface="ＭＳ ゴシック"/>
              </a:rPr>
              <a:t>　　　　ロ　募集</a:t>
            </a:r>
            <a:r>
              <a:rPr lang="ja-JP" altLang="en-US" sz="1600" dirty="0">
                <a:solidFill>
                  <a:srgbClr val="000000"/>
                </a:solidFill>
                <a:latin typeface="ＭＳ ゴシック"/>
                <a:ea typeface="ＭＳ ゴシック"/>
              </a:rPr>
              <a:t>又は採用に当たって、障害者に対してのみ不利な条件を付すこと。</a:t>
            </a:r>
          </a:p>
          <a:p>
            <a:pPr algn="l"/>
            <a:r>
              <a:rPr lang="ja-JP" altLang="en-US" sz="1600" dirty="0" smtClean="0">
                <a:solidFill>
                  <a:srgbClr val="000000"/>
                </a:solidFill>
                <a:latin typeface="ＭＳ ゴシック"/>
                <a:ea typeface="ＭＳ ゴシック"/>
              </a:rPr>
              <a:t>　　　　ハ　採用</a:t>
            </a:r>
            <a:r>
              <a:rPr lang="ja-JP" altLang="en-US" sz="1600" dirty="0">
                <a:solidFill>
                  <a:srgbClr val="000000"/>
                </a:solidFill>
                <a:latin typeface="ＭＳ ゴシック"/>
                <a:ea typeface="ＭＳ ゴシック"/>
              </a:rPr>
              <a:t>の基準を満たす者の中から障害者でない者を優先して採用すること。</a:t>
            </a:r>
            <a:endParaRPr lang="en-US" altLang="ja-JP" sz="1600" dirty="0" smtClean="0">
              <a:solidFill>
                <a:srgbClr val="000000"/>
              </a:solidFill>
              <a:latin typeface="Arial"/>
              <a:ea typeface="ＭＳ Ｐゴシック"/>
            </a:endParaRPr>
          </a:p>
          <a:p>
            <a:pPr marL="361950" indent="-180975" algn="l"/>
            <a:endParaRPr lang="en-US" altLang="ja-JP" sz="600" dirty="0">
              <a:solidFill>
                <a:srgbClr val="000000"/>
              </a:solidFill>
              <a:latin typeface="Arial"/>
              <a:ea typeface="ＭＳ Ｐゴシック"/>
            </a:endParaRPr>
          </a:p>
          <a:p>
            <a:pPr marL="361950"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a:t>
            </a:r>
            <a:r>
              <a:rPr lang="ja-JP" altLang="en-US" sz="1600" dirty="0" smtClean="0">
                <a:solidFill>
                  <a:srgbClr val="000000"/>
                </a:solidFill>
                <a:latin typeface="Arial"/>
                <a:ea typeface="ＭＳ Ｐゴシック"/>
              </a:rPr>
              <a:t>ただし、次に掲げる措置を講ずることは、障害者であることを理由とする差別に該当しない。</a:t>
            </a:r>
            <a:endParaRPr lang="en-US" altLang="ja-JP" sz="1600" dirty="0" smtClean="0">
              <a:solidFill>
                <a:srgbClr val="000000"/>
              </a:solidFill>
              <a:latin typeface="Arial"/>
              <a:ea typeface="ＭＳ Ｐゴシック"/>
            </a:endParaRPr>
          </a:p>
          <a:p>
            <a:pPr marL="361950" indent="-180975" algn="l"/>
            <a:r>
              <a:rPr lang="ja-JP" altLang="en-US" sz="1600" dirty="0">
                <a:solidFill>
                  <a:srgbClr val="000000"/>
                </a:solidFill>
                <a:latin typeface="Arial"/>
                <a:ea typeface="ＭＳ Ｐゴシック"/>
              </a:rPr>
              <a:t>　</a:t>
            </a:r>
            <a:r>
              <a:rPr lang="ja-JP" altLang="en-US" sz="1400" dirty="0" smtClean="0">
                <a:solidFill>
                  <a:srgbClr val="000000"/>
                </a:solidFill>
                <a:latin typeface="Arial"/>
                <a:ea typeface="ＭＳ Ｐゴシック"/>
              </a:rPr>
              <a:t>　・　積極的差別是正措置として、障害者でない者と比較して</a:t>
            </a:r>
            <a:r>
              <a:rPr lang="ja-JP" altLang="ja-JP" sz="1400" dirty="0" smtClean="0">
                <a:solidFill>
                  <a:srgbClr val="000000"/>
                </a:solidFill>
                <a:latin typeface="Arial"/>
                <a:ea typeface="ＭＳ Ｐゴシック"/>
              </a:rPr>
              <a:t>障害者</a:t>
            </a:r>
            <a:r>
              <a:rPr lang="ja-JP" altLang="ja-JP" sz="1400" dirty="0">
                <a:solidFill>
                  <a:srgbClr val="000000"/>
                </a:solidFill>
                <a:latin typeface="Arial"/>
                <a:ea typeface="ＭＳ Ｐゴシック"/>
              </a:rPr>
              <a:t>を有利に取り扱う</a:t>
            </a:r>
            <a:r>
              <a:rPr lang="ja-JP" altLang="ja-JP" sz="1400" dirty="0" smtClean="0">
                <a:solidFill>
                  <a:srgbClr val="000000"/>
                </a:solidFill>
                <a:latin typeface="Arial"/>
                <a:ea typeface="ＭＳ Ｐゴシック"/>
              </a:rPr>
              <a:t>こと</a:t>
            </a:r>
            <a:r>
              <a:rPr lang="ja-JP" altLang="en-US"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marL="361950" indent="-180975" algn="l"/>
            <a:endParaRPr lang="en-US" altLang="ja-JP" sz="300" dirty="0">
              <a:solidFill>
                <a:srgbClr val="000000"/>
              </a:solidFill>
              <a:latin typeface="Arial"/>
              <a:ea typeface="ＭＳ Ｐゴシック"/>
            </a:endParaRPr>
          </a:p>
          <a:p>
            <a:pPr marL="361950" indent="-180975" algn="l"/>
            <a:r>
              <a:rPr lang="ja-JP" altLang="en-US" sz="1400" dirty="0" smtClean="0">
                <a:solidFill>
                  <a:srgbClr val="000000"/>
                </a:solidFill>
                <a:latin typeface="Arial"/>
                <a:ea typeface="ＭＳ Ｐゴシック"/>
              </a:rPr>
              <a:t>　　・　</a:t>
            </a:r>
            <a:r>
              <a:rPr lang="ja-JP" altLang="ja-JP" sz="1400" dirty="0" smtClean="0">
                <a:solidFill>
                  <a:srgbClr val="000000"/>
                </a:solidFill>
                <a:latin typeface="Arial"/>
                <a:ea typeface="ＭＳ Ｐゴシック"/>
              </a:rPr>
              <a:t>合理的</a:t>
            </a:r>
            <a:r>
              <a:rPr lang="ja-JP" altLang="ja-JP" sz="1400" dirty="0">
                <a:solidFill>
                  <a:srgbClr val="000000"/>
                </a:solidFill>
                <a:latin typeface="Arial"/>
                <a:ea typeface="ＭＳ Ｐゴシック"/>
              </a:rPr>
              <a:t>配慮を提供し、労働能力などを適正に評価した結果として異なる取扱いを行う</a:t>
            </a:r>
            <a:r>
              <a:rPr lang="ja-JP" altLang="ja-JP" sz="1400" dirty="0" smtClean="0">
                <a:solidFill>
                  <a:srgbClr val="000000"/>
                </a:solidFill>
                <a:latin typeface="Arial"/>
                <a:ea typeface="ＭＳ Ｐゴシック"/>
              </a:rPr>
              <a:t>こと</a:t>
            </a:r>
            <a:r>
              <a:rPr lang="ja-JP" altLang="en-US"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marL="361950" indent="-180975" algn="l"/>
            <a:endParaRPr lang="en-US" altLang="ja-JP" sz="300" dirty="0">
              <a:solidFill>
                <a:srgbClr val="000000"/>
              </a:solidFill>
              <a:latin typeface="Arial"/>
              <a:ea typeface="ＭＳ Ｐゴシック"/>
            </a:endParaRPr>
          </a:p>
          <a:p>
            <a:pPr marL="361950" indent="-180975" algn="l"/>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　合理的配慮に係る措置を講ずること（その結果として、障害者でない者と</a:t>
            </a:r>
            <a:r>
              <a:rPr lang="ja-JP" altLang="en-US" sz="1400" dirty="0">
                <a:solidFill>
                  <a:srgbClr val="000000"/>
                </a:solidFill>
                <a:latin typeface="Arial"/>
                <a:ea typeface="ＭＳ Ｐゴシック"/>
              </a:rPr>
              <a:t>異なる</a:t>
            </a:r>
            <a:r>
              <a:rPr lang="ja-JP" altLang="en-US" sz="1400" dirty="0" smtClean="0">
                <a:solidFill>
                  <a:srgbClr val="000000"/>
                </a:solidFill>
                <a:latin typeface="Arial"/>
                <a:ea typeface="ＭＳ Ｐゴシック"/>
              </a:rPr>
              <a:t>取扱いとなること）。</a:t>
            </a:r>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など</a:t>
            </a:r>
            <a:endParaRPr lang="ja-JP" altLang="ja-JP" sz="1600" dirty="0">
              <a:solidFill>
                <a:srgbClr val="000000"/>
              </a:solidFill>
              <a:latin typeface="Arial"/>
              <a:ea typeface="ＭＳ Ｐゴシック"/>
            </a:endParaRPr>
          </a:p>
        </p:txBody>
      </p:sp>
      <p:sp>
        <p:nvSpPr>
          <p:cNvPr id="8" name="Rectangle 8"/>
          <p:cNvSpPr>
            <a:spLocks noChangeArrowheads="1"/>
          </p:cNvSpPr>
          <p:nvPr/>
        </p:nvSpPr>
        <p:spPr bwMode="auto">
          <a:xfrm>
            <a:off x="-13855" y="0"/>
            <a:ext cx="9144000" cy="4752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defTabSz="911235" fontAlgn="auto">
              <a:spcBef>
                <a:spcPts val="0"/>
              </a:spcBef>
              <a:spcAft>
                <a:spcPts val="0"/>
              </a:spcAft>
            </a:pPr>
            <a:r>
              <a:rPr lang="ja-JP" altLang="en-US" dirty="0" smtClean="0">
                <a:solidFill>
                  <a:srgbClr val="000000"/>
                </a:solidFill>
                <a:latin typeface="Arial"/>
                <a:ea typeface="ＭＳ Ｐゴシック"/>
              </a:rPr>
              <a:t>差別禁止指針</a:t>
            </a:r>
            <a:r>
              <a:rPr lang="ja-JP" altLang="en-US" dirty="0">
                <a:solidFill>
                  <a:srgbClr val="000000"/>
                </a:solidFill>
                <a:latin typeface="Arial"/>
                <a:ea typeface="ＭＳ Ｐゴシック"/>
              </a:rPr>
              <a:t>の概要</a:t>
            </a:r>
            <a:endParaRPr lang="en-US" altLang="ja-JP" dirty="0">
              <a:solidFill>
                <a:prstClr val="black"/>
              </a:solidFill>
              <a:latin typeface="ＭＳ Ｐゴシック"/>
              <a:ea typeface="ＭＳ Ｐゴシック"/>
            </a:endParaRPr>
          </a:p>
        </p:txBody>
      </p:sp>
      <p:sp>
        <p:nvSpPr>
          <p:cNvPr id="5" name="角丸四角形 4"/>
          <p:cNvSpPr/>
          <p:nvPr/>
        </p:nvSpPr>
        <p:spPr>
          <a:xfrm>
            <a:off x="31800" y="942110"/>
            <a:ext cx="9036000" cy="2514600"/>
          </a:xfrm>
          <a:prstGeom prst="roundRect">
            <a:avLst>
              <a:gd name="adj" fmla="val 9864"/>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0" name="角丸四角形 9"/>
          <p:cNvSpPr/>
          <p:nvPr/>
        </p:nvSpPr>
        <p:spPr>
          <a:xfrm>
            <a:off x="31800" y="3900055"/>
            <a:ext cx="9036000" cy="2882900"/>
          </a:xfrm>
          <a:prstGeom prst="roundRect">
            <a:avLst>
              <a:gd name="adj" fmla="val 9470"/>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1" name="スライド番号プレースホルダー 3"/>
          <p:cNvSpPr>
            <a:spLocks noGrp="1"/>
          </p:cNvSpPr>
          <p:nvPr>
            <p:ph type="sldNum" sz="quarter" idx="12"/>
          </p:nvPr>
        </p:nvSpPr>
        <p:spPr>
          <a:xfrm>
            <a:off x="7024756" y="6525357"/>
            <a:ext cx="2133600" cy="365125"/>
          </a:xfrm>
        </p:spPr>
        <p:txBody>
          <a:bodyPr/>
          <a:lstStyle/>
          <a:p>
            <a:fld id="{19C5DB76-0BBC-404C-8C48-B93BA05FC7BC}" type="slidenum">
              <a:rPr lang="ja-JP" altLang="en-US" sz="1200" smtClean="0">
                <a:solidFill>
                  <a:prstClr val="black">
                    <a:tint val="75000"/>
                  </a:prstClr>
                </a:solidFill>
              </a:rPr>
              <a:pPr/>
              <a:t>15</a:t>
            </a:fld>
            <a:endParaRPr lang="ja-JP" altLang="en-US" sz="1200" dirty="0">
              <a:solidFill>
                <a:prstClr val="black">
                  <a:tint val="75000"/>
                </a:prstClr>
              </a:solidFill>
            </a:endParaRPr>
          </a:p>
        </p:txBody>
      </p:sp>
    </p:spTree>
    <p:extLst>
      <p:ext uri="{BB962C8B-B14F-4D97-AF65-F5344CB8AC3E}">
        <p14:creationId xmlns:p14="http://schemas.microsoft.com/office/powerpoint/2010/main" val="1691136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6200" y="533400"/>
            <a:ext cx="9372600" cy="1954381"/>
          </a:xfrm>
          <a:prstGeom prst="rect">
            <a:avLst/>
          </a:prstGeom>
        </p:spPr>
        <p:txBody>
          <a:bodyPr wrap="square">
            <a:spAutoFit/>
          </a:bodyPr>
          <a:lstStyle/>
          <a:p>
            <a:pPr algn="l"/>
            <a:r>
              <a:rPr lang="ja-JP" altLang="ja-JP" b="1" dirty="0" smtClean="0">
                <a:solidFill>
                  <a:srgbClr val="000000"/>
                </a:solidFill>
                <a:latin typeface="Arial"/>
                <a:ea typeface="ＭＳ Ｐゴシック"/>
              </a:rPr>
              <a:t>（１）基本的な考え方</a:t>
            </a:r>
            <a:endParaRPr lang="en-US" altLang="ja-JP" b="1" dirty="0" smtClean="0">
              <a:solidFill>
                <a:srgbClr val="000000"/>
              </a:solidFill>
              <a:latin typeface="Arial"/>
              <a:ea typeface="ＭＳ Ｐゴシック"/>
            </a:endParaRPr>
          </a:p>
          <a:p>
            <a:pPr algn="l"/>
            <a:endParaRPr lang="ja-JP" altLang="ja-JP" sz="300" b="1" dirty="0" smtClean="0">
              <a:solidFill>
                <a:srgbClr val="000000"/>
              </a:solidFill>
              <a:latin typeface="Arial"/>
              <a:ea typeface="ＭＳ Ｐゴシック"/>
            </a:endParaRPr>
          </a:p>
          <a:p>
            <a:pPr marL="182563" algn="l"/>
            <a:endParaRPr lang="en-US" altLang="ja-JP" sz="1000" dirty="0" smtClean="0">
              <a:solidFill>
                <a:srgbClr val="000000"/>
              </a:solidFill>
              <a:latin typeface="Arial"/>
              <a:ea typeface="ＭＳ Ｐゴシック"/>
            </a:endParaRPr>
          </a:p>
          <a:p>
            <a:pPr marL="360363" indent="-177800"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障害者、事業主の範囲</a:t>
            </a:r>
            <a:r>
              <a:rPr lang="ja-JP" altLang="ja-JP" sz="1600" dirty="0" smtClean="0">
                <a:solidFill>
                  <a:srgbClr val="000000"/>
                </a:solidFill>
                <a:latin typeface="Arial"/>
                <a:ea typeface="ＭＳ Ｐゴシック"/>
              </a:rPr>
              <a:t>は差別禁止指針と同じ</a:t>
            </a:r>
            <a:r>
              <a:rPr lang="ja-JP" altLang="en-US" sz="1600" dirty="0" smtClean="0">
                <a:solidFill>
                  <a:srgbClr val="000000"/>
                </a:solidFill>
                <a:latin typeface="Arial"/>
                <a:ea typeface="ＭＳ Ｐゴシック"/>
              </a:rPr>
              <a:t>。</a:t>
            </a:r>
            <a:endParaRPr lang="en-US" altLang="ja-JP" sz="1600" dirty="0" smtClean="0">
              <a:solidFill>
                <a:srgbClr val="000000"/>
              </a:solidFill>
              <a:latin typeface="Arial"/>
              <a:ea typeface="ＭＳ Ｐゴシック"/>
            </a:endParaRPr>
          </a:p>
          <a:p>
            <a:pPr marL="360363" indent="-177800" algn="l"/>
            <a:endParaRPr lang="ja-JP" altLang="ja-JP" sz="500" dirty="0">
              <a:solidFill>
                <a:srgbClr val="000000"/>
              </a:solidFill>
              <a:latin typeface="Arial"/>
              <a:ea typeface="ＭＳ Ｐゴシック"/>
            </a:endParaRPr>
          </a:p>
          <a:p>
            <a:pPr marL="360363" indent="-177800" algn="l"/>
            <a:r>
              <a:rPr lang="ja-JP" altLang="ja-JP" sz="1600" dirty="0">
                <a:solidFill>
                  <a:srgbClr val="000000"/>
                </a:solidFill>
                <a:latin typeface="Arial"/>
                <a:ea typeface="ＭＳ Ｐゴシック"/>
              </a:rPr>
              <a:t>○　合理的配慮は個々の</a:t>
            </a:r>
            <a:r>
              <a:rPr lang="ja-JP" altLang="ja-JP" sz="1600" dirty="0" smtClean="0">
                <a:solidFill>
                  <a:srgbClr val="000000"/>
                </a:solidFill>
                <a:latin typeface="Arial"/>
                <a:ea typeface="ＭＳ Ｐゴシック"/>
              </a:rPr>
              <a:t>事情</a:t>
            </a:r>
            <a:r>
              <a:rPr lang="ja-JP" altLang="en-US" sz="1600" dirty="0" smtClean="0">
                <a:solidFill>
                  <a:srgbClr val="000000"/>
                </a:solidFill>
                <a:latin typeface="Arial"/>
                <a:ea typeface="ＭＳ Ｐゴシック"/>
              </a:rPr>
              <a:t>を有する</a:t>
            </a:r>
            <a:r>
              <a:rPr lang="ja-JP" altLang="ja-JP" sz="1600" dirty="0" smtClean="0">
                <a:solidFill>
                  <a:srgbClr val="000000"/>
                </a:solidFill>
                <a:latin typeface="Arial"/>
                <a:ea typeface="ＭＳ Ｐゴシック"/>
              </a:rPr>
              <a:t>障害者</a:t>
            </a:r>
            <a:r>
              <a:rPr lang="ja-JP" altLang="ja-JP" sz="1600" dirty="0">
                <a:solidFill>
                  <a:srgbClr val="000000"/>
                </a:solidFill>
                <a:latin typeface="Arial"/>
                <a:ea typeface="ＭＳ Ｐゴシック"/>
              </a:rPr>
              <a:t>と事業</a:t>
            </a:r>
            <a:r>
              <a:rPr lang="ja-JP" altLang="ja-JP" sz="1600" dirty="0" smtClean="0">
                <a:solidFill>
                  <a:srgbClr val="000000"/>
                </a:solidFill>
                <a:latin typeface="Arial"/>
                <a:ea typeface="ＭＳ Ｐゴシック"/>
              </a:rPr>
              <a:t>主と</a:t>
            </a:r>
            <a:r>
              <a:rPr lang="ja-JP" altLang="ja-JP" sz="1600" dirty="0">
                <a:solidFill>
                  <a:srgbClr val="000000"/>
                </a:solidFill>
                <a:latin typeface="Arial"/>
                <a:ea typeface="ＭＳ Ｐゴシック"/>
              </a:rPr>
              <a:t>の相互理解の中で提供されるべき性質の</a:t>
            </a:r>
            <a:r>
              <a:rPr lang="ja-JP" altLang="ja-JP" sz="1600" dirty="0" smtClean="0">
                <a:solidFill>
                  <a:srgbClr val="000000"/>
                </a:solidFill>
                <a:latin typeface="Arial"/>
                <a:ea typeface="ＭＳ Ｐゴシック"/>
              </a:rPr>
              <a:t>もの</a:t>
            </a:r>
            <a:r>
              <a:rPr lang="ja-JP" altLang="en-US" sz="1600" dirty="0" smtClean="0">
                <a:solidFill>
                  <a:srgbClr val="000000"/>
                </a:solidFill>
                <a:latin typeface="Arial"/>
                <a:ea typeface="ＭＳ Ｐゴシック"/>
              </a:rPr>
              <a:t>。</a:t>
            </a:r>
            <a:endParaRPr lang="en-US" altLang="ja-JP" sz="1600" dirty="0" smtClean="0">
              <a:solidFill>
                <a:srgbClr val="000000"/>
              </a:solidFill>
              <a:latin typeface="Arial"/>
              <a:ea typeface="ＭＳ Ｐゴシック"/>
            </a:endParaRPr>
          </a:p>
          <a:p>
            <a:pPr marL="360363" indent="-177800" algn="l"/>
            <a:endParaRPr lang="en-US" altLang="ja-JP" sz="500" dirty="0" smtClean="0">
              <a:solidFill>
                <a:srgbClr val="000000"/>
              </a:solidFill>
              <a:latin typeface="Arial"/>
              <a:ea typeface="ＭＳ Ｐゴシック"/>
            </a:endParaRPr>
          </a:p>
          <a:p>
            <a:pPr marL="360363" indent="-177800" algn="l"/>
            <a:r>
              <a:rPr lang="ja-JP" altLang="en-US"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合理的配慮の提供は事業主の義務であるが、採用後の合理的配慮について、事業主が必要</a:t>
            </a:r>
            <a:r>
              <a:rPr lang="ja-JP" altLang="ja-JP" sz="1600" dirty="0" smtClean="0">
                <a:solidFill>
                  <a:srgbClr val="000000"/>
                </a:solidFill>
                <a:latin typeface="Arial"/>
                <a:ea typeface="ＭＳ Ｐゴシック"/>
              </a:rPr>
              <a:t>な</a:t>
            </a:r>
            <a:r>
              <a:rPr lang="ja-JP" altLang="ja-JP" sz="1600" dirty="0" smtClean="0">
                <a:solidFill>
                  <a:srgbClr val="000000"/>
                </a:solidFill>
                <a:latin typeface="Arial"/>
                <a:ea typeface="ＭＳ Ｐゴシック"/>
              </a:rPr>
              <a:t>注</a:t>
            </a:r>
            <a:endParaRPr lang="en-US" altLang="ja-JP" sz="1600" dirty="0" smtClean="0">
              <a:solidFill>
                <a:srgbClr val="000000"/>
              </a:solidFill>
              <a:latin typeface="Arial"/>
              <a:ea typeface="ＭＳ Ｐゴシック"/>
            </a:endParaRPr>
          </a:p>
          <a:p>
            <a:pPr marL="360363" indent="-177800" algn="l"/>
            <a:r>
              <a:rPr lang="en-US" altLang="ja-JP" sz="1600" dirty="0">
                <a:solidFill>
                  <a:srgbClr val="000000"/>
                </a:solidFill>
                <a:latin typeface="Arial"/>
                <a:ea typeface="ＭＳ Ｐゴシック"/>
              </a:rPr>
              <a:t> </a:t>
            </a:r>
            <a:r>
              <a:rPr lang="en-US" altLang="ja-JP" sz="16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意を</a:t>
            </a:r>
            <a:r>
              <a:rPr lang="ja-JP" altLang="ja-JP" sz="1600" dirty="0">
                <a:solidFill>
                  <a:srgbClr val="000000"/>
                </a:solidFill>
                <a:latin typeface="Arial"/>
                <a:ea typeface="ＭＳ Ｐゴシック"/>
              </a:rPr>
              <a:t>払ってもその雇用する労働者が障害者であることを知り得なかった場合には合理的配慮</a:t>
            </a:r>
            <a:r>
              <a:rPr lang="ja-JP" altLang="ja-JP" sz="1600" dirty="0" smtClean="0">
                <a:solidFill>
                  <a:srgbClr val="000000"/>
                </a:solidFill>
                <a:latin typeface="Arial"/>
                <a:ea typeface="ＭＳ Ｐゴシック"/>
              </a:rPr>
              <a:t>の</a:t>
            </a:r>
            <a:r>
              <a:rPr lang="ja-JP" altLang="ja-JP" sz="1600" dirty="0" smtClean="0">
                <a:solidFill>
                  <a:srgbClr val="000000"/>
                </a:solidFill>
                <a:latin typeface="Arial"/>
                <a:ea typeface="ＭＳ Ｐゴシック"/>
              </a:rPr>
              <a:t>提供</a:t>
            </a:r>
            <a:endParaRPr lang="en-US" altLang="ja-JP" sz="1600" dirty="0" smtClean="0">
              <a:solidFill>
                <a:srgbClr val="000000"/>
              </a:solidFill>
              <a:latin typeface="Arial"/>
              <a:ea typeface="ＭＳ Ｐゴシック"/>
            </a:endParaRPr>
          </a:p>
          <a:p>
            <a:pPr marL="360363" indent="-177800" algn="l"/>
            <a:r>
              <a:rPr lang="en-US" altLang="ja-JP" sz="1600" dirty="0">
                <a:solidFill>
                  <a:srgbClr val="000000"/>
                </a:solidFill>
                <a:latin typeface="Arial"/>
                <a:ea typeface="ＭＳ Ｐゴシック"/>
              </a:rPr>
              <a:t> </a:t>
            </a:r>
            <a:r>
              <a:rPr lang="en-US" altLang="ja-JP" sz="16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義務</a:t>
            </a:r>
            <a:r>
              <a:rPr lang="ja-JP" altLang="ja-JP" sz="1600" dirty="0">
                <a:solidFill>
                  <a:srgbClr val="000000"/>
                </a:solidFill>
                <a:latin typeface="Arial"/>
                <a:ea typeface="ＭＳ Ｐゴシック"/>
              </a:rPr>
              <a:t>違反</a:t>
            </a:r>
            <a:r>
              <a:rPr lang="ja-JP" altLang="ja-JP" sz="1600" dirty="0" smtClean="0">
                <a:solidFill>
                  <a:srgbClr val="000000"/>
                </a:solidFill>
                <a:latin typeface="Arial"/>
                <a:ea typeface="ＭＳ Ｐゴシック"/>
              </a:rPr>
              <a:t>を問われない</a:t>
            </a:r>
            <a:r>
              <a:rPr lang="ja-JP" altLang="ja-JP" sz="1600" dirty="0">
                <a:solidFill>
                  <a:srgbClr val="000000"/>
                </a:solidFill>
                <a:latin typeface="Arial"/>
                <a:ea typeface="ＭＳ Ｐゴシック"/>
              </a:rPr>
              <a:t>こと</a:t>
            </a:r>
            <a:r>
              <a:rPr lang="ja-JP" altLang="ja-JP" sz="1600" dirty="0" smtClean="0">
                <a:solidFill>
                  <a:srgbClr val="000000"/>
                </a:solidFill>
                <a:latin typeface="Arial"/>
                <a:ea typeface="ＭＳ Ｐゴシック"/>
              </a:rPr>
              <a:t>。</a:t>
            </a:r>
            <a:r>
              <a:rPr lang="ja-JP" altLang="en-US" sz="1600" dirty="0" smtClean="0">
                <a:solidFill>
                  <a:srgbClr val="000000"/>
                </a:solidFill>
                <a:latin typeface="Arial"/>
                <a:ea typeface="ＭＳ Ｐゴシック"/>
              </a:rPr>
              <a:t>　　　　</a:t>
            </a:r>
            <a:r>
              <a:rPr lang="ja-JP" altLang="en-US" sz="1600" dirty="0" smtClean="0">
                <a:solidFill>
                  <a:srgbClr val="000000"/>
                </a:solidFill>
                <a:latin typeface="Arial"/>
                <a:ea typeface="ＭＳ Ｐゴシック"/>
              </a:rPr>
              <a:t>　など</a:t>
            </a:r>
            <a:endParaRPr lang="en-US" altLang="ja-JP" sz="1600" dirty="0" smtClean="0">
              <a:solidFill>
                <a:srgbClr val="000000"/>
              </a:solidFill>
              <a:latin typeface="Arial"/>
              <a:ea typeface="ＭＳ Ｐゴシック"/>
            </a:endParaRPr>
          </a:p>
        </p:txBody>
      </p:sp>
      <p:sp>
        <p:nvSpPr>
          <p:cNvPr id="6" name="Rectangle 8"/>
          <p:cNvSpPr>
            <a:spLocks noChangeArrowheads="1"/>
          </p:cNvSpPr>
          <p:nvPr/>
        </p:nvSpPr>
        <p:spPr bwMode="auto">
          <a:xfrm>
            <a:off x="-13855" y="0"/>
            <a:ext cx="9144000" cy="4752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defTabSz="911235" fontAlgn="auto">
              <a:spcBef>
                <a:spcPts val="0"/>
              </a:spcBef>
              <a:spcAft>
                <a:spcPts val="0"/>
              </a:spcAft>
            </a:pPr>
            <a:r>
              <a:rPr lang="ja-JP" altLang="en-US" dirty="0" smtClean="0">
                <a:solidFill>
                  <a:srgbClr val="000000"/>
                </a:solidFill>
                <a:latin typeface="Arial"/>
                <a:ea typeface="ＭＳ Ｐゴシック"/>
              </a:rPr>
              <a:t>合理的配慮指針の概要①</a:t>
            </a:r>
            <a:endParaRPr lang="en-US" altLang="ja-JP" dirty="0">
              <a:solidFill>
                <a:prstClr val="black"/>
              </a:solidFill>
              <a:latin typeface="ＭＳ Ｐゴシック"/>
              <a:ea typeface="ＭＳ Ｐゴシック"/>
            </a:endParaRPr>
          </a:p>
        </p:txBody>
      </p:sp>
      <p:sp>
        <p:nvSpPr>
          <p:cNvPr id="8" name="角丸四角形 7"/>
          <p:cNvSpPr/>
          <p:nvPr/>
        </p:nvSpPr>
        <p:spPr>
          <a:xfrm>
            <a:off x="76200" y="921325"/>
            <a:ext cx="8977856" cy="1676400"/>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0" name="角丸四角形 9"/>
          <p:cNvSpPr/>
          <p:nvPr/>
        </p:nvSpPr>
        <p:spPr>
          <a:xfrm>
            <a:off x="76200" y="3070200"/>
            <a:ext cx="8977856" cy="3725455"/>
          </a:xfrm>
          <a:prstGeom prst="roundRect">
            <a:avLst>
              <a:gd name="adj" fmla="val 9158"/>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1" name="スライド番号プレースホルダー 3"/>
          <p:cNvSpPr>
            <a:spLocks noGrp="1"/>
          </p:cNvSpPr>
          <p:nvPr>
            <p:ph type="sldNum" sz="quarter" idx="12"/>
          </p:nvPr>
        </p:nvSpPr>
        <p:spPr>
          <a:xfrm>
            <a:off x="7024756" y="6525357"/>
            <a:ext cx="2133600" cy="365125"/>
          </a:xfrm>
        </p:spPr>
        <p:txBody>
          <a:bodyPr/>
          <a:lstStyle/>
          <a:p>
            <a:fld id="{19C5DB76-0BBC-404C-8C48-B93BA05FC7BC}" type="slidenum">
              <a:rPr lang="ja-JP" altLang="en-US" sz="1200" smtClean="0">
                <a:solidFill>
                  <a:prstClr val="black">
                    <a:tint val="75000"/>
                  </a:prstClr>
                </a:solidFill>
              </a:rPr>
              <a:pPr/>
              <a:t>16</a:t>
            </a:fld>
            <a:endParaRPr lang="ja-JP" altLang="en-US" sz="1200" dirty="0">
              <a:solidFill>
                <a:prstClr val="black">
                  <a:tint val="75000"/>
                </a:prstClr>
              </a:solidFill>
            </a:endParaRPr>
          </a:p>
        </p:txBody>
      </p:sp>
      <p:sp>
        <p:nvSpPr>
          <p:cNvPr id="7" name="正方形/長方形 6"/>
          <p:cNvSpPr/>
          <p:nvPr/>
        </p:nvSpPr>
        <p:spPr>
          <a:xfrm>
            <a:off x="-76200" y="2667000"/>
            <a:ext cx="9130256" cy="4016484"/>
          </a:xfrm>
          <a:prstGeom prst="rect">
            <a:avLst/>
          </a:prstGeom>
        </p:spPr>
        <p:txBody>
          <a:bodyPr wrap="square">
            <a:spAutoFit/>
          </a:bodyPr>
          <a:lstStyle/>
          <a:p>
            <a:pPr algn="l"/>
            <a:r>
              <a:rPr lang="ja-JP" altLang="ja-JP" b="1" dirty="0" smtClean="0">
                <a:solidFill>
                  <a:srgbClr val="000000"/>
                </a:solidFill>
                <a:latin typeface="Arial"/>
                <a:ea typeface="ＭＳ Ｐゴシック"/>
              </a:rPr>
              <a:t>（</a:t>
            </a:r>
            <a:r>
              <a:rPr lang="ja-JP" altLang="en-US" b="1" dirty="0" smtClean="0">
                <a:solidFill>
                  <a:srgbClr val="000000"/>
                </a:solidFill>
                <a:latin typeface="Arial"/>
                <a:ea typeface="ＭＳ Ｐゴシック"/>
              </a:rPr>
              <a:t>２</a:t>
            </a:r>
            <a:r>
              <a:rPr lang="ja-JP" altLang="ja-JP" b="1" dirty="0" smtClean="0">
                <a:solidFill>
                  <a:srgbClr val="000000"/>
                </a:solidFill>
                <a:latin typeface="Arial"/>
                <a:ea typeface="ＭＳ Ｐゴシック"/>
              </a:rPr>
              <a:t>）</a:t>
            </a:r>
            <a:r>
              <a:rPr lang="ja-JP" altLang="ja-JP" b="1" dirty="0">
                <a:solidFill>
                  <a:srgbClr val="000000"/>
                </a:solidFill>
                <a:latin typeface="Arial"/>
                <a:ea typeface="ＭＳ Ｐゴシック"/>
              </a:rPr>
              <a:t>合理的配慮の</a:t>
            </a:r>
            <a:r>
              <a:rPr lang="ja-JP" altLang="ja-JP" b="1" dirty="0" smtClean="0">
                <a:solidFill>
                  <a:srgbClr val="000000"/>
                </a:solidFill>
                <a:latin typeface="Arial"/>
                <a:ea typeface="ＭＳ Ｐゴシック"/>
              </a:rPr>
              <a:t>内容</a:t>
            </a:r>
            <a:endParaRPr lang="en-US" altLang="ja-JP" b="1" dirty="0" smtClean="0">
              <a:solidFill>
                <a:srgbClr val="000000"/>
              </a:solidFill>
              <a:latin typeface="Arial"/>
              <a:ea typeface="ＭＳ Ｐゴシック"/>
            </a:endParaRPr>
          </a:p>
          <a:p>
            <a:pPr algn="l"/>
            <a:endParaRPr lang="en-US" altLang="ja-JP" b="1" dirty="0" smtClean="0">
              <a:solidFill>
                <a:srgbClr val="000000"/>
              </a:solidFill>
              <a:latin typeface="Arial"/>
              <a:ea typeface="ＭＳ Ｐゴシック"/>
            </a:endParaRPr>
          </a:p>
          <a:p>
            <a:pPr marL="361950" indent="-273050" algn="l"/>
            <a:r>
              <a:rPr lang="ja-JP" altLang="en-US" sz="16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　合理的配慮</a:t>
            </a:r>
            <a:r>
              <a:rPr lang="ja-JP" altLang="en-US" sz="1600" dirty="0" smtClean="0">
                <a:solidFill>
                  <a:srgbClr val="000000"/>
                </a:solidFill>
                <a:latin typeface="Arial"/>
                <a:ea typeface="ＭＳ Ｐゴシック"/>
              </a:rPr>
              <a:t>として</a:t>
            </a:r>
            <a:r>
              <a:rPr lang="ja-JP" altLang="ja-JP" sz="1600" dirty="0" smtClean="0">
                <a:solidFill>
                  <a:srgbClr val="000000"/>
                </a:solidFill>
                <a:latin typeface="Arial"/>
                <a:ea typeface="ＭＳ Ｐゴシック"/>
              </a:rPr>
              <a:t>、多くの事業主が対応できると考えられる措置</a:t>
            </a:r>
            <a:r>
              <a:rPr lang="ja-JP" altLang="en-US" sz="1600" dirty="0" smtClean="0">
                <a:solidFill>
                  <a:srgbClr val="000000"/>
                </a:solidFill>
                <a:latin typeface="Arial"/>
                <a:ea typeface="ＭＳ Ｐゴシック"/>
              </a:rPr>
              <a:t>を「別表」で例示。</a:t>
            </a:r>
            <a:endParaRPr lang="ja-JP" altLang="ja-JP" sz="1600" dirty="0" smtClean="0">
              <a:solidFill>
                <a:srgbClr val="000000"/>
              </a:solidFill>
              <a:latin typeface="Arial"/>
              <a:ea typeface="ＭＳ Ｐゴシック"/>
            </a:endParaRPr>
          </a:p>
          <a:p>
            <a:pPr marL="361950"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別表</a:t>
            </a:r>
            <a:r>
              <a:rPr lang="ja-JP" altLang="ja-JP" sz="1400" dirty="0" smtClean="0">
                <a:solidFill>
                  <a:srgbClr val="000000"/>
                </a:solidFill>
                <a:latin typeface="Arial"/>
                <a:ea typeface="ＭＳ Ｐゴシック"/>
              </a:rPr>
              <a:t>」</a:t>
            </a:r>
            <a:r>
              <a:rPr lang="ja-JP" altLang="en-US" sz="1400" dirty="0" smtClean="0">
                <a:solidFill>
                  <a:srgbClr val="000000"/>
                </a:solidFill>
                <a:latin typeface="Arial"/>
                <a:ea typeface="ＭＳ Ｐゴシック"/>
              </a:rPr>
              <a:t>は、</a:t>
            </a:r>
            <a:r>
              <a:rPr lang="ja-JP" altLang="ja-JP" sz="1400" dirty="0" smtClean="0">
                <a:solidFill>
                  <a:srgbClr val="000000"/>
                </a:solidFill>
                <a:latin typeface="Arial"/>
                <a:ea typeface="ＭＳ Ｐゴシック"/>
              </a:rPr>
              <a:t>あく</a:t>
            </a:r>
            <a:r>
              <a:rPr lang="ja-JP" altLang="ja-JP" sz="1400" dirty="0">
                <a:solidFill>
                  <a:srgbClr val="000000"/>
                </a:solidFill>
                <a:latin typeface="Arial"/>
                <a:ea typeface="ＭＳ Ｐゴシック"/>
              </a:rPr>
              <a:t>までも例示で</a:t>
            </a:r>
            <a:r>
              <a:rPr lang="ja-JP" altLang="ja-JP" sz="1400" dirty="0" smtClean="0">
                <a:solidFill>
                  <a:srgbClr val="000000"/>
                </a:solidFill>
                <a:latin typeface="Arial"/>
                <a:ea typeface="ＭＳ Ｐゴシック"/>
              </a:rPr>
              <a:t>あ</a:t>
            </a:r>
            <a:r>
              <a:rPr lang="ja-JP" altLang="en-US" sz="1400" dirty="0" smtClean="0">
                <a:solidFill>
                  <a:srgbClr val="000000"/>
                </a:solidFill>
                <a:latin typeface="Arial"/>
                <a:ea typeface="ＭＳ Ｐゴシック"/>
              </a:rPr>
              <a:t>ることに留意）</a:t>
            </a:r>
            <a:endParaRPr lang="en-US" altLang="ja-JP" sz="1400" dirty="0">
              <a:solidFill>
                <a:srgbClr val="000000"/>
              </a:solidFill>
              <a:latin typeface="Arial"/>
              <a:ea typeface="ＭＳ Ｐゴシック"/>
            </a:endParaRPr>
          </a:p>
          <a:p>
            <a:pPr marL="361950" algn="l"/>
            <a:endParaRPr lang="ja-JP" altLang="ja-JP" sz="800" dirty="0">
              <a:solidFill>
                <a:srgbClr val="000000"/>
              </a:solidFill>
              <a:latin typeface="Arial"/>
              <a:ea typeface="ＭＳ Ｐゴシック"/>
            </a:endParaRPr>
          </a:p>
          <a:p>
            <a:pPr algn="l"/>
            <a:r>
              <a:rPr lang="ja-JP" altLang="ja-JP" dirty="0">
                <a:solidFill>
                  <a:srgbClr val="000000"/>
                </a:solidFill>
                <a:latin typeface="Arial"/>
                <a:ea typeface="ＭＳ Ｐゴシック"/>
              </a:rPr>
              <a:t>　</a:t>
            </a:r>
            <a:r>
              <a:rPr lang="ja-JP" altLang="en-US" dirty="0" smtClean="0">
                <a:solidFill>
                  <a:srgbClr val="000000"/>
                </a:solidFill>
                <a:latin typeface="Arial"/>
                <a:ea typeface="ＭＳ Ｐゴシック"/>
              </a:rPr>
              <a:t>　</a:t>
            </a:r>
            <a:r>
              <a:rPr lang="ja-JP" altLang="ja-JP" sz="1600" b="1" dirty="0" smtClean="0">
                <a:solidFill>
                  <a:srgbClr val="000000"/>
                </a:solidFill>
                <a:latin typeface="Arial"/>
                <a:ea typeface="ＭＳ Ｐゴシック"/>
              </a:rPr>
              <a:t>（</a:t>
            </a:r>
            <a:r>
              <a:rPr lang="ja-JP" altLang="ja-JP" sz="1600" b="1" dirty="0">
                <a:solidFill>
                  <a:srgbClr val="000000"/>
                </a:solidFill>
                <a:latin typeface="Arial"/>
                <a:ea typeface="ＭＳ Ｐゴシック"/>
              </a:rPr>
              <a:t>別表の記載例）</a:t>
            </a:r>
          </a:p>
          <a:p>
            <a:pPr algn="l"/>
            <a:r>
              <a:rPr lang="ja-JP" altLang="en-US" sz="1600" b="1" dirty="0" smtClean="0">
                <a:solidFill>
                  <a:srgbClr val="000000"/>
                </a:solidFill>
                <a:latin typeface="Arial"/>
                <a:ea typeface="ＭＳ Ｐゴシック"/>
              </a:rPr>
              <a:t>　　　　</a:t>
            </a:r>
            <a:r>
              <a:rPr lang="ja-JP" altLang="ja-JP" sz="1600" b="1" dirty="0" smtClean="0">
                <a:solidFill>
                  <a:srgbClr val="000000"/>
                </a:solidFill>
                <a:latin typeface="Arial"/>
                <a:ea typeface="ＭＳ Ｐゴシック"/>
              </a:rPr>
              <a:t>【</a:t>
            </a:r>
            <a:r>
              <a:rPr lang="ja-JP" altLang="ja-JP" sz="1600" b="1" dirty="0">
                <a:solidFill>
                  <a:srgbClr val="000000"/>
                </a:solidFill>
                <a:latin typeface="Arial"/>
                <a:ea typeface="ＭＳ Ｐゴシック"/>
              </a:rPr>
              <a:t>募集及び採用時】</a:t>
            </a:r>
          </a:p>
          <a:p>
            <a:pPr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面接時に、就労支援機関の職員等の同席を認めること</a:t>
            </a:r>
            <a:r>
              <a:rPr lang="ja-JP" altLang="ja-JP" sz="1400" dirty="0" smtClean="0">
                <a:solidFill>
                  <a:srgbClr val="000000"/>
                </a:solidFill>
                <a:latin typeface="Arial"/>
                <a:ea typeface="ＭＳ Ｐゴシック"/>
              </a:rPr>
              <a:t>。（</a:t>
            </a:r>
            <a:r>
              <a:rPr lang="ja-JP" altLang="en-US" sz="1400" dirty="0" smtClean="0">
                <a:solidFill>
                  <a:srgbClr val="000000"/>
                </a:solidFill>
                <a:latin typeface="Arial"/>
                <a:ea typeface="ＭＳ Ｐゴシック"/>
              </a:rPr>
              <a:t>知的障害など</a:t>
            </a:r>
            <a:r>
              <a:rPr lang="ja-JP" altLang="ja-JP" sz="1400" dirty="0" smtClean="0">
                <a:solidFill>
                  <a:srgbClr val="000000"/>
                </a:solidFill>
                <a:latin typeface="Arial"/>
                <a:ea typeface="ＭＳ Ｐゴシック"/>
              </a:rPr>
              <a:t>）</a:t>
            </a:r>
            <a:endParaRPr lang="ja-JP" altLang="ja-JP" sz="1400" dirty="0">
              <a:solidFill>
                <a:srgbClr val="000000"/>
              </a:solidFill>
              <a:latin typeface="Arial"/>
              <a:ea typeface="ＭＳ Ｐゴシック"/>
            </a:endParaRPr>
          </a:p>
          <a:p>
            <a:pPr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面接を筆談等により行うこと。（聴覚・言語障害</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a:t>
            </a:r>
            <a:r>
              <a:rPr lang="ja-JP" altLang="ja-JP" sz="1400" dirty="0" smtClean="0">
                <a:solidFill>
                  <a:srgbClr val="000000"/>
                </a:solidFill>
                <a:latin typeface="Arial"/>
                <a:ea typeface="ＭＳ Ｐゴシック"/>
              </a:rPr>
              <a:t>など</a:t>
            </a:r>
            <a:endParaRPr lang="en-US" altLang="ja-JP" sz="1400" dirty="0" smtClean="0">
              <a:solidFill>
                <a:srgbClr val="000000"/>
              </a:solidFill>
              <a:latin typeface="Arial"/>
              <a:ea typeface="ＭＳ Ｐゴシック"/>
            </a:endParaRPr>
          </a:p>
          <a:p>
            <a:pPr algn="l"/>
            <a:r>
              <a:rPr lang="ja-JP" altLang="en-US" sz="500" dirty="0" smtClean="0">
                <a:solidFill>
                  <a:srgbClr val="000000"/>
                </a:solidFill>
                <a:latin typeface="Arial"/>
                <a:ea typeface="ＭＳ Ｐゴシック"/>
              </a:rPr>
              <a:t>　</a:t>
            </a:r>
            <a:endParaRPr lang="ja-JP" altLang="ja-JP" sz="500" dirty="0">
              <a:solidFill>
                <a:srgbClr val="000000"/>
              </a:solidFill>
              <a:latin typeface="Arial"/>
              <a:ea typeface="ＭＳ Ｐゴシック"/>
            </a:endParaRPr>
          </a:p>
          <a:p>
            <a:pPr algn="l"/>
            <a:r>
              <a:rPr lang="ja-JP" altLang="en-US" sz="1600" dirty="0" smtClean="0">
                <a:solidFill>
                  <a:srgbClr val="000000"/>
                </a:solidFill>
                <a:latin typeface="Arial"/>
                <a:ea typeface="ＭＳ Ｐゴシック"/>
              </a:rPr>
              <a:t>　　　　</a:t>
            </a:r>
            <a:r>
              <a:rPr lang="ja-JP" altLang="ja-JP" sz="1600" b="1" dirty="0" smtClean="0">
                <a:solidFill>
                  <a:srgbClr val="000000"/>
                </a:solidFill>
                <a:latin typeface="Arial"/>
                <a:ea typeface="ＭＳ Ｐゴシック"/>
              </a:rPr>
              <a:t>【</a:t>
            </a:r>
            <a:r>
              <a:rPr lang="ja-JP" altLang="ja-JP" sz="1600" b="1" dirty="0">
                <a:solidFill>
                  <a:srgbClr val="000000"/>
                </a:solidFill>
                <a:latin typeface="Arial"/>
                <a:ea typeface="ＭＳ Ｐゴシック"/>
              </a:rPr>
              <a:t>採用後】</a:t>
            </a:r>
          </a:p>
          <a:p>
            <a:pPr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机の高さを調節すること等作業を可能にする工夫を行うこと。（肢体不自由</a:t>
            </a:r>
            <a:r>
              <a:rPr lang="ja-JP" altLang="ja-JP"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algn="l"/>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　移動の支障となるものを通路に置かない。（視覚障害、肢体不自由）</a:t>
            </a:r>
            <a:endParaRPr lang="ja-JP" altLang="ja-JP" sz="1400" dirty="0">
              <a:solidFill>
                <a:srgbClr val="000000"/>
              </a:solidFill>
              <a:latin typeface="Arial"/>
              <a:ea typeface="ＭＳ Ｐゴシック"/>
            </a:endParaRPr>
          </a:p>
          <a:p>
            <a:pPr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本人の習熟度に応じて業務量を徐々に増やしていくこと</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知的障害</a:t>
            </a:r>
            <a:r>
              <a:rPr lang="ja-JP" altLang="ja-JP"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algn="l"/>
            <a:r>
              <a:rPr lang="ja-JP" altLang="en-US" sz="1400" dirty="0" smtClean="0">
                <a:solidFill>
                  <a:srgbClr val="000000"/>
                </a:solidFill>
                <a:latin typeface="Arial"/>
                <a:ea typeface="ＭＳ Ｐゴシック"/>
              </a:rPr>
              <a:t>　　　　　</a:t>
            </a:r>
            <a:r>
              <a:rPr lang="ja-JP" altLang="ja-JP" sz="1400" dirty="0" smtClean="0">
                <a:solidFill>
                  <a:srgbClr val="000000"/>
                </a:solidFill>
                <a:latin typeface="Arial"/>
                <a:ea typeface="ＭＳ Ｐゴシック"/>
              </a:rPr>
              <a:t>・</a:t>
            </a:r>
            <a:r>
              <a:rPr lang="ja-JP" altLang="ja-JP" sz="1400" dirty="0">
                <a:solidFill>
                  <a:srgbClr val="000000"/>
                </a:solidFill>
                <a:latin typeface="Arial"/>
                <a:ea typeface="ＭＳ Ｐゴシック"/>
              </a:rPr>
              <a:t>　出退勤時刻・休暇・休憩に関し、通院・体調に配慮すること。（精神障害ほか</a:t>
            </a:r>
            <a:r>
              <a:rPr lang="ja-JP" altLang="ja-JP"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algn="l"/>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a:t>
            </a:r>
            <a:r>
              <a:rPr lang="ja-JP" altLang="en-US" sz="1400" dirty="0">
                <a:solidFill>
                  <a:srgbClr val="000000"/>
                </a:solidFill>
                <a:latin typeface="Arial"/>
                <a:ea typeface="ＭＳ Ｐゴシック"/>
              </a:rPr>
              <a:t>　業務指導や相談に関し、担当者を定めること（精神障害ほか</a:t>
            </a:r>
            <a:r>
              <a:rPr lang="ja-JP" altLang="en-US" sz="1400" dirty="0" smtClean="0">
                <a:solidFill>
                  <a:srgbClr val="000000"/>
                </a:solidFill>
                <a:latin typeface="Arial"/>
                <a:ea typeface="ＭＳ Ｐゴシック"/>
              </a:rPr>
              <a:t>）　</a:t>
            </a:r>
            <a:r>
              <a:rPr lang="ja-JP" altLang="ja-JP" sz="1400" dirty="0">
                <a:solidFill>
                  <a:srgbClr val="000000"/>
                </a:solidFill>
                <a:latin typeface="Arial"/>
                <a:ea typeface="ＭＳ Ｐゴシック"/>
              </a:rPr>
              <a:t>　　</a:t>
            </a:r>
            <a:r>
              <a:rPr lang="ja-JP" altLang="ja-JP" sz="1400" dirty="0" smtClean="0">
                <a:solidFill>
                  <a:srgbClr val="000000"/>
                </a:solidFill>
                <a:latin typeface="Arial"/>
                <a:ea typeface="ＭＳ Ｐゴシック"/>
              </a:rPr>
              <a:t>など</a:t>
            </a:r>
            <a:endParaRPr lang="en-US" altLang="ja-JP" sz="1400" dirty="0" smtClean="0">
              <a:solidFill>
                <a:srgbClr val="000000"/>
              </a:solidFill>
              <a:latin typeface="Arial"/>
              <a:ea typeface="ＭＳ Ｐゴシック"/>
            </a:endParaRPr>
          </a:p>
          <a:p>
            <a:pPr algn="l"/>
            <a:endParaRPr lang="en-US" altLang="ja-JP" sz="1400" dirty="0">
              <a:solidFill>
                <a:srgbClr val="000000"/>
              </a:solidFill>
              <a:latin typeface="Arial"/>
              <a:ea typeface="ＭＳ Ｐゴシック"/>
            </a:endParaRPr>
          </a:p>
          <a:p>
            <a:pPr algn="l"/>
            <a:r>
              <a:rPr lang="ja-JP" altLang="en-US" sz="1400" dirty="0" smtClean="0">
                <a:solidFill>
                  <a:srgbClr val="000000"/>
                </a:solidFill>
                <a:latin typeface="Arial"/>
                <a:ea typeface="ＭＳ Ｐゴシック"/>
              </a:rPr>
              <a:t>　　　</a:t>
            </a:r>
            <a:r>
              <a:rPr lang="en-US" altLang="ja-JP" sz="1400" dirty="0" smtClean="0">
                <a:solidFill>
                  <a:srgbClr val="000000"/>
                </a:solidFill>
                <a:latin typeface="Arial"/>
                <a:ea typeface="ＭＳ Ｐゴシック"/>
              </a:rPr>
              <a:t>※</a:t>
            </a:r>
            <a:r>
              <a:rPr lang="ja-JP" altLang="en-US" sz="1400" dirty="0" smtClean="0">
                <a:solidFill>
                  <a:srgbClr val="000000"/>
                </a:solidFill>
                <a:latin typeface="Arial"/>
                <a:ea typeface="ＭＳ Ｐゴシック"/>
              </a:rPr>
              <a:t>　指針とは別に、合理的配慮の具体的事例を集めた事例集を作成し、指針と併せて周知する</a:t>
            </a:r>
            <a:r>
              <a:rPr lang="ja-JP" altLang="en-US" sz="1400" dirty="0" smtClean="0">
                <a:solidFill>
                  <a:srgbClr val="000000"/>
                </a:solidFill>
                <a:latin typeface="Arial"/>
                <a:ea typeface="ＭＳ Ｐゴシック"/>
              </a:rPr>
              <a:t>予定</a:t>
            </a:r>
            <a:endParaRPr lang="en-US" altLang="ja-JP" sz="1400" dirty="0" smtClean="0">
              <a:solidFill>
                <a:srgbClr val="000000"/>
              </a:solidFill>
              <a:latin typeface="Arial"/>
              <a:ea typeface="ＭＳ Ｐゴシック"/>
            </a:endParaRPr>
          </a:p>
        </p:txBody>
      </p:sp>
    </p:spTree>
    <p:extLst>
      <p:ext uri="{BB962C8B-B14F-4D97-AF65-F5344CB8AC3E}">
        <p14:creationId xmlns:p14="http://schemas.microsoft.com/office/powerpoint/2010/main" val="623169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519509"/>
            <a:ext cx="8991600" cy="6247864"/>
          </a:xfrm>
          <a:prstGeom prst="rect">
            <a:avLst/>
          </a:prstGeom>
        </p:spPr>
        <p:txBody>
          <a:bodyPr wrap="square">
            <a:spAutoFit/>
          </a:bodyPr>
          <a:lstStyle/>
          <a:p>
            <a:pPr algn="l">
              <a:spcAft>
                <a:spcPts val="0"/>
              </a:spcAft>
            </a:pPr>
            <a:r>
              <a:rPr lang="ja-JP" altLang="ja-JP" b="1" dirty="0" smtClean="0">
                <a:solidFill>
                  <a:srgbClr val="000000"/>
                </a:solidFill>
                <a:latin typeface="Arial"/>
              </a:rPr>
              <a:t>（</a:t>
            </a:r>
            <a:r>
              <a:rPr lang="ja-JP" altLang="en-US" b="1" dirty="0" smtClean="0">
                <a:solidFill>
                  <a:srgbClr val="000000"/>
                </a:solidFill>
                <a:latin typeface="Arial"/>
              </a:rPr>
              <a:t>３</a:t>
            </a:r>
            <a:r>
              <a:rPr lang="ja-JP" altLang="ja-JP" b="1" dirty="0" smtClean="0">
                <a:solidFill>
                  <a:srgbClr val="000000"/>
                </a:solidFill>
                <a:latin typeface="Arial"/>
              </a:rPr>
              <a:t>）</a:t>
            </a:r>
            <a:r>
              <a:rPr lang="ja-JP" altLang="ja-JP" b="1" dirty="0">
                <a:solidFill>
                  <a:srgbClr val="000000"/>
                </a:solidFill>
                <a:latin typeface="Arial"/>
              </a:rPr>
              <a:t>合理的配慮の</a:t>
            </a:r>
            <a:r>
              <a:rPr lang="ja-JP" altLang="ja-JP" b="1" dirty="0" smtClean="0">
                <a:solidFill>
                  <a:srgbClr val="000000"/>
                </a:solidFill>
                <a:latin typeface="Arial"/>
              </a:rPr>
              <a:t>手続</a:t>
            </a:r>
            <a:endParaRPr lang="en-US" altLang="ja-JP" b="1" dirty="0" smtClean="0">
              <a:solidFill>
                <a:srgbClr val="000000"/>
              </a:solidFill>
              <a:latin typeface="Arial"/>
            </a:endParaRPr>
          </a:p>
          <a:p>
            <a:pPr algn="l">
              <a:spcAft>
                <a:spcPts val="0"/>
              </a:spcAft>
            </a:pPr>
            <a:endParaRPr lang="ja-JP" altLang="ja-JP" sz="900" dirty="0">
              <a:latin typeface="ＭＳ Ｐゴシック"/>
              <a:cs typeface="ＭＳ Ｐゴシック"/>
            </a:endParaRPr>
          </a:p>
          <a:p>
            <a:pPr marL="182880" algn="l">
              <a:spcAft>
                <a:spcPts val="0"/>
              </a:spcAft>
            </a:pPr>
            <a:r>
              <a:rPr lang="ja-JP" altLang="ja-JP" sz="1600" dirty="0">
                <a:solidFill>
                  <a:srgbClr val="000000"/>
                </a:solidFill>
                <a:latin typeface="Arial"/>
              </a:rPr>
              <a:t>①　募集・採用時：障害者が事業主に対して申し出る。</a:t>
            </a:r>
            <a:endParaRPr lang="ja-JP" altLang="ja-JP" sz="1200" dirty="0">
              <a:latin typeface="ＭＳ Ｐゴシック"/>
              <a:cs typeface="ＭＳ Ｐゴシック"/>
            </a:endParaRPr>
          </a:p>
          <a:p>
            <a:pPr marL="356870" indent="-173990" algn="l">
              <a:spcAft>
                <a:spcPts val="0"/>
              </a:spcAft>
            </a:pPr>
            <a:r>
              <a:rPr lang="ja-JP" altLang="ja-JP" sz="1600" dirty="0">
                <a:solidFill>
                  <a:srgbClr val="000000"/>
                </a:solidFill>
                <a:latin typeface="Arial"/>
              </a:rPr>
              <a:t>　　</a:t>
            </a:r>
            <a:r>
              <a:rPr lang="ja-JP" altLang="ja-JP" sz="1600" dirty="0">
                <a:solidFill>
                  <a:srgbClr val="000000"/>
                </a:solidFill>
                <a:latin typeface="ＭＳ Ｐゴシック"/>
                <a:ea typeface="Arial"/>
              </a:rPr>
              <a:t> </a:t>
            </a:r>
            <a:r>
              <a:rPr lang="ja-JP" altLang="ja-JP" sz="1600" dirty="0">
                <a:solidFill>
                  <a:srgbClr val="000000"/>
                </a:solidFill>
                <a:latin typeface="Arial"/>
              </a:rPr>
              <a:t>採</a:t>
            </a:r>
            <a:r>
              <a:rPr lang="en-US" altLang="ja-JP" sz="1600" dirty="0">
                <a:solidFill>
                  <a:srgbClr val="000000"/>
                </a:solidFill>
                <a:latin typeface="Arial"/>
              </a:rPr>
              <a:t>     </a:t>
            </a:r>
            <a:r>
              <a:rPr lang="ja-JP" altLang="ja-JP" sz="1600" dirty="0">
                <a:solidFill>
                  <a:srgbClr val="000000"/>
                </a:solidFill>
                <a:latin typeface="Arial"/>
              </a:rPr>
              <a:t>用</a:t>
            </a:r>
            <a:r>
              <a:rPr lang="en-US" altLang="ja-JP" sz="1600" dirty="0">
                <a:solidFill>
                  <a:srgbClr val="000000"/>
                </a:solidFill>
                <a:latin typeface="Arial"/>
              </a:rPr>
              <a:t>    </a:t>
            </a:r>
            <a:r>
              <a:rPr lang="ja-JP" altLang="ja-JP" sz="1600" dirty="0">
                <a:solidFill>
                  <a:srgbClr val="000000"/>
                </a:solidFill>
                <a:latin typeface="Arial"/>
              </a:rPr>
              <a:t>後：事業主が障害者に対して職場で支障となっている事情の有無を確認する。</a:t>
            </a:r>
            <a:endParaRPr lang="ja-JP" altLang="ja-JP" sz="1200" dirty="0">
              <a:latin typeface="ＭＳ Ｐゴシック"/>
              <a:cs typeface="ＭＳ Ｐゴシック"/>
            </a:endParaRPr>
          </a:p>
          <a:p>
            <a:pPr marL="182880" algn="l">
              <a:spcAft>
                <a:spcPts val="0"/>
              </a:spcAft>
            </a:pPr>
            <a:r>
              <a:rPr lang="ja-JP" altLang="ja-JP" sz="1600" dirty="0">
                <a:solidFill>
                  <a:srgbClr val="000000"/>
                </a:solidFill>
                <a:latin typeface="Arial"/>
              </a:rPr>
              <a:t>②　合理的配慮に関する措置について事業主と障害者で話合う。</a:t>
            </a:r>
            <a:endParaRPr lang="ja-JP" altLang="ja-JP" sz="1200" dirty="0">
              <a:latin typeface="ＭＳ Ｐゴシック"/>
              <a:cs typeface="ＭＳ Ｐゴシック"/>
            </a:endParaRPr>
          </a:p>
          <a:p>
            <a:pPr marL="355600" indent="-173038" algn="l">
              <a:spcAft>
                <a:spcPts val="0"/>
              </a:spcAft>
            </a:pPr>
            <a:r>
              <a:rPr lang="ja-JP" altLang="ja-JP" sz="1600" dirty="0">
                <a:solidFill>
                  <a:srgbClr val="000000"/>
                </a:solidFill>
                <a:latin typeface="Arial"/>
              </a:rPr>
              <a:t>③　合理的配慮に関する措置を確定し、講ずることとした措置の内容及び理由（過重な負担に</a:t>
            </a:r>
            <a:r>
              <a:rPr lang="ja-JP" altLang="ja-JP" sz="1600" dirty="0" smtClean="0">
                <a:solidFill>
                  <a:srgbClr val="000000"/>
                </a:solidFill>
                <a:latin typeface="Arial"/>
              </a:rPr>
              <a:t>あたる場合</a:t>
            </a:r>
            <a:r>
              <a:rPr lang="ja-JP" altLang="ja-JP" sz="1600" dirty="0">
                <a:solidFill>
                  <a:srgbClr val="000000"/>
                </a:solidFill>
                <a:latin typeface="Arial"/>
              </a:rPr>
              <a:t>はその旨及びその理由）を障害者に説明する</a:t>
            </a:r>
            <a:r>
              <a:rPr lang="ja-JP" altLang="ja-JP" sz="1600" dirty="0" smtClean="0">
                <a:solidFill>
                  <a:srgbClr val="000000"/>
                </a:solidFill>
                <a:latin typeface="Arial"/>
              </a:rPr>
              <a:t>。</a:t>
            </a:r>
            <a:endParaRPr lang="en-US" altLang="ja-JP" sz="1600" dirty="0" smtClean="0">
              <a:solidFill>
                <a:srgbClr val="000000"/>
              </a:solidFill>
              <a:latin typeface="Arial"/>
            </a:endParaRPr>
          </a:p>
          <a:p>
            <a:pPr marL="355600" indent="-173038" algn="l">
              <a:spcAft>
                <a:spcPts val="0"/>
              </a:spcAft>
            </a:pPr>
            <a:endParaRPr lang="ja-JP" altLang="ja-JP" sz="1000" dirty="0">
              <a:latin typeface="ＭＳ Ｐゴシック"/>
              <a:cs typeface="ＭＳ Ｐゴシック"/>
            </a:endParaRPr>
          </a:p>
          <a:p>
            <a:pPr marL="182880" algn="l">
              <a:spcAft>
                <a:spcPts val="0"/>
              </a:spcAft>
            </a:pPr>
            <a:r>
              <a:rPr lang="ja-JP" altLang="ja-JP" sz="1400" dirty="0">
                <a:solidFill>
                  <a:srgbClr val="000000"/>
                </a:solidFill>
                <a:latin typeface="ＭＳ Ｐゴシック"/>
                <a:ea typeface="ＭＳ ゴシック"/>
                <a:cs typeface="ＭＳ ゴシック"/>
              </a:rPr>
              <a:t>※</a:t>
            </a:r>
            <a:r>
              <a:rPr lang="ja-JP" altLang="ja-JP" sz="1400" dirty="0">
                <a:solidFill>
                  <a:srgbClr val="000000"/>
                </a:solidFill>
                <a:latin typeface="Arial"/>
              </a:rPr>
              <a:t>　障害者の意向確認が困難な場合、就労支援機関の職員等に障害者の補佐を求めても差し支えない</a:t>
            </a:r>
            <a:r>
              <a:rPr lang="ja-JP" altLang="ja-JP" sz="1400" dirty="0" smtClean="0">
                <a:solidFill>
                  <a:srgbClr val="000000"/>
                </a:solidFill>
                <a:latin typeface="Arial"/>
              </a:rPr>
              <a:t>。</a:t>
            </a:r>
            <a:endParaRPr lang="en-US" altLang="ja-JP" sz="1400" dirty="0" smtClean="0">
              <a:solidFill>
                <a:srgbClr val="000000"/>
              </a:solidFill>
              <a:latin typeface="Arial"/>
            </a:endParaRPr>
          </a:p>
          <a:p>
            <a:pPr marL="182880" algn="l">
              <a:spcAft>
                <a:spcPts val="0"/>
              </a:spcAft>
            </a:pPr>
            <a:endParaRPr lang="en-US" altLang="ja-JP" sz="1200" dirty="0">
              <a:solidFill>
                <a:srgbClr val="000000"/>
              </a:solidFill>
              <a:latin typeface="Arial"/>
              <a:cs typeface="ＭＳ Ｐゴシック"/>
            </a:endParaRPr>
          </a:p>
          <a:p>
            <a:pPr lvl="0" algn="l"/>
            <a:r>
              <a:rPr lang="ja-JP" altLang="ja-JP" b="1" dirty="0">
                <a:solidFill>
                  <a:srgbClr val="000000"/>
                </a:solidFill>
                <a:latin typeface="Arial"/>
                <a:ea typeface="ＭＳ Ｐゴシック"/>
              </a:rPr>
              <a:t>（４）過重な負担</a:t>
            </a:r>
            <a:endParaRPr lang="en-US" altLang="ja-JP" b="1" dirty="0">
              <a:solidFill>
                <a:srgbClr val="000000"/>
              </a:solidFill>
              <a:latin typeface="Arial"/>
              <a:ea typeface="ＭＳ Ｐゴシック"/>
            </a:endParaRPr>
          </a:p>
          <a:p>
            <a:pPr lvl="0" algn="l"/>
            <a:endParaRPr lang="ja-JP" altLang="ja-JP" sz="900" b="1" dirty="0">
              <a:solidFill>
                <a:srgbClr val="000000"/>
              </a:solidFill>
              <a:latin typeface="Arial"/>
              <a:ea typeface="ＭＳ Ｐゴシック"/>
            </a:endParaRPr>
          </a:p>
          <a:p>
            <a:pPr marL="361950" lvl="0" indent="-180975" algn="l"/>
            <a:r>
              <a:rPr lang="ja-JP" altLang="ja-JP" sz="1600" dirty="0">
                <a:solidFill>
                  <a:srgbClr val="000000"/>
                </a:solidFill>
                <a:latin typeface="Arial"/>
                <a:ea typeface="ＭＳ Ｐゴシック"/>
              </a:rPr>
              <a:t>○　</a:t>
            </a:r>
            <a:r>
              <a:rPr lang="ja-JP" altLang="ja-JP" sz="1600" dirty="0" smtClean="0">
                <a:solidFill>
                  <a:srgbClr val="000000"/>
                </a:solidFill>
                <a:latin typeface="Arial"/>
                <a:ea typeface="ＭＳ Ｐゴシック"/>
              </a:rPr>
              <a:t>事業</a:t>
            </a:r>
            <a:r>
              <a:rPr lang="ja-JP" altLang="ja-JP" sz="1600" dirty="0">
                <a:solidFill>
                  <a:srgbClr val="000000"/>
                </a:solidFill>
                <a:latin typeface="Arial"/>
                <a:ea typeface="ＭＳ Ｐゴシック"/>
              </a:rPr>
              <a:t>主</a:t>
            </a:r>
            <a:r>
              <a:rPr lang="ja-JP" altLang="ja-JP" sz="1600" dirty="0" smtClean="0">
                <a:solidFill>
                  <a:srgbClr val="000000"/>
                </a:solidFill>
                <a:latin typeface="Arial"/>
                <a:ea typeface="ＭＳ Ｐゴシック"/>
              </a:rPr>
              <a:t>に「</a:t>
            </a:r>
            <a:r>
              <a:rPr lang="ja-JP" altLang="ja-JP" sz="1600" dirty="0">
                <a:solidFill>
                  <a:srgbClr val="000000"/>
                </a:solidFill>
                <a:latin typeface="Arial"/>
                <a:ea typeface="ＭＳ Ｐゴシック"/>
              </a:rPr>
              <a:t>過重な負担」を及ぼすこととなる</a:t>
            </a:r>
            <a:r>
              <a:rPr lang="ja-JP" altLang="ja-JP" sz="1600" dirty="0" smtClean="0">
                <a:solidFill>
                  <a:srgbClr val="000000"/>
                </a:solidFill>
                <a:latin typeface="Arial"/>
                <a:ea typeface="ＭＳ Ｐゴシック"/>
              </a:rPr>
              <a:t>場合</a:t>
            </a:r>
            <a:r>
              <a:rPr lang="ja-JP" altLang="en-US" sz="1600" dirty="0" smtClean="0">
                <a:solidFill>
                  <a:srgbClr val="000000"/>
                </a:solidFill>
                <a:latin typeface="Arial"/>
                <a:ea typeface="ＭＳ Ｐゴシック"/>
              </a:rPr>
              <a:t>は合理的配慮の義務を負わない。合理的</a:t>
            </a:r>
            <a:r>
              <a:rPr lang="ja-JP" altLang="en-US" sz="1600" dirty="0">
                <a:solidFill>
                  <a:srgbClr val="000000"/>
                </a:solidFill>
                <a:latin typeface="Arial"/>
                <a:ea typeface="ＭＳ Ｐゴシック"/>
              </a:rPr>
              <a:t>配慮に係る措置が過重な負担に当たるか否かに</a:t>
            </a:r>
            <a:r>
              <a:rPr lang="ja-JP" altLang="en-US" sz="1600" dirty="0" smtClean="0">
                <a:solidFill>
                  <a:srgbClr val="000000"/>
                </a:solidFill>
                <a:latin typeface="Arial"/>
                <a:ea typeface="ＭＳ Ｐゴシック"/>
              </a:rPr>
              <a:t>ついては、</a:t>
            </a:r>
            <a:r>
              <a:rPr lang="ja-JP" altLang="en-US" sz="1600" dirty="0">
                <a:solidFill>
                  <a:srgbClr val="000000"/>
                </a:solidFill>
                <a:latin typeface="Arial"/>
                <a:ea typeface="ＭＳ Ｐゴシック"/>
              </a:rPr>
              <a:t>次に掲げる要素を総合的に勘案しながら個別に判断する。</a:t>
            </a:r>
            <a:endParaRPr lang="en-US" altLang="ja-JP" sz="1600" dirty="0">
              <a:solidFill>
                <a:srgbClr val="000000"/>
              </a:solidFill>
              <a:latin typeface="Arial"/>
              <a:ea typeface="ＭＳ Ｐゴシック"/>
            </a:endParaRPr>
          </a:p>
          <a:p>
            <a:pPr marL="533400" lvl="0" algn="l"/>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ja-JP" sz="1400" dirty="0" smtClean="0">
                <a:solidFill>
                  <a:srgbClr val="000000"/>
                </a:solidFill>
                <a:latin typeface="ＭＳ ゴシック" panose="020B0609070205080204" pitchFamily="49" charset="-128"/>
                <a:ea typeface="ＭＳ ゴシック" panose="020B0609070205080204" pitchFamily="49" charset="-128"/>
              </a:rPr>
              <a:t>事業</a:t>
            </a:r>
            <a:r>
              <a:rPr lang="ja-JP" altLang="ja-JP" sz="1400" dirty="0">
                <a:solidFill>
                  <a:srgbClr val="000000"/>
                </a:solidFill>
                <a:latin typeface="ＭＳ ゴシック" panose="020B0609070205080204" pitchFamily="49" charset="-128"/>
                <a:ea typeface="ＭＳ ゴシック" panose="020B0609070205080204" pitchFamily="49" charset="-128"/>
              </a:rPr>
              <a:t>活動への影響の</a:t>
            </a:r>
            <a:r>
              <a:rPr lang="ja-JP" altLang="ja-JP" sz="1400" dirty="0" smtClean="0">
                <a:solidFill>
                  <a:srgbClr val="000000"/>
                </a:solidFill>
                <a:latin typeface="ＭＳ ゴシック" panose="020B0609070205080204" pitchFamily="49" charset="-128"/>
                <a:ea typeface="ＭＳ ゴシック" panose="020B0609070205080204" pitchFamily="49" charset="-128"/>
              </a:rPr>
              <a:t>程度</a:t>
            </a:r>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ja-JP" sz="1400" dirty="0" smtClean="0">
                <a:solidFill>
                  <a:srgbClr val="000000"/>
                </a:solidFill>
                <a:latin typeface="ＭＳ ゴシック" panose="020B0609070205080204" pitchFamily="49" charset="-128"/>
                <a:ea typeface="ＭＳ ゴシック" panose="020B0609070205080204" pitchFamily="49" charset="-128"/>
              </a:rPr>
              <a:t>実現困難度</a:t>
            </a:r>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ja-JP" sz="1400" dirty="0" smtClean="0">
                <a:solidFill>
                  <a:srgbClr val="000000"/>
                </a:solidFill>
                <a:latin typeface="ＭＳ ゴシック" panose="020B0609070205080204" pitchFamily="49" charset="-128"/>
                <a:ea typeface="ＭＳ ゴシック" panose="020B0609070205080204" pitchFamily="49" charset="-128"/>
              </a:rPr>
              <a:t>費用</a:t>
            </a:r>
            <a:r>
              <a:rPr lang="ja-JP" altLang="ja-JP" sz="1400" dirty="0">
                <a:solidFill>
                  <a:srgbClr val="000000"/>
                </a:solidFill>
                <a:latin typeface="ＭＳ ゴシック" panose="020B0609070205080204" pitchFamily="49" charset="-128"/>
                <a:ea typeface="ＭＳ ゴシック" panose="020B0609070205080204" pitchFamily="49" charset="-128"/>
              </a:rPr>
              <a:t>・負担の</a:t>
            </a:r>
            <a:r>
              <a:rPr lang="ja-JP" altLang="ja-JP" sz="1400" dirty="0" smtClean="0">
                <a:solidFill>
                  <a:srgbClr val="000000"/>
                </a:solidFill>
                <a:latin typeface="ＭＳ ゴシック" panose="020B0609070205080204" pitchFamily="49" charset="-128"/>
                <a:ea typeface="ＭＳ ゴシック" panose="020B0609070205080204" pitchFamily="49" charset="-128"/>
              </a:rPr>
              <a:t>程度</a:t>
            </a:r>
            <a:endParaRPr lang="en-US" altLang="ja-JP" sz="1400" dirty="0" smtClean="0">
              <a:solidFill>
                <a:srgbClr val="000000"/>
              </a:solidFill>
              <a:latin typeface="ＭＳ ゴシック" panose="020B0609070205080204" pitchFamily="49" charset="-128"/>
              <a:ea typeface="ＭＳ ゴシック" panose="020B0609070205080204" pitchFamily="49" charset="-128"/>
            </a:endParaRPr>
          </a:p>
          <a:p>
            <a:pPr marL="533400" lvl="0" algn="l"/>
            <a:r>
              <a:rPr lang="ja-JP" altLang="en-US" sz="1400" dirty="0">
                <a:solidFill>
                  <a:srgbClr val="000000"/>
                </a:solidFill>
                <a:latin typeface="ＭＳ ゴシック" panose="020B0609070205080204" pitchFamily="49" charset="-128"/>
                <a:ea typeface="ＭＳ ゴシック" panose="020B0609070205080204" pitchFamily="49" charset="-128"/>
              </a:rPr>
              <a:t>　</a:t>
            </a:r>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ja-JP" sz="1400" dirty="0" smtClean="0">
                <a:solidFill>
                  <a:srgbClr val="000000"/>
                </a:solidFill>
                <a:latin typeface="ＭＳ ゴシック" panose="020B0609070205080204" pitchFamily="49" charset="-128"/>
                <a:ea typeface="ＭＳ ゴシック" panose="020B0609070205080204" pitchFamily="49" charset="-128"/>
              </a:rPr>
              <a:t>企業</a:t>
            </a:r>
            <a:r>
              <a:rPr lang="ja-JP" altLang="ja-JP" sz="1400" dirty="0">
                <a:solidFill>
                  <a:srgbClr val="000000"/>
                </a:solidFill>
                <a:latin typeface="ＭＳ ゴシック" panose="020B0609070205080204" pitchFamily="49" charset="-128"/>
                <a:ea typeface="ＭＳ ゴシック" panose="020B0609070205080204" pitchFamily="49" charset="-128"/>
              </a:rPr>
              <a:t>の</a:t>
            </a:r>
            <a:r>
              <a:rPr lang="ja-JP" altLang="ja-JP" sz="1400" dirty="0" smtClean="0">
                <a:solidFill>
                  <a:srgbClr val="000000"/>
                </a:solidFill>
                <a:latin typeface="ＭＳ ゴシック" panose="020B0609070205080204" pitchFamily="49" charset="-128"/>
                <a:ea typeface="ＭＳ ゴシック" panose="020B0609070205080204" pitchFamily="49" charset="-128"/>
              </a:rPr>
              <a:t>規模</a:t>
            </a:r>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en-US" sz="1400" dirty="0">
                <a:solidFill>
                  <a:srgbClr val="000000"/>
                </a:solidFill>
                <a:latin typeface="ＭＳ ゴシック" panose="020B0609070205080204" pitchFamily="49" charset="-128"/>
                <a:ea typeface="ＭＳ ゴシック" panose="020B0609070205080204" pitchFamily="49" charset="-128"/>
              </a:rPr>
              <a:t>　</a:t>
            </a:r>
            <a:r>
              <a:rPr lang="ja-JP" altLang="en-US" sz="1400" dirty="0" smtClean="0">
                <a:solidFill>
                  <a:srgbClr val="000000"/>
                </a:solidFill>
                <a:latin typeface="ＭＳ ゴシック" panose="020B0609070205080204" pitchFamily="49" charset="-128"/>
                <a:ea typeface="ＭＳ ゴシック" panose="020B0609070205080204" pitchFamily="49" charset="-128"/>
              </a:rPr>
              <a:t>・</a:t>
            </a:r>
            <a:r>
              <a:rPr lang="ja-JP" altLang="ja-JP" sz="1400" dirty="0" smtClean="0">
                <a:solidFill>
                  <a:srgbClr val="000000"/>
                </a:solidFill>
                <a:latin typeface="ＭＳ ゴシック" panose="020B0609070205080204" pitchFamily="49" charset="-128"/>
                <a:ea typeface="ＭＳ ゴシック" panose="020B0609070205080204" pitchFamily="49" charset="-128"/>
              </a:rPr>
              <a:t>企業</a:t>
            </a:r>
            <a:r>
              <a:rPr lang="ja-JP" altLang="ja-JP" sz="1400" dirty="0">
                <a:solidFill>
                  <a:srgbClr val="000000"/>
                </a:solidFill>
                <a:latin typeface="ＭＳ ゴシック" panose="020B0609070205080204" pitchFamily="49" charset="-128"/>
                <a:ea typeface="ＭＳ ゴシック" panose="020B0609070205080204" pitchFamily="49" charset="-128"/>
              </a:rPr>
              <a:t>の財務</a:t>
            </a:r>
            <a:r>
              <a:rPr lang="ja-JP" altLang="ja-JP" sz="1400" dirty="0" smtClean="0">
                <a:solidFill>
                  <a:srgbClr val="000000"/>
                </a:solidFill>
                <a:latin typeface="ＭＳ ゴシック" panose="020B0609070205080204" pitchFamily="49" charset="-128"/>
                <a:ea typeface="ＭＳ ゴシック" panose="020B0609070205080204" pitchFamily="49" charset="-128"/>
              </a:rPr>
              <a:t>状況</a:t>
            </a:r>
            <a:r>
              <a:rPr lang="ja-JP" altLang="en-US" sz="1400" dirty="0" smtClean="0">
                <a:solidFill>
                  <a:srgbClr val="000000"/>
                </a:solidFill>
                <a:latin typeface="ＭＳ ゴシック" panose="020B0609070205080204" pitchFamily="49" charset="-128"/>
                <a:ea typeface="ＭＳ ゴシック" panose="020B0609070205080204" pitchFamily="49" charset="-128"/>
              </a:rPr>
              <a:t>　　　・</a:t>
            </a:r>
            <a:r>
              <a:rPr lang="ja-JP" altLang="ja-JP" sz="1400" dirty="0" smtClean="0">
                <a:solidFill>
                  <a:srgbClr val="000000"/>
                </a:solidFill>
                <a:latin typeface="ＭＳ ゴシック" panose="020B0609070205080204" pitchFamily="49" charset="-128"/>
                <a:ea typeface="ＭＳ ゴシック" panose="020B0609070205080204" pitchFamily="49" charset="-128"/>
              </a:rPr>
              <a:t>公的</a:t>
            </a:r>
            <a:r>
              <a:rPr lang="ja-JP" altLang="ja-JP" sz="1400" dirty="0">
                <a:solidFill>
                  <a:srgbClr val="000000"/>
                </a:solidFill>
                <a:latin typeface="ＭＳ ゴシック" panose="020B0609070205080204" pitchFamily="49" charset="-128"/>
                <a:ea typeface="ＭＳ ゴシック" panose="020B0609070205080204" pitchFamily="49" charset="-128"/>
              </a:rPr>
              <a:t>支援の有無</a:t>
            </a:r>
            <a:endParaRPr lang="en-US" altLang="ja-JP" sz="1400" dirty="0">
              <a:solidFill>
                <a:srgbClr val="000000"/>
              </a:solidFill>
              <a:latin typeface="ＭＳ ゴシック" panose="020B0609070205080204" pitchFamily="49" charset="-128"/>
              <a:ea typeface="ＭＳ ゴシック" panose="020B0609070205080204" pitchFamily="49" charset="-128"/>
            </a:endParaRPr>
          </a:p>
          <a:p>
            <a:pPr marL="361950" lvl="0" indent="-180975" algn="l"/>
            <a:endParaRPr lang="en-US" altLang="ja-JP" sz="1000" dirty="0">
              <a:solidFill>
                <a:srgbClr val="000000"/>
              </a:solidFill>
              <a:latin typeface="Arial"/>
              <a:ea typeface="ＭＳ Ｐゴシック"/>
            </a:endParaRPr>
          </a:p>
          <a:p>
            <a:pPr marL="361950" lvl="0" indent="-180975" algn="l"/>
            <a:r>
              <a:rPr lang="ja-JP" altLang="en-US" sz="1600" dirty="0">
                <a:solidFill>
                  <a:srgbClr val="000000"/>
                </a:solidFill>
                <a:latin typeface="Arial"/>
                <a:ea typeface="ＭＳ Ｐゴシック"/>
              </a:rPr>
              <a:t>○　事業主は、過重な負担に当たると判断した場合はその旨及びその理由</a:t>
            </a:r>
            <a:r>
              <a:rPr lang="ja-JP" altLang="ja-JP" sz="1600" dirty="0">
                <a:solidFill>
                  <a:srgbClr val="000000"/>
                </a:solidFill>
                <a:latin typeface="Arial"/>
                <a:ea typeface="ＭＳ Ｐゴシック"/>
              </a:rPr>
              <a:t>を障害者に説明する</a:t>
            </a:r>
            <a:r>
              <a:rPr lang="ja-JP" altLang="en-US" sz="1600" dirty="0">
                <a:solidFill>
                  <a:srgbClr val="000000"/>
                </a:solidFill>
                <a:latin typeface="Arial"/>
                <a:ea typeface="ＭＳ Ｐゴシック"/>
              </a:rPr>
              <a:t>。その場合、事業主は、障害者の意向を十分に尊重した上で、過重な負担にならない範囲で合理的配慮に係る措置を講ずる</a:t>
            </a:r>
            <a:r>
              <a:rPr lang="ja-JP" altLang="en-US" sz="1600" dirty="0" smtClean="0">
                <a:solidFill>
                  <a:srgbClr val="000000"/>
                </a:solidFill>
                <a:latin typeface="Arial"/>
                <a:ea typeface="ＭＳ Ｐゴシック"/>
              </a:rPr>
              <a:t>。</a:t>
            </a:r>
          </a:p>
          <a:p>
            <a:pPr marL="361950" lvl="0" indent="-180975" algn="l"/>
            <a:endParaRPr lang="ja-JP" altLang="ja-JP" sz="1200" dirty="0" smtClean="0">
              <a:solidFill>
                <a:srgbClr val="000000"/>
              </a:solidFill>
              <a:latin typeface="Arial"/>
              <a:ea typeface="ＭＳ Ｐゴシック"/>
            </a:endParaRPr>
          </a:p>
          <a:p>
            <a:pPr lvl="0" algn="l">
              <a:tabLst>
                <a:tab pos="0" algn="l"/>
              </a:tabLst>
            </a:pPr>
            <a:r>
              <a:rPr lang="ja-JP" altLang="ja-JP" b="1" dirty="0" smtClean="0">
                <a:solidFill>
                  <a:srgbClr val="000000"/>
                </a:solidFill>
                <a:latin typeface="Arial"/>
                <a:ea typeface="ＭＳ Ｐゴシック"/>
              </a:rPr>
              <a:t>（</a:t>
            </a:r>
            <a:r>
              <a:rPr lang="ja-JP" altLang="ja-JP" b="1" dirty="0">
                <a:solidFill>
                  <a:srgbClr val="000000"/>
                </a:solidFill>
                <a:latin typeface="Arial"/>
                <a:ea typeface="ＭＳ Ｐゴシック"/>
              </a:rPr>
              <a:t>５）相談体制の</a:t>
            </a:r>
            <a:r>
              <a:rPr lang="ja-JP" altLang="ja-JP" b="1" dirty="0" smtClean="0">
                <a:solidFill>
                  <a:srgbClr val="000000"/>
                </a:solidFill>
                <a:latin typeface="Arial"/>
                <a:ea typeface="ＭＳ Ｐゴシック"/>
              </a:rPr>
              <a:t>整備</a:t>
            </a:r>
            <a:endParaRPr lang="en-US" altLang="ja-JP" b="1" dirty="0" smtClean="0">
              <a:solidFill>
                <a:srgbClr val="000000"/>
              </a:solidFill>
              <a:latin typeface="Arial"/>
              <a:ea typeface="ＭＳ Ｐゴシック"/>
            </a:endParaRPr>
          </a:p>
          <a:p>
            <a:pPr lvl="0" algn="l">
              <a:tabLst>
                <a:tab pos="0" algn="l"/>
              </a:tabLst>
            </a:pPr>
            <a:endParaRPr lang="en-US" altLang="ja-JP" sz="1600" b="1" dirty="0">
              <a:solidFill>
                <a:srgbClr val="000000"/>
              </a:solidFill>
              <a:latin typeface="Arial"/>
              <a:ea typeface="ＭＳ Ｐゴシック"/>
            </a:endParaRPr>
          </a:p>
          <a:p>
            <a:pPr marL="361950" lvl="0" indent="-180975" algn="l"/>
            <a:r>
              <a:rPr lang="ja-JP" altLang="ja-JP" sz="1600" dirty="0" smtClean="0">
                <a:solidFill>
                  <a:srgbClr val="000000"/>
                </a:solidFill>
                <a:latin typeface="Arial"/>
                <a:ea typeface="ＭＳ Ｐゴシック"/>
              </a:rPr>
              <a:t>○</a:t>
            </a:r>
            <a:r>
              <a:rPr lang="ja-JP" altLang="ja-JP" sz="1600" dirty="0">
                <a:solidFill>
                  <a:srgbClr val="000000"/>
                </a:solidFill>
                <a:latin typeface="Arial"/>
                <a:ea typeface="ＭＳ Ｐゴシック"/>
              </a:rPr>
              <a:t>　障害者からの相談に応じ、適切に対応するために必要な体制の</a:t>
            </a:r>
            <a:r>
              <a:rPr lang="ja-JP" altLang="ja-JP" sz="1600" dirty="0" smtClean="0">
                <a:solidFill>
                  <a:srgbClr val="000000"/>
                </a:solidFill>
                <a:latin typeface="Arial"/>
                <a:ea typeface="ＭＳ Ｐゴシック"/>
              </a:rPr>
              <a:t>整備</a:t>
            </a:r>
            <a:endParaRPr lang="en-US" altLang="ja-JP" sz="1600" dirty="0" smtClean="0">
              <a:solidFill>
                <a:srgbClr val="000000"/>
              </a:solidFill>
              <a:latin typeface="Arial"/>
              <a:ea typeface="ＭＳ Ｐゴシック"/>
            </a:endParaRPr>
          </a:p>
          <a:p>
            <a:pPr marL="361950" lvl="0" indent="-180975" algn="l"/>
            <a:r>
              <a:rPr lang="ja-JP" altLang="en-US" sz="16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相談者</a:t>
            </a:r>
            <a:r>
              <a:rPr lang="ja-JP" altLang="ja-JP" sz="1600" dirty="0">
                <a:solidFill>
                  <a:srgbClr val="000000"/>
                </a:solidFill>
                <a:latin typeface="Arial"/>
                <a:ea typeface="ＭＳ Ｐゴシック"/>
              </a:rPr>
              <a:t>のプライバシーを保護するために必要な</a:t>
            </a:r>
            <a:r>
              <a:rPr lang="ja-JP" altLang="ja-JP" sz="1600" dirty="0" smtClean="0">
                <a:solidFill>
                  <a:srgbClr val="000000"/>
                </a:solidFill>
                <a:latin typeface="Arial"/>
                <a:ea typeface="ＭＳ Ｐゴシック"/>
              </a:rPr>
              <a:t>措置</a:t>
            </a:r>
            <a:r>
              <a:rPr lang="ja-JP" altLang="en-US" sz="1600" dirty="0" smtClean="0">
                <a:solidFill>
                  <a:srgbClr val="000000"/>
                </a:solidFill>
                <a:latin typeface="Arial"/>
                <a:ea typeface="ＭＳ Ｐゴシック"/>
              </a:rPr>
              <a:t>の実施</a:t>
            </a:r>
            <a:endParaRPr lang="en-US" altLang="ja-JP" sz="1600" dirty="0" smtClean="0">
              <a:solidFill>
                <a:srgbClr val="000000"/>
              </a:solidFill>
              <a:latin typeface="Arial"/>
              <a:ea typeface="ＭＳ Ｐゴシック"/>
            </a:endParaRPr>
          </a:p>
          <a:p>
            <a:pPr marL="361950" lvl="0" indent="-180975" algn="l"/>
            <a:r>
              <a:rPr lang="ja-JP" altLang="en-US" sz="1600" dirty="0" smtClean="0">
                <a:solidFill>
                  <a:srgbClr val="000000"/>
                </a:solidFill>
                <a:latin typeface="Arial"/>
                <a:ea typeface="ＭＳ Ｐゴシック"/>
              </a:rPr>
              <a:t>○　相談</a:t>
            </a:r>
            <a:r>
              <a:rPr lang="ja-JP" altLang="en-US" sz="1600" dirty="0">
                <a:solidFill>
                  <a:srgbClr val="000000"/>
                </a:solidFill>
                <a:latin typeface="Arial"/>
                <a:ea typeface="ＭＳ Ｐゴシック"/>
              </a:rPr>
              <a:t>したことを理由と</a:t>
            </a:r>
            <a:r>
              <a:rPr lang="ja-JP" altLang="en-US" sz="1600" dirty="0" smtClean="0">
                <a:solidFill>
                  <a:srgbClr val="000000"/>
                </a:solidFill>
                <a:latin typeface="Arial"/>
                <a:ea typeface="ＭＳ Ｐゴシック"/>
              </a:rPr>
              <a:t>した不利益</a:t>
            </a:r>
            <a:r>
              <a:rPr lang="ja-JP" altLang="en-US" sz="1600" dirty="0">
                <a:solidFill>
                  <a:srgbClr val="000000"/>
                </a:solidFill>
                <a:latin typeface="Arial"/>
                <a:ea typeface="ＭＳ Ｐゴシック"/>
              </a:rPr>
              <a:t>取扱いの</a:t>
            </a:r>
            <a:r>
              <a:rPr lang="ja-JP" altLang="en-US" sz="1600" dirty="0" smtClean="0">
                <a:solidFill>
                  <a:srgbClr val="000000"/>
                </a:solidFill>
                <a:latin typeface="Arial"/>
                <a:ea typeface="ＭＳ Ｐゴシック"/>
              </a:rPr>
              <a:t>禁止</a:t>
            </a:r>
            <a:r>
              <a:rPr lang="ja-JP" altLang="en-US" sz="1600" dirty="0">
                <a:solidFill>
                  <a:srgbClr val="000000"/>
                </a:solidFill>
                <a:latin typeface="Arial"/>
                <a:ea typeface="ＭＳ Ｐゴシック"/>
              </a:rPr>
              <a:t>　</a:t>
            </a:r>
            <a:r>
              <a:rPr lang="ja-JP" altLang="en-US" sz="1600" dirty="0" smtClean="0">
                <a:solidFill>
                  <a:srgbClr val="000000"/>
                </a:solidFill>
                <a:latin typeface="Arial"/>
                <a:ea typeface="ＭＳ Ｐゴシック"/>
              </a:rPr>
              <a:t>　　　　　　　　　　　　　など</a:t>
            </a:r>
            <a:endParaRPr lang="ja-JP" altLang="ja-JP" sz="1200" dirty="0">
              <a:latin typeface="ＭＳ Ｐゴシック"/>
              <a:cs typeface="ＭＳ Ｐゴシック"/>
            </a:endParaRPr>
          </a:p>
        </p:txBody>
      </p:sp>
      <p:sp>
        <p:nvSpPr>
          <p:cNvPr id="8" name="Rectangle 8"/>
          <p:cNvSpPr>
            <a:spLocks noChangeArrowheads="1"/>
          </p:cNvSpPr>
          <p:nvPr/>
        </p:nvSpPr>
        <p:spPr bwMode="auto">
          <a:xfrm>
            <a:off x="5692" y="2420"/>
            <a:ext cx="9144000" cy="4752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defTabSz="911235" fontAlgn="auto">
              <a:spcBef>
                <a:spcPts val="0"/>
              </a:spcBef>
              <a:spcAft>
                <a:spcPts val="0"/>
              </a:spcAft>
            </a:pPr>
            <a:r>
              <a:rPr lang="ja-JP" altLang="en-US" dirty="0" smtClean="0">
                <a:solidFill>
                  <a:srgbClr val="000000"/>
                </a:solidFill>
                <a:latin typeface="Arial"/>
                <a:ea typeface="ＭＳ Ｐゴシック"/>
              </a:rPr>
              <a:t>合理的配慮指針の概要②</a:t>
            </a:r>
            <a:endParaRPr lang="en-US" altLang="ja-JP" dirty="0">
              <a:solidFill>
                <a:prstClr val="black"/>
              </a:solidFill>
              <a:latin typeface="ＭＳ Ｐゴシック"/>
              <a:ea typeface="ＭＳ Ｐゴシック"/>
            </a:endParaRPr>
          </a:p>
        </p:txBody>
      </p:sp>
      <p:sp>
        <p:nvSpPr>
          <p:cNvPr id="10" name="角丸四角形 9"/>
          <p:cNvSpPr/>
          <p:nvPr/>
        </p:nvSpPr>
        <p:spPr>
          <a:xfrm>
            <a:off x="76200" y="907324"/>
            <a:ext cx="8991600" cy="1734276"/>
          </a:xfrm>
          <a:prstGeom prst="roundRect">
            <a:avLst>
              <a:gd name="adj" fmla="val 15167"/>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1" name="スライド番号プレースホルダー 3"/>
          <p:cNvSpPr>
            <a:spLocks noGrp="1"/>
          </p:cNvSpPr>
          <p:nvPr>
            <p:ph type="sldNum" sz="quarter" idx="12"/>
          </p:nvPr>
        </p:nvSpPr>
        <p:spPr>
          <a:xfrm>
            <a:off x="7024756" y="6525357"/>
            <a:ext cx="2133600" cy="365125"/>
          </a:xfrm>
        </p:spPr>
        <p:txBody>
          <a:bodyPr/>
          <a:lstStyle/>
          <a:p>
            <a:fld id="{19C5DB76-0BBC-404C-8C48-B93BA05FC7BC}" type="slidenum">
              <a:rPr lang="ja-JP" altLang="en-US" sz="1200" smtClean="0">
                <a:solidFill>
                  <a:prstClr val="black">
                    <a:tint val="75000"/>
                  </a:prstClr>
                </a:solidFill>
              </a:rPr>
              <a:pPr/>
              <a:t>17</a:t>
            </a:fld>
            <a:endParaRPr lang="ja-JP" altLang="en-US" sz="1200" dirty="0">
              <a:solidFill>
                <a:prstClr val="black">
                  <a:tint val="75000"/>
                </a:prstClr>
              </a:solidFill>
            </a:endParaRPr>
          </a:p>
        </p:txBody>
      </p:sp>
      <p:sp>
        <p:nvSpPr>
          <p:cNvPr id="7" name="角丸四角形 6"/>
          <p:cNvSpPr/>
          <p:nvPr/>
        </p:nvSpPr>
        <p:spPr>
          <a:xfrm>
            <a:off x="76200" y="3077738"/>
            <a:ext cx="8991600" cy="2177752"/>
          </a:xfrm>
          <a:prstGeom prst="roundRect">
            <a:avLst>
              <a:gd name="adj" fmla="val 12297"/>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
        <p:nvSpPr>
          <p:cNvPr id="12" name="角丸四角形 11"/>
          <p:cNvSpPr/>
          <p:nvPr/>
        </p:nvSpPr>
        <p:spPr>
          <a:xfrm>
            <a:off x="76200" y="5740400"/>
            <a:ext cx="8991600" cy="1054100"/>
          </a:xfrm>
          <a:prstGeom prst="roundRect">
            <a:avLst>
              <a:gd name="adj" fmla="val 25193"/>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solidFill>
                <a:srgbClr val="FFFFFF"/>
              </a:solidFill>
            </a:endParaRPr>
          </a:p>
        </p:txBody>
      </p:sp>
    </p:spTree>
    <p:extLst>
      <p:ext uri="{BB962C8B-B14F-4D97-AF65-F5344CB8AC3E}">
        <p14:creationId xmlns:p14="http://schemas.microsoft.com/office/powerpoint/2010/main" val="2064296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smtClean="0"/>
              <a:t>障害者雇用の現状</a:t>
            </a:r>
            <a:endParaRPr kumimoji="1" lang="ja-JP" altLang="en-US" dirty="0"/>
          </a:p>
        </p:txBody>
      </p:sp>
      <p:sp>
        <p:nvSpPr>
          <p:cNvPr id="6" name="スライド番号プレースホルダー 1"/>
          <p:cNvSpPr>
            <a:spLocks noGrp="1"/>
          </p:cNvSpPr>
          <p:nvPr>
            <p:ph type="sldNum" sz="quarter" idx="12"/>
          </p:nvPr>
        </p:nvSpPr>
        <p:spPr>
          <a:xfrm>
            <a:off x="7010400" y="6477094"/>
            <a:ext cx="2133600" cy="365125"/>
          </a:xfrm>
        </p:spPr>
        <p:txBody>
          <a:bodyPr/>
          <a:lstStyle/>
          <a:p>
            <a:fld id="{AFB8B8FE-A886-4F7B-974B-0BAA8950A6D0}" type="slidenum">
              <a:rPr lang="ja-JP" altLang="en-US" smtClean="0">
                <a:solidFill>
                  <a:schemeClr val="tx1"/>
                </a:solidFill>
              </a:rPr>
              <a:pPr/>
              <a:t>1</a:t>
            </a:fld>
            <a:endParaRPr lang="ja-JP" altLang="en-US" dirty="0">
              <a:solidFill>
                <a:schemeClr val="tx1"/>
              </a:solidFill>
            </a:endParaRPr>
          </a:p>
        </p:txBody>
      </p:sp>
    </p:spTree>
    <p:extLst>
      <p:ext uri="{BB962C8B-B14F-4D97-AF65-F5344CB8AC3E}">
        <p14:creationId xmlns:p14="http://schemas.microsoft.com/office/powerpoint/2010/main" val="45036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8"/>
          <p:cNvSpPr>
            <a:spLocks noChangeArrowheads="1"/>
          </p:cNvSpPr>
          <p:nvPr/>
        </p:nvSpPr>
        <p:spPr bwMode="auto">
          <a:xfrm>
            <a:off x="0" y="5"/>
            <a:ext cx="9144000" cy="396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fontAlgn="auto">
              <a:spcBef>
                <a:spcPts val="0"/>
              </a:spcBef>
              <a:spcAft>
                <a:spcPts val="0"/>
              </a:spcAft>
            </a:pPr>
            <a:r>
              <a:rPr lang="ja-JP" altLang="en-US" sz="2400" dirty="0">
                <a:solidFill>
                  <a:srgbClr val="000000"/>
                </a:solidFill>
                <a:latin typeface="Calibri"/>
                <a:ea typeface="ＭＳ Ｐゴシック"/>
              </a:rPr>
              <a:t>障害者雇用の状況</a:t>
            </a:r>
            <a:endParaRPr lang="ja-JP" altLang="en-US" sz="1600" b="1" dirty="0">
              <a:solidFill>
                <a:srgbClr val="FF0000"/>
              </a:solidFill>
              <a:latin typeface="Calibri"/>
              <a:ea typeface="ＭＳ Ｐゴシック"/>
            </a:endParaRPr>
          </a:p>
        </p:txBody>
      </p:sp>
      <p:sp>
        <p:nvSpPr>
          <p:cNvPr id="7175" name="角丸四角形 6"/>
          <p:cNvSpPr>
            <a:spLocks noChangeArrowheads="1"/>
          </p:cNvSpPr>
          <p:nvPr/>
        </p:nvSpPr>
        <p:spPr bwMode="auto">
          <a:xfrm>
            <a:off x="31800" y="764704"/>
            <a:ext cx="9072000" cy="1445096"/>
          </a:xfrm>
          <a:prstGeom prst="roundRect">
            <a:avLst>
              <a:gd name="adj" fmla="val 12190"/>
            </a:avLst>
          </a:prstGeom>
          <a:solidFill>
            <a:schemeClr val="bg1"/>
          </a:solidFill>
          <a:ln w="38100" cmpd="thickThin" algn="ctr">
            <a:solidFill>
              <a:schemeClr val="tx1"/>
            </a:solidFill>
            <a:round/>
            <a:headEnd/>
            <a:tailEnd/>
          </a:ln>
        </p:spPr>
        <p:txBody>
          <a:bodyPr lIns="91386" tIns="45694" rIns="91386" bIns="45694" anchor="ctr"/>
          <a:lstStyle/>
          <a:p>
            <a:pPr algn="l" fontAlgn="auto">
              <a:lnSpc>
                <a:spcPts val="1900"/>
              </a:lnSpc>
              <a:spcBef>
                <a:spcPts val="0"/>
              </a:spcBef>
              <a:spcAft>
                <a:spcPts val="0"/>
              </a:spcAft>
            </a:pPr>
            <a:r>
              <a:rPr lang="ja-JP" altLang="en-US" sz="1600" dirty="0">
                <a:solidFill>
                  <a:srgbClr val="000000"/>
                </a:solidFill>
                <a:latin typeface="ＭＳ Ｐゴシック" pitchFamily="50" charset="-128"/>
                <a:ea typeface="ＭＳ Ｐゴシック"/>
              </a:rPr>
              <a:t>○　民間企業の雇用状況　</a:t>
            </a:r>
            <a:endParaRPr lang="en-US" altLang="ja-JP" sz="1600" dirty="0">
              <a:solidFill>
                <a:srgbClr val="000000"/>
              </a:solidFill>
              <a:latin typeface="ＭＳ Ｐゴシック" pitchFamily="50" charset="-128"/>
              <a:ea typeface="ＭＳ Ｐゴシック"/>
            </a:endParaRPr>
          </a:p>
          <a:p>
            <a:pPr algn="l" fontAlgn="auto">
              <a:lnSpc>
                <a:spcPts val="1900"/>
              </a:lnSpc>
              <a:spcBef>
                <a:spcPts val="0"/>
              </a:spcBef>
              <a:spcAft>
                <a:spcPts val="0"/>
              </a:spcAft>
            </a:pPr>
            <a:r>
              <a:rPr lang="ja-JP" altLang="en-US" sz="1600" b="1" dirty="0">
                <a:solidFill>
                  <a:srgbClr val="000000"/>
                </a:solidFill>
                <a:latin typeface="ＭＳ Ｐゴシック" pitchFamily="50" charset="-128"/>
                <a:ea typeface="ＭＳ Ｐゴシック"/>
              </a:rPr>
              <a:t>　  </a:t>
            </a:r>
            <a:r>
              <a:rPr lang="ja-JP" altLang="en-US" sz="1600" b="1" u="sng" dirty="0">
                <a:solidFill>
                  <a:srgbClr val="0070C0"/>
                </a:solidFill>
                <a:latin typeface="ＭＳ Ｐゴシック" pitchFamily="50" charset="-128"/>
                <a:ea typeface="ＭＳ Ｐゴシック"/>
              </a:rPr>
              <a:t>雇用者数 </a:t>
            </a:r>
            <a:r>
              <a:rPr lang="en-US" altLang="ja-JP" sz="1600" b="1" u="sng" dirty="0">
                <a:solidFill>
                  <a:srgbClr val="0070C0"/>
                </a:solidFill>
                <a:latin typeface="ＭＳ Ｐゴシック" pitchFamily="50" charset="-128"/>
                <a:ea typeface="ＭＳ Ｐゴシック"/>
              </a:rPr>
              <a:t>43.1</a:t>
            </a:r>
            <a:r>
              <a:rPr lang="ja-JP" altLang="en-US" sz="1600" b="1" u="sng" dirty="0">
                <a:solidFill>
                  <a:srgbClr val="0070C0"/>
                </a:solidFill>
                <a:latin typeface="ＭＳ Ｐゴシック" pitchFamily="50" charset="-128"/>
                <a:ea typeface="ＭＳ Ｐゴシック"/>
              </a:rPr>
              <a:t>万人</a:t>
            </a:r>
            <a:r>
              <a:rPr lang="ja-JP" altLang="en-US" sz="1600" b="1" dirty="0">
                <a:solidFill>
                  <a:srgbClr val="0070C0"/>
                </a:solidFill>
                <a:latin typeface="ＭＳ Ｐゴシック" pitchFamily="50" charset="-128"/>
                <a:ea typeface="ＭＳ Ｐゴシック"/>
              </a:rPr>
              <a:t>　</a:t>
            </a:r>
            <a:r>
              <a:rPr lang="ja-JP" altLang="en-US" sz="1600" b="1" u="sng" dirty="0">
                <a:solidFill>
                  <a:srgbClr val="0070C0"/>
                </a:solidFill>
                <a:latin typeface="ＭＳ Ｐゴシック" pitchFamily="50" charset="-128"/>
                <a:ea typeface="ＭＳ Ｐゴシック"/>
              </a:rPr>
              <a:t>（身体障害者</a:t>
            </a:r>
            <a:r>
              <a:rPr lang="en-US" altLang="ja-JP" sz="1600" b="1" u="sng" dirty="0">
                <a:solidFill>
                  <a:srgbClr val="0070C0"/>
                </a:solidFill>
                <a:latin typeface="ＭＳ Ｐゴシック" pitchFamily="50" charset="-128"/>
                <a:ea typeface="ＭＳ Ｐゴシック"/>
              </a:rPr>
              <a:t>31.3</a:t>
            </a:r>
            <a:r>
              <a:rPr lang="ja-JP" altLang="en-US" sz="1600" b="1" u="sng" dirty="0">
                <a:solidFill>
                  <a:srgbClr val="0070C0"/>
                </a:solidFill>
                <a:latin typeface="ＭＳ Ｐゴシック" pitchFamily="50" charset="-128"/>
                <a:ea typeface="ＭＳ Ｐゴシック"/>
              </a:rPr>
              <a:t>万人、知的障害者</a:t>
            </a:r>
            <a:r>
              <a:rPr lang="en-US" altLang="ja-JP" sz="1600" b="1" u="sng" dirty="0">
                <a:solidFill>
                  <a:srgbClr val="0070C0"/>
                </a:solidFill>
                <a:latin typeface="ＭＳ Ｐゴシック" pitchFamily="50" charset="-128"/>
                <a:ea typeface="ＭＳ Ｐゴシック"/>
              </a:rPr>
              <a:t>9.0</a:t>
            </a:r>
            <a:r>
              <a:rPr lang="ja-JP" altLang="en-US" sz="1600" b="1" u="sng" dirty="0">
                <a:solidFill>
                  <a:srgbClr val="0070C0"/>
                </a:solidFill>
                <a:latin typeface="ＭＳ Ｐゴシック" pitchFamily="50" charset="-128"/>
                <a:ea typeface="ＭＳ Ｐゴシック"/>
              </a:rPr>
              <a:t>万人、精神障害者</a:t>
            </a:r>
            <a:r>
              <a:rPr lang="en-US" altLang="ja-JP" sz="1600" b="1" u="sng" dirty="0">
                <a:solidFill>
                  <a:srgbClr val="0070C0"/>
                </a:solidFill>
                <a:latin typeface="ＭＳ Ｐゴシック" pitchFamily="50" charset="-128"/>
                <a:ea typeface="ＭＳ Ｐゴシック"/>
              </a:rPr>
              <a:t>2.8</a:t>
            </a:r>
            <a:r>
              <a:rPr lang="ja-JP" altLang="en-US" sz="1600" b="1" u="sng" dirty="0">
                <a:solidFill>
                  <a:srgbClr val="0070C0"/>
                </a:solidFill>
                <a:latin typeface="ＭＳ Ｐゴシック" pitchFamily="50" charset="-128"/>
                <a:ea typeface="ＭＳ Ｐゴシック"/>
              </a:rPr>
              <a:t>万人）</a:t>
            </a:r>
            <a:endParaRPr lang="en-US" altLang="ja-JP" sz="1600" b="1" u="sng" dirty="0">
              <a:solidFill>
                <a:srgbClr val="0070C0"/>
              </a:solidFill>
              <a:latin typeface="ＭＳ Ｐゴシック" pitchFamily="50" charset="-128"/>
              <a:ea typeface="ＭＳ Ｐゴシック"/>
            </a:endParaRPr>
          </a:p>
          <a:p>
            <a:pPr algn="l" fontAlgn="auto">
              <a:lnSpc>
                <a:spcPts val="1900"/>
              </a:lnSpc>
              <a:spcBef>
                <a:spcPts val="0"/>
              </a:spcBef>
              <a:spcAft>
                <a:spcPts val="0"/>
              </a:spcAft>
            </a:pPr>
            <a:r>
              <a:rPr lang="ja-JP" altLang="en-US" sz="1600" dirty="0">
                <a:solidFill>
                  <a:srgbClr val="000000"/>
                </a:solidFill>
                <a:latin typeface="ＭＳ Ｐゴシック" pitchFamily="50" charset="-128"/>
                <a:ea typeface="ＭＳ Ｐゴシック"/>
              </a:rPr>
              <a:t>　　</a:t>
            </a:r>
            <a:r>
              <a:rPr lang="ja-JP" altLang="en-US" sz="1600" b="1" u="sng" dirty="0">
                <a:solidFill>
                  <a:srgbClr val="0070C0"/>
                </a:solidFill>
                <a:latin typeface="ＭＳ Ｐゴシック" pitchFamily="50" charset="-128"/>
                <a:ea typeface="ＭＳ Ｐゴシック"/>
              </a:rPr>
              <a:t>実雇用率 </a:t>
            </a:r>
            <a:r>
              <a:rPr lang="en-US" altLang="ja-JP" sz="1600" b="1" u="sng" dirty="0" smtClean="0">
                <a:solidFill>
                  <a:srgbClr val="0070C0"/>
                </a:solidFill>
                <a:latin typeface="ＭＳ Ｐゴシック" pitchFamily="50" charset="-128"/>
                <a:ea typeface="ＭＳ Ｐゴシック"/>
              </a:rPr>
              <a:t>1.82</a:t>
            </a:r>
            <a:r>
              <a:rPr lang="ja-JP" altLang="en-US" sz="1600" b="1" u="sng" dirty="0" smtClean="0">
                <a:solidFill>
                  <a:srgbClr val="0070C0"/>
                </a:solidFill>
                <a:latin typeface="ＭＳ Ｐゴシック" pitchFamily="50" charset="-128"/>
                <a:ea typeface="ＭＳ Ｐゴシック"/>
              </a:rPr>
              <a:t>％</a:t>
            </a:r>
            <a:r>
              <a:rPr lang="ja-JP" altLang="en-US" sz="1600" dirty="0">
                <a:solidFill>
                  <a:srgbClr val="666666"/>
                </a:solidFill>
                <a:latin typeface="ＭＳ Ｐゴシック" pitchFamily="50" charset="-128"/>
                <a:ea typeface="ＭＳ Ｐゴシック"/>
              </a:rPr>
              <a:t>　</a:t>
            </a:r>
            <a:r>
              <a:rPr lang="ja-JP" altLang="en-US" sz="1600" b="1" u="sng" dirty="0">
                <a:solidFill>
                  <a:srgbClr val="0070C0"/>
                </a:solidFill>
                <a:latin typeface="ＭＳ Ｐゴシック" pitchFamily="50" charset="-128"/>
                <a:ea typeface="ＭＳ Ｐゴシック"/>
              </a:rPr>
              <a:t>法定雇用率達成企業割合　</a:t>
            </a:r>
            <a:r>
              <a:rPr lang="en-US" altLang="ja-JP" sz="1600" b="1" u="sng" smtClean="0">
                <a:solidFill>
                  <a:srgbClr val="0070C0"/>
                </a:solidFill>
                <a:latin typeface="ＭＳ Ｐゴシック" pitchFamily="50" charset="-128"/>
                <a:ea typeface="ＭＳ Ｐゴシック"/>
              </a:rPr>
              <a:t>44.7</a:t>
            </a:r>
            <a:r>
              <a:rPr lang="ja-JP" altLang="en-US" sz="1600" b="1" u="sng" dirty="0">
                <a:solidFill>
                  <a:srgbClr val="0070C0"/>
                </a:solidFill>
                <a:latin typeface="ＭＳ Ｐゴシック" pitchFamily="50" charset="-128"/>
                <a:ea typeface="ＭＳ Ｐゴシック"/>
              </a:rPr>
              <a:t>％</a:t>
            </a:r>
            <a:r>
              <a:rPr lang="ja-JP" altLang="en-US" sz="1600" b="1" u="sng" dirty="0">
                <a:solidFill>
                  <a:srgbClr val="666666"/>
                </a:solidFill>
                <a:latin typeface="Calibri"/>
                <a:ea typeface="ＭＳ Ｐゴシック"/>
              </a:rPr>
              <a:t>　</a:t>
            </a:r>
            <a:endParaRPr lang="en-US" altLang="ja-JP" sz="1600" b="1" u="sng" dirty="0">
              <a:solidFill>
                <a:srgbClr val="666666"/>
              </a:solidFill>
              <a:latin typeface="Calibri"/>
              <a:ea typeface="ＭＳ Ｐゴシック"/>
            </a:endParaRPr>
          </a:p>
          <a:p>
            <a:pPr algn="l">
              <a:lnSpc>
                <a:spcPts val="1900"/>
              </a:lnSpc>
            </a:pPr>
            <a:r>
              <a:rPr lang="ja-JP" altLang="en-US" sz="1600" dirty="0">
                <a:solidFill>
                  <a:prstClr val="black"/>
                </a:solidFill>
                <a:latin typeface="Calibri"/>
                <a:ea typeface="ＭＳ Ｐゴシック"/>
              </a:rPr>
              <a:t>○　</a:t>
            </a:r>
            <a:r>
              <a:rPr lang="en-US" altLang="ja-JP" sz="1600" dirty="0">
                <a:solidFill>
                  <a:prstClr val="black"/>
                </a:solidFill>
                <a:ea typeface="ＭＳ Ｐゴシック"/>
              </a:rPr>
              <a:t>25</a:t>
            </a:r>
            <a:r>
              <a:rPr lang="ja-JP" altLang="en-US" sz="1600" dirty="0">
                <a:solidFill>
                  <a:prstClr val="black"/>
                </a:solidFill>
                <a:ea typeface="ＭＳ Ｐゴシック"/>
              </a:rPr>
              <a:t>年</a:t>
            </a:r>
            <a:r>
              <a:rPr lang="en-US" altLang="ja-JP" sz="1600" dirty="0">
                <a:solidFill>
                  <a:prstClr val="black"/>
                </a:solidFill>
                <a:ea typeface="ＭＳ Ｐゴシック"/>
              </a:rPr>
              <a:t>4</a:t>
            </a:r>
            <a:r>
              <a:rPr lang="ja-JP" altLang="en-US" sz="1600" dirty="0">
                <a:solidFill>
                  <a:prstClr val="black"/>
                </a:solidFill>
                <a:ea typeface="ＭＳ Ｐゴシック"/>
              </a:rPr>
              <a:t>月に引き上げた法定雇用率（</a:t>
            </a:r>
            <a:r>
              <a:rPr lang="en-US" altLang="ja-JP" sz="1600" dirty="0">
                <a:solidFill>
                  <a:prstClr val="black"/>
                </a:solidFill>
                <a:ea typeface="ＭＳ Ｐゴシック"/>
              </a:rPr>
              <a:t>2.0</a:t>
            </a:r>
            <a:r>
              <a:rPr lang="ja-JP" altLang="en-US" sz="1600" dirty="0">
                <a:solidFill>
                  <a:prstClr val="black"/>
                </a:solidFill>
                <a:ea typeface="ＭＳ Ｐゴシック"/>
              </a:rPr>
              <a:t>％）には届かないものの、</a:t>
            </a:r>
            <a:r>
              <a:rPr lang="ja-JP" altLang="en-US" sz="1600" b="1" u="sng" dirty="0">
                <a:solidFill>
                  <a:srgbClr val="FF0000"/>
                </a:solidFill>
                <a:ea typeface="ＭＳ Ｐゴシック"/>
              </a:rPr>
              <a:t>雇用者数は</a:t>
            </a:r>
            <a:r>
              <a:rPr lang="en-US" altLang="ja-JP" sz="1600" b="1" u="sng" dirty="0">
                <a:solidFill>
                  <a:srgbClr val="FF0000"/>
                </a:solidFill>
                <a:ea typeface="ＭＳ Ｐゴシック"/>
              </a:rPr>
              <a:t>11</a:t>
            </a:r>
            <a:r>
              <a:rPr lang="ja-JP" altLang="en-US" sz="1600" b="1" u="sng" dirty="0">
                <a:solidFill>
                  <a:srgbClr val="FF0000"/>
                </a:solidFill>
                <a:ea typeface="ＭＳ Ｐゴシック"/>
              </a:rPr>
              <a:t>年連続で過去最高　</a:t>
            </a:r>
            <a:endParaRPr lang="en-US" altLang="ja-JP" sz="1600" b="1" u="sng" dirty="0">
              <a:solidFill>
                <a:srgbClr val="FF0000"/>
              </a:solidFill>
              <a:ea typeface="ＭＳ Ｐゴシック"/>
            </a:endParaRPr>
          </a:p>
          <a:p>
            <a:pPr algn="l">
              <a:lnSpc>
                <a:spcPts val="1900"/>
              </a:lnSpc>
            </a:pPr>
            <a:r>
              <a:rPr lang="ja-JP" altLang="en-US" sz="1600" b="1" dirty="0">
                <a:solidFill>
                  <a:srgbClr val="FF0000"/>
                </a:solidFill>
                <a:ea typeface="ＭＳ Ｐゴシック"/>
              </a:rPr>
              <a:t>　　</a:t>
            </a:r>
            <a:r>
              <a:rPr lang="ja-JP" altLang="en-US" sz="1600" b="1" u="sng" dirty="0">
                <a:solidFill>
                  <a:srgbClr val="FF0000"/>
                </a:solidFill>
                <a:ea typeface="ＭＳ Ｐゴシック"/>
              </a:rPr>
              <a:t>を更新</a:t>
            </a:r>
            <a:r>
              <a:rPr lang="ja-JP" altLang="en-US" sz="1600" dirty="0">
                <a:solidFill>
                  <a:prstClr val="black"/>
                </a:solidFill>
                <a:ea typeface="ＭＳ Ｐゴシック"/>
              </a:rPr>
              <a:t>。障害者雇用は着実に進展。</a:t>
            </a:r>
          </a:p>
        </p:txBody>
      </p:sp>
      <p:sp>
        <p:nvSpPr>
          <p:cNvPr id="8" name="正方形/長方形 7"/>
          <p:cNvSpPr/>
          <p:nvPr/>
        </p:nvSpPr>
        <p:spPr>
          <a:xfrm>
            <a:off x="6084168" y="332660"/>
            <a:ext cx="3024336" cy="440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zh-TW" altLang="en-US" dirty="0">
                <a:solidFill>
                  <a:srgbClr val="000000"/>
                </a:solidFill>
              </a:rPr>
              <a:t>　（平成</a:t>
            </a:r>
            <a:r>
              <a:rPr lang="en-US" altLang="zh-TW" dirty="0">
                <a:solidFill>
                  <a:srgbClr val="000000"/>
                </a:solidFill>
              </a:rPr>
              <a:t>2</a:t>
            </a:r>
            <a:r>
              <a:rPr lang="en-US" altLang="ja-JP" dirty="0">
                <a:solidFill>
                  <a:srgbClr val="000000"/>
                </a:solidFill>
              </a:rPr>
              <a:t>6</a:t>
            </a:r>
            <a:r>
              <a:rPr lang="zh-TW" altLang="en-US" dirty="0">
                <a:solidFill>
                  <a:srgbClr val="000000"/>
                </a:solidFill>
              </a:rPr>
              <a:t>年</a:t>
            </a:r>
            <a:r>
              <a:rPr lang="en-US" altLang="zh-TW" dirty="0">
                <a:solidFill>
                  <a:srgbClr val="000000"/>
                </a:solidFill>
              </a:rPr>
              <a:t>6</a:t>
            </a:r>
            <a:r>
              <a:rPr lang="zh-TW" altLang="en-US" dirty="0">
                <a:solidFill>
                  <a:srgbClr val="000000"/>
                </a:solidFill>
              </a:rPr>
              <a:t>月</a:t>
            </a:r>
            <a:r>
              <a:rPr lang="en-US" altLang="zh-TW" dirty="0">
                <a:solidFill>
                  <a:srgbClr val="000000"/>
                </a:solidFill>
              </a:rPr>
              <a:t>1</a:t>
            </a:r>
            <a:r>
              <a:rPr lang="zh-TW" altLang="en-US" dirty="0">
                <a:solidFill>
                  <a:srgbClr val="000000"/>
                </a:solidFill>
              </a:rPr>
              <a:t>日現在）</a:t>
            </a:r>
            <a:endParaRPr lang="ja-JP" altLang="en-US" dirty="0">
              <a:solidFill>
                <a:srgbClr val="000000"/>
              </a:solidFill>
            </a:endParaRPr>
          </a:p>
        </p:txBody>
      </p:sp>
      <p:sp>
        <p:nvSpPr>
          <p:cNvPr id="346116" name="Rectangle 4"/>
          <p:cNvSpPr>
            <a:spLocks noChangeArrowheads="1"/>
          </p:cNvSpPr>
          <p:nvPr/>
        </p:nvSpPr>
        <p:spPr bwMode="auto">
          <a:xfrm>
            <a:off x="24" y="-184646"/>
            <a:ext cx="184648" cy="369291"/>
          </a:xfrm>
          <a:prstGeom prst="rect">
            <a:avLst/>
          </a:prstGeom>
          <a:noFill/>
          <a:ln w="9525">
            <a:noFill/>
            <a:miter lim="800000"/>
            <a:headEnd/>
            <a:tailEnd/>
          </a:ln>
          <a:effectLst/>
        </p:spPr>
        <p:txBody>
          <a:bodyPr vert="horz" wrap="none" lIns="91399" tIns="45700" rIns="91399" bIns="45700" numCol="1" anchor="ctr" anchorCtr="0" compatLnSpc="1">
            <a:prstTxWarp prst="textNoShape">
              <a:avLst/>
            </a:prstTxWarp>
            <a:spAutoFit/>
          </a:bodyPr>
          <a:lstStyle/>
          <a:p>
            <a:pPr algn="l" fontAlgn="auto">
              <a:spcBef>
                <a:spcPts val="0"/>
              </a:spcBef>
              <a:spcAft>
                <a:spcPts val="0"/>
              </a:spcAft>
            </a:pPr>
            <a:endParaRPr lang="ja-JP" altLang="en-US">
              <a:solidFill>
                <a:prstClr val="black"/>
              </a:solidFill>
              <a:latin typeface="Calibri"/>
              <a:ea typeface="ＭＳ Ｐゴシック"/>
            </a:endParaRPr>
          </a:p>
        </p:txBody>
      </p:sp>
      <p:sp>
        <p:nvSpPr>
          <p:cNvPr id="3" name="テキスト ボックス 2"/>
          <p:cNvSpPr txBox="1"/>
          <p:nvPr/>
        </p:nvSpPr>
        <p:spPr>
          <a:xfrm>
            <a:off x="323534" y="6477072"/>
            <a:ext cx="8748464" cy="276959"/>
          </a:xfrm>
          <a:prstGeom prst="rect">
            <a:avLst/>
          </a:prstGeom>
          <a:noFill/>
        </p:spPr>
        <p:txBody>
          <a:bodyPr wrap="square" lIns="91399" tIns="45700" rIns="91399" bIns="45700" rtlCol="0">
            <a:spAutoFit/>
          </a:bodyPr>
          <a:lstStyle/>
          <a:p>
            <a:pPr algn="l" fontAlgn="auto">
              <a:spcBef>
                <a:spcPts val="0"/>
              </a:spcBef>
              <a:spcAft>
                <a:spcPts val="0"/>
              </a:spcAft>
            </a:pPr>
            <a:r>
              <a:rPr lang="en-US" altLang="ja-JP" sz="1200" dirty="0">
                <a:solidFill>
                  <a:prstClr val="black"/>
                </a:solidFill>
                <a:latin typeface="Calibri"/>
                <a:ea typeface="ＭＳ Ｐゴシック"/>
              </a:rPr>
              <a:t>(</a:t>
            </a:r>
            <a:r>
              <a:rPr lang="ja-JP" altLang="en-US" sz="1200" dirty="0">
                <a:solidFill>
                  <a:prstClr val="black"/>
                </a:solidFill>
                <a:latin typeface="Calibri"/>
                <a:ea typeface="ＭＳ Ｐゴシック"/>
              </a:rPr>
              <a:t>注</a:t>
            </a:r>
            <a:r>
              <a:rPr lang="en-US" altLang="ja-JP" sz="1200" dirty="0">
                <a:solidFill>
                  <a:prstClr val="black"/>
                </a:solidFill>
                <a:latin typeface="Calibri"/>
                <a:ea typeface="ＭＳ Ｐゴシック"/>
              </a:rPr>
              <a:t>)</a:t>
            </a:r>
            <a:r>
              <a:rPr lang="ja-JP" altLang="en-US" sz="1200" dirty="0">
                <a:solidFill>
                  <a:prstClr val="black"/>
                </a:solidFill>
                <a:latin typeface="Calibri"/>
                <a:ea typeface="ＭＳ Ｐゴシック"/>
              </a:rPr>
              <a:t>平成</a:t>
            </a:r>
            <a:r>
              <a:rPr lang="en-US" altLang="ja-JP" sz="1200" dirty="0">
                <a:solidFill>
                  <a:prstClr val="black"/>
                </a:solidFill>
                <a:latin typeface="Calibri"/>
                <a:ea typeface="ＭＳ Ｐゴシック"/>
              </a:rPr>
              <a:t>22</a:t>
            </a:r>
            <a:r>
              <a:rPr lang="ja-JP" altLang="en-US" sz="1200" dirty="0">
                <a:solidFill>
                  <a:prstClr val="black"/>
                </a:solidFill>
                <a:latin typeface="Calibri"/>
                <a:ea typeface="ＭＳ Ｐゴシック"/>
              </a:rPr>
              <a:t>年度の改正前の制度に基づいて実雇用率を推計した場合、平成</a:t>
            </a:r>
            <a:r>
              <a:rPr lang="en-US" altLang="ja-JP" sz="1200" dirty="0">
                <a:solidFill>
                  <a:prstClr val="black"/>
                </a:solidFill>
                <a:latin typeface="Calibri"/>
                <a:ea typeface="ＭＳ Ｐゴシック"/>
              </a:rPr>
              <a:t>23</a:t>
            </a:r>
            <a:r>
              <a:rPr lang="ja-JP" altLang="en-US" sz="1200" dirty="0">
                <a:solidFill>
                  <a:prstClr val="black"/>
                </a:solidFill>
                <a:latin typeface="Calibri"/>
                <a:ea typeface="ＭＳ Ｐゴシック"/>
              </a:rPr>
              <a:t>年度は</a:t>
            </a:r>
            <a:r>
              <a:rPr lang="en-US" altLang="ja-JP" sz="1200" dirty="0">
                <a:solidFill>
                  <a:prstClr val="black"/>
                </a:solidFill>
                <a:latin typeface="Calibri"/>
                <a:ea typeface="ＭＳ Ｐゴシック"/>
              </a:rPr>
              <a:t>1.75%</a:t>
            </a:r>
            <a:r>
              <a:rPr lang="ja-JP" altLang="en-US" sz="1200" dirty="0" err="1">
                <a:solidFill>
                  <a:prstClr val="black"/>
                </a:solidFill>
                <a:latin typeface="Calibri"/>
                <a:ea typeface="ＭＳ Ｐゴシック"/>
              </a:rPr>
              <a:t>、</a:t>
            </a:r>
            <a:r>
              <a:rPr lang="ja-JP" altLang="en-US" sz="1200" dirty="0">
                <a:solidFill>
                  <a:prstClr val="black"/>
                </a:solidFill>
                <a:latin typeface="Calibri"/>
                <a:ea typeface="ＭＳ Ｐゴシック"/>
              </a:rPr>
              <a:t>平成</a:t>
            </a:r>
            <a:r>
              <a:rPr lang="en-US" altLang="ja-JP" sz="1200" dirty="0">
                <a:solidFill>
                  <a:prstClr val="black"/>
                </a:solidFill>
                <a:latin typeface="Calibri"/>
                <a:ea typeface="ＭＳ Ｐゴシック"/>
              </a:rPr>
              <a:t>24</a:t>
            </a:r>
            <a:r>
              <a:rPr lang="ja-JP" altLang="en-US" sz="1200" dirty="0">
                <a:solidFill>
                  <a:prstClr val="black"/>
                </a:solidFill>
                <a:latin typeface="Calibri"/>
                <a:ea typeface="ＭＳ Ｐゴシック"/>
              </a:rPr>
              <a:t>年度は</a:t>
            </a:r>
            <a:r>
              <a:rPr lang="en-US" altLang="ja-JP" sz="1200" dirty="0">
                <a:solidFill>
                  <a:prstClr val="black"/>
                </a:solidFill>
                <a:latin typeface="Calibri"/>
                <a:ea typeface="ＭＳ Ｐゴシック"/>
              </a:rPr>
              <a:t>1.79%</a:t>
            </a:r>
            <a:r>
              <a:rPr lang="ja-JP" altLang="en-US" sz="1200" dirty="0">
                <a:solidFill>
                  <a:prstClr val="black"/>
                </a:solidFill>
                <a:latin typeface="Calibri"/>
                <a:ea typeface="ＭＳ Ｐゴシック"/>
              </a:rPr>
              <a:t>である。</a:t>
            </a:r>
          </a:p>
        </p:txBody>
      </p:sp>
      <p:sp>
        <p:nvSpPr>
          <p:cNvPr id="2" name="スライド番号プレースホルダー 1"/>
          <p:cNvSpPr>
            <a:spLocks noGrp="1"/>
          </p:cNvSpPr>
          <p:nvPr>
            <p:ph type="sldNum" sz="quarter" idx="12"/>
          </p:nvPr>
        </p:nvSpPr>
        <p:spPr>
          <a:xfrm>
            <a:off x="7010400" y="6477072"/>
            <a:ext cx="2133600" cy="365125"/>
          </a:xfrm>
        </p:spPr>
        <p:txBody>
          <a:bodyPr/>
          <a:lstStyle/>
          <a:p>
            <a:fld id="{AFB8B8FE-A886-4F7B-974B-0BAA8950A6D0}" type="slidenum">
              <a:rPr lang="ja-JP" altLang="en-US" sz="1400" smtClean="0">
                <a:solidFill>
                  <a:prstClr val="black"/>
                </a:solidFill>
              </a:rPr>
              <a:pPr/>
              <a:t>2</a:t>
            </a:fld>
            <a:endParaRPr lang="ja-JP" altLang="en-US" sz="1400" dirty="0">
              <a:solidFill>
                <a:prstClr val="black"/>
              </a:solidFill>
            </a:endParaRPr>
          </a:p>
        </p:txBody>
      </p:sp>
      <p:graphicFrame>
        <p:nvGraphicFramePr>
          <p:cNvPr id="12" name="グラフ 11"/>
          <p:cNvGraphicFramePr>
            <a:graphicFrameLocks/>
          </p:cNvGraphicFramePr>
          <p:nvPr>
            <p:extLst>
              <p:ext uri="{D42A27DB-BD31-4B8C-83A1-F6EECF244321}">
                <p14:modId xmlns:p14="http://schemas.microsoft.com/office/powerpoint/2010/main" val="2108308832"/>
              </p:ext>
            </p:extLst>
          </p:nvPr>
        </p:nvGraphicFramePr>
        <p:xfrm>
          <a:off x="31803" y="2209801"/>
          <a:ext cx="9036497" cy="4789914"/>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
          <p:cNvSpPr txBox="1"/>
          <p:nvPr/>
        </p:nvSpPr>
        <p:spPr>
          <a:xfrm>
            <a:off x="2339759" y="3645030"/>
            <a:ext cx="940609" cy="26560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dirty="0" smtClean="0">
                <a:solidFill>
                  <a:prstClr val="black"/>
                </a:solidFill>
              </a:rPr>
              <a:t>（</a:t>
            </a:r>
            <a:r>
              <a:rPr lang="en-US" altLang="ja-JP" dirty="0" smtClean="0">
                <a:solidFill>
                  <a:prstClr val="black"/>
                </a:solidFill>
              </a:rPr>
              <a:t>S63 .4.1</a:t>
            </a:r>
            <a:r>
              <a:rPr lang="ja-JP" altLang="en-US" dirty="0">
                <a:solidFill>
                  <a:prstClr val="black"/>
                </a:solidFill>
              </a:rPr>
              <a:t>）</a:t>
            </a:r>
          </a:p>
        </p:txBody>
      </p:sp>
    </p:spTree>
    <p:extLst>
      <p:ext uri="{BB962C8B-B14F-4D97-AF65-F5344CB8AC3E}">
        <p14:creationId xmlns:p14="http://schemas.microsoft.com/office/powerpoint/2010/main" val="728909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3470279223"/>
              </p:ext>
            </p:extLst>
          </p:nvPr>
        </p:nvGraphicFramePr>
        <p:xfrm>
          <a:off x="228600" y="1752600"/>
          <a:ext cx="89154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8"/>
          <p:cNvSpPr>
            <a:spLocks noChangeArrowheads="1"/>
          </p:cNvSpPr>
          <p:nvPr/>
        </p:nvSpPr>
        <p:spPr bwMode="auto">
          <a:xfrm>
            <a:off x="0" y="0"/>
            <a:ext cx="9144000" cy="47625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dirty="0">
                <a:solidFill>
                  <a:srgbClr val="000000"/>
                </a:solidFill>
              </a:rPr>
              <a:t>ハローワークにおける障害者の職業紹介状況</a:t>
            </a:r>
          </a:p>
        </p:txBody>
      </p:sp>
      <p:sp>
        <p:nvSpPr>
          <p:cNvPr id="6" name="角丸四角形 5"/>
          <p:cNvSpPr/>
          <p:nvPr/>
        </p:nvSpPr>
        <p:spPr>
          <a:xfrm>
            <a:off x="533404" y="685800"/>
            <a:ext cx="8208912" cy="864096"/>
          </a:xfrm>
          <a:prstGeom prst="roundRect">
            <a:avLst/>
          </a:prstGeom>
          <a:no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fontAlgn="auto">
              <a:spcBef>
                <a:spcPts val="0"/>
              </a:spcBef>
              <a:spcAft>
                <a:spcPts val="0"/>
              </a:spcAft>
              <a:defRPr/>
            </a:pPr>
            <a:r>
              <a:rPr lang="ja-JP" altLang="en-US" sz="2000" dirty="0">
                <a:solidFill>
                  <a:sysClr val="windowText" lastClr="000000"/>
                </a:solidFill>
              </a:rPr>
              <a:t>　○　平成</a:t>
            </a:r>
            <a:r>
              <a:rPr lang="en-US" altLang="ja-JP" sz="2000" dirty="0">
                <a:solidFill>
                  <a:sysClr val="windowText" lastClr="000000"/>
                </a:solidFill>
              </a:rPr>
              <a:t>25</a:t>
            </a:r>
            <a:r>
              <a:rPr lang="ja-JP" altLang="en-US" sz="2000" dirty="0">
                <a:solidFill>
                  <a:sysClr val="windowText" lastClr="000000"/>
                </a:solidFill>
              </a:rPr>
              <a:t>年度の就職件数・新規求職者数は、</a:t>
            </a:r>
            <a:r>
              <a:rPr lang="ja-JP" altLang="en-US" sz="2000" b="1" u="sng" dirty="0">
                <a:solidFill>
                  <a:srgbClr val="0070C0"/>
                </a:solidFill>
              </a:rPr>
              <a:t>前年度から更に増加</a:t>
            </a:r>
            <a:r>
              <a:rPr lang="ja-JP" altLang="en-US" sz="2000" dirty="0">
                <a:solidFill>
                  <a:sysClr val="windowText" lastClr="000000"/>
                </a:solidFill>
              </a:rPr>
              <a:t>。</a:t>
            </a:r>
            <a:endParaRPr lang="en-US" altLang="ja-JP" sz="2000" dirty="0">
              <a:solidFill>
                <a:sysClr val="windowText" lastClr="000000"/>
              </a:solidFill>
            </a:endParaRPr>
          </a:p>
          <a:p>
            <a:pPr algn="l" fontAlgn="auto">
              <a:lnSpc>
                <a:spcPts val="200"/>
              </a:lnSpc>
              <a:spcBef>
                <a:spcPts val="0"/>
              </a:spcBef>
              <a:spcAft>
                <a:spcPts val="0"/>
              </a:spcAft>
              <a:defRPr/>
            </a:pPr>
            <a:r>
              <a:rPr lang="ja-JP" altLang="en-US" sz="2000" dirty="0">
                <a:solidFill>
                  <a:sysClr val="windowText" lastClr="000000"/>
                </a:solidFill>
              </a:rPr>
              <a:t>　</a:t>
            </a:r>
            <a:endParaRPr lang="en-US" altLang="ja-JP" sz="2000" dirty="0">
              <a:solidFill>
                <a:sysClr val="windowText" lastClr="000000"/>
              </a:solidFill>
            </a:endParaRPr>
          </a:p>
          <a:p>
            <a:pPr algn="l" fontAlgn="auto">
              <a:spcBef>
                <a:spcPts val="0"/>
              </a:spcBef>
              <a:spcAft>
                <a:spcPts val="0"/>
              </a:spcAft>
              <a:defRPr/>
            </a:pPr>
            <a:r>
              <a:rPr lang="ja-JP" altLang="en-US" sz="2000" dirty="0">
                <a:solidFill>
                  <a:sysClr val="windowText" lastClr="000000"/>
                </a:solidFill>
              </a:rPr>
              <a:t>　○　特に、就職件数は</a:t>
            </a:r>
            <a:r>
              <a:rPr lang="en-US" altLang="ja-JP" sz="2000" dirty="0">
                <a:solidFill>
                  <a:sysClr val="windowText" lastClr="000000"/>
                </a:solidFill>
              </a:rPr>
              <a:t>77,883</a:t>
            </a:r>
            <a:r>
              <a:rPr lang="ja-JP" altLang="en-US" sz="2000" dirty="0">
                <a:solidFill>
                  <a:sysClr val="windowText" lastClr="000000"/>
                </a:solidFill>
              </a:rPr>
              <a:t>件と</a:t>
            </a:r>
            <a:r>
              <a:rPr lang="ja-JP" altLang="en-US" sz="2000" b="1" u="sng" dirty="0">
                <a:solidFill>
                  <a:srgbClr val="FF0000"/>
                </a:solidFill>
              </a:rPr>
              <a:t>４年連続で過去最高を更新</a:t>
            </a:r>
            <a:r>
              <a:rPr lang="ja-JP" altLang="en-US" sz="2000" dirty="0">
                <a:solidFill>
                  <a:srgbClr val="000000"/>
                </a:solidFill>
              </a:rPr>
              <a:t>。</a:t>
            </a:r>
          </a:p>
        </p:txBody>
      </p:sp>
      <p:sp>
        <p:nvSpPr>
          <p:cNvPr id="8" name="直線コネクタ 7"/>
          <p:cNvSpPr/>
          <p:nvPr/>
        </p:nvSpPr>
        <p:spPr bwMode="auto">
          <a:xfrm>
            <a:off x="8305800" y="59436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399" tIns="45700" rIns="91399" bIns="45700" numCol="1"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solidFill>
                <a:srgbClr val="000000"/>
              </a:solidFill>
            </a:endParaRPr>
          </a:p>
        </p:txBody>
      </p:sp>
      <p:sp>
        <p:nvSpPr>
          <p:cNvPr id="9" name="直線コネクタ 8"/>
          <p:cNvSpPr/>
          <p:nvPr/>
        </p:nvSpPr>
        <p:spPr bwMode="auto">
          <a:xfrm>
            <a:off x="8305800" y="31242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399" tIns="45700" rIns="91399" bIns="45700" numCol="1"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solidFill>
                <a:srgbClr val="000000"/>
              </a:solidFill>
            </a:endParaRPr>
          </a:p>
        </p:txBody>
      </p:sp>
      <p:sp useBgFill="1">
        <p:nvSpPr>
          <p:cNvPr id="10" name="正方形/長方形 9"/>
          <p:cNvSpPr/>
          <p:nvPr/>
        </p:nvSpPr>
        <p:spPr bwMode="auto">
          <a:xfrm>
            <a:off x="8458200" y="2133600"/>
            <a:ext cx="685800" cy="4114800"/>
          </a:xfrm>
          <a:prstGeom prst="rect">
            <a:avLst/>
          </a:prstGeom>
          <a:ln w="9525" cap="flat" cmpd="sng" algn="ctr">
            <a:noFill/>
            <a:prstDash val="solid"/>
            <a:round/>
            <a:headEnd type="none" w="med" len="med"/>
            <a:tailEnd type="none" w="med" len="med"/>
          </a:ln>
          <a:effectLst/>
        </p:spPr>
        <p:txBody>
          <a:bodyPr vert="horz" wrap="none" lIns="91399" tIns="45700" rIns="91399" bIns="45700" numCol="1" rtlCol="0" anchor="ctr" anchorCtr="0" compatLnSpc="1">
            <a:prstTxWarp prst="textNoShape">
              <a:avLst/>
            </a:prstTxWarp>
          </a:bodyPr>
          <a:lstStyle/>
          <a:p>
            <a:endParaRPr lang="ja-JP" altLang="en-US" smtClean="0">
              <a:solidFill>
                <a:srgbClr val="000000"/>
              </a:solidFill>
            </a:endParaRPr>
          </a:p>
        </p:txBody>
      </p:sp>
      <p:cxnSp>
        <p:nvCxnSpPr>
          <p:cNvPr id="12" name="直線矢印コネクタ 11"/>
          <p:cNvCxnSpPr/>
          <p:nvPr/>
        </p:nvCxnSpPr>
        <p:spPr bwMode="auto">
          <a:xfrm flipH="1" flipV="1">
            <a:off x="5791200" y="5715000"/>
            <a:ext cx="228600" cy="838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5" name="テキスト ボックス 14"/>
          <p:cNvSpPr txBox="1"/>
          <p:nvPr/>
        </p:nvSpPr>
        <p:spPr>
          <a:xfrm>
            <a:off x="5867400" y="6550557"/>
            <a:ext cx="2362200" cy="318763"/>
          </a:xfrm>
          <a:prstGeom prst="rect">
            <a:avLst/>
          </a:prstGeom>
          <a:noFill/>
        </p:spPr>
        <p:txBody>
          <a:bodyPr wrap="square" lIns="91399" tIns="45700" rIns="91399" bIns="45700" rtlCol="0">
            <a:spAutoFit/>
          </a:bodyPr>
          <a:lstStyle/>
          <a:p>
            <a:r>
              <a:rPr lang="ja-JP" altLang="en-US" sz="1400" b="1" dirty="0">
                <a:solidFill>
                  <a:srgbClr val="000000"/>
                </a:solidFill>
              </a:rPr>
              <a:t>就職件数の前年度比（％）</a:t>
            </a:r>
          </a:p>
        </p:txBody>
      </p:sp>
      <p:sp>
        <p:nvSpPr>
          <p:cNvPr id="21" name="テキスト ボックス 20"/>
          <p:cNvSpPr txBox="1"/>
          <p:nvPr/>
        </p:nvSpPr>
        <p:spPr>
          <a:xfrm>
            <a:off x="3733800" y="4267534"/>
            <a:ext cx="2362200" cy="318763"/>
          </a:xfrm>
          <a:prstGeom prst="rect">
            <a:avLst/>
          </a:prstGeom>
          <a:noFill/>
        </p:spPr>
        <p:txBody>
          <a:bodyPr wrap="square" lIns="91399" tIns="45700" rIns="91399" bIns="45700" rtlCol="0">
            <a:spAutoFit/>
          </a:bodyPr>
          <a:lstStyle/>
          <a:p>
            <a:r>
              <a:rPr lang="ja-JP" altLang="en-US" sz="1400" b="1" dirty="0">
                <a:solidFill>
                  <a:srgbClr val="000000"/>
                </a:solidFill>
              </a:rPr>
              <a:t>就職件数（件）</a:t>
            </a:r>
          </a:p>
        </p:txBody>
      </p:sp>
      <p:sp>
        <p:nvSpPr>
          <p:cNvPr id="22" name="テキスト ボックス 21"/>
          <p:cNvSpPr txBox="1"/>
          <p:nvPr/>
        </p:nvSpPr>
        <p:spPr>
          <a:xfrm>
            <a:off x="2362200" y="2514930"/>
            <a:ext cx="2362200" cy="318763"/>
          </a:xfrm>
          <a:prstGeom prst="rect">
            <a:avLst/>
          </a:prstGeom>
          <a:noFill/>
        </p:spPr>
        <p:txBody>
          <a:bodyPr wrap="square" lIns="91399" tIns="45700" rIns="91399" bIns="45700" rtlCol="0">
            <a:spAutoFit/>
          </a:bodyPr>
          <a:lstStyle/>
          <a:p>
            <a:r>
              <a:rPr lang="ja-JP" altLang="en-US" sz="1400" b="1" dirty="0">
                <a:solidFill>
                  <a:srgbClr val="000000"/>
                </a:solidFill>
              </a:rPr>
              <a:t>新規求職申込件数（件）</a:t>
            </a:r>
          </a:p>
        </p:txBody>
      </p:sp>
      <p:sp>
        <p:nvSpPr>
          <p:cNvPr id="23" name="テキスト ボックス 22"/>
          <p:cNvSpPr txBox="1"/>
          <p:nvPr/>
        </p:nvSpPr>
        <p:spPr>
          <a:xfrm>
            <a:off x="8382000" y="5791293"/>
            <a:ext cx="304800" cy="318763"/>
          </a:xfrm>
          <a:prstGeom prst="rect">
            <a:avLst/>
          </a:prstGeom>
          <a:noFill/>
        </p:spPr>
        <p:txBody>
          <a:bodyPr wrap="square" lIns="91399" tIns="45700" rIns="91399" bIns="45700" rtlCol="0">
            <a:spAutoFit/>
          </a:bodyPr>
          <a:lstStyle/>
          <a:p>
            <a:r>
              <a:rPr lang="en-US" altLang="ja-JP" sz="1400" dirty="0">
                <a:solidFill>
                  <a:srgbClr val="000000"/>
                </a:solidFill>
              </a:rPr>
              <a:t>0</a:t>
            </a:r>
            <a:endParaRPr lang="ja-JP" altLang="en-US" sz="1400" dirty="0">
              <a:solidFill>
                <a:srgbClr val="000000"/>
              </a:solidFill>
            </a:endParaRPr>
          </a:p>
        </p:txBody>
      </p:sp>
      <p:sp>
        <p:nvSpPr>
          <p:cNvPr id="25" name="テキスト ボックス 24"/>
          <p:cNvSpPr txBox="1"/>
          <p:nvPr/>
        </p:nvSpPr>
        <p:spPr>
          <a:xfrm>
            <a:off x="8305800" y="2972134"/>
            <a:ext cx="609600" cy="318763"/>
          </a:xfrm>
          <a:prstGeom prst="rect">
            <a:avLst/>
          </a:prstGeom>
          <a:noFill/>
        </p:spPr>
        <p:txBody>
          <a:bodyPr wrap="square" lIns="91399" tIns="45700" rIns="91399" bIns="45700" rtlCol="0">
            <a:spAutoFit/>
          </a:bodyPr>
          <a:lstStyle/>
          <a:p>
            <a:r>
              <a:rPr lang="en-US" altLang="ja-JP" sz="1400" dirty="0">
                <a:solidFill>
                  <a:srgbClr val="000000"/>
                </a:solidFill>
              </a:rPr>
              <a:t>100</a:t>
            </a:r>
            <a:endParaRPr lang="ja-JP" altLang="en-US" sz="1400" dirty="0">
              <a:solidFill>
                <a:srgbClr val="000000"/>
              </a:solidFill>
            </a:endParaRPr>
          </a:p>
        </p:txBody>
      </p:sp>
      <p:sp>
        <p:nvSpPr>
          <p:cNvPr id="26" name="テキスト ボックス 25"/>
          <p:cNvSpPr txBox="1"/>
          <p:nvPr/>
        </p:nvSpPr>
        <p:spPr>
          <a:xfrm>
            <a:off x="609600" y="1600204"/>
            <a:ext cx="609600" cy="318763"/>
          </a:xfrm>
          <a:prstGeom prst="rect">
            <a:avLst/>
          </a:prstGeom>
          <a:noFill/>
        </p:spPr>
        <p:txBody>
          <a:bodyPr wrap="square" lIns="91399" tIns="45700" rIns="91399" bIns="45700" rtlCol="0">
            <a:spAutoFit/>
          </a:bodyPr>
          <a:lstStyle/>
          <a:p>
            <a:r>
              <a:rPr lang="ja-JP" altLang="en-US" sz="1400" dirty="0">
                <a:solidFill>
                  <a:srgbClr val="000000"/>
                </a:solidFill>
              </a:rPr>
              <a:t>（件）</a:t>
            </a:r>
          </a:p>
        </p:txBody>
      </p:sp>
      <p:sp>
        <p:nvSpPr>
          <p:cNvPr id="27" name="テキスト ボックス 26"/>
          <p:cNvSpPr txBox="1"/>
          <p:nvPr/>
        </p:nvSpPr>
        <p:spPr>
          <a:xfrm>
            <a:off x="8305800" y="2743530"/>
            <a:ext cx="609600" cy="318763"/>
          </a:xfrm>
          <a:prstGeom prst="rect">
            <a:avLst/>
          </a:prstGeom>
          <a:noFill/>
        </p:spPr>
        <p:txBody>
          <a:bodyPr wrap="square" lIns="91399" tIns="45700" rIns="91399" bIns="45700" rtlCol="0">
            <a:spAutoFit/>
          </a:bodyPr>
          <a:lstStyle/>
          <a:p>
            <a:r>
              <a:rPr lang="ja-JP" altLang="en-US" sz="1400" dirty="0">
                <a:solidFill>
                  <a:srgbClr val="000000"/>
                </a:solidFill>
              </a:rPr>
              <a:t>（％）</a:t>
            </a:r>
          </a:p>
        </p:txBody>
      </p:sp>
      <p:sp>
        <p:nvSpPr>
          <p:cNvPr id="17" name="スライド番号プレースホルダー 1"/>
          <p:cNvSpPr>
            <a:spLocks noGrp="1"/>
          </p:cNvSpPr>
          <p:nvPr>
            <p:ph type="sldNum" sz="quarter" idx="12"/>
          </p:nvPr>
        </p:nvSpPr>
        <p:spPr>
          <a:xfrm>
            <a:off x="7010400" y="6477094"/>
            <a:ext cx="2133600" cy="365125"/>
          </a:xfrm>
        </p:spPr>
        <p:txBody>
          <a:bodyPr/>
          <a:lstStyle/>
          <a:p>
            <a:fld id="{AFB8B8FE-A886-4F7B-974B-0BAA8950A6D0}" type="slidenum">
              <a:rPr lang="ja-JP" altLang="en-US" sz="1400" b="0" smtClean="0">
                <a:solidFill>
                  <a:srgbClr val="000000"/>
                </a:solidFill>
              </a:rPr>
              <a:pPr/>
              <a:t>3</a:t>
            </a:fld>
            <a:endParaRPr lang="ja-JP" altLang="en-US" sz="1400" b="0" dirty="0">
              <a:solidFill>
                <a:srgbClr val="000000"/>
              </a:solidFill>
            </a:endParaRPr>
          </a:p>
        </p:txBody>
      </p:sp>
    </p:spTree>
    <p:extLst>
      <p:ext uri="{BB962C8B-B14F-4D97-AF65-F5344CB8AC3E}">
        <p14:creationId xmlns:p14="http://schemas.microsoft.com/office/powerpoint/2010/main" val="165831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 7"/>
          <p:cNvGraphicFramePr>
            <a:graphicFrameLocks noGrp="1"/>
          </p:cNvGraphicFramePr>
          <p:nvPr>
            <p:ph sz="half" idx="1"/>
          </p:nvPr>
        </p:nvGraphicFramePr>
        <p:xfrm>
          <a:off x="251520" y="1124744"/>
          <a:ext cx="4038600" cy="6093296"/>
        </p:xfrm>
        <a:graphic>
          <a:graphicData uri="http://schemas.openxmlformats.org/drawingml/2006/chart">
            <c:chart xmlns:c="http://schemas.openxmlformats.org/drawingml/2006/chart" xmlns:r="http://schemas.openxmlformats.org/officeDocument/2006/relationships" r:id="rId2"/>
          </a:graphicData>
        </a:graphic>
      </p:graphicFrame>
      <p:sp>
        <p:nvSpPr>
          <p:cNvPr id="7" name="タイトル 1"/>
          <p:cNvSpPr>
            <a:spLocks noGrp="1"/>
          </p:cNvSpPr>
          <p:nvPr>
            <p:ph type="title"/>
          </p:nvPr>
        </p:nvSpPr>
        <p:spPr>
          <a:xfrm>
            <a:off x="457200" y="274638"/>
            <a:ext cx="8229600" cy="490066"/>
          </a:xfrm>
        </p:spPr>
        <p:txBody>
          <a:bodyPr>
            <a:noAutofit/>
          </a:bodyPr>
          <a:lstStyle/>
          <a:p>
            <a:r>
              <a:rPr lang="ja-JP" altLang="en-US" sz="2800" dirty="0">
                <a:ea typeface="ＤＦ特太ゴシック体" pitchFamily="1" charset="-128"/>
              </a:rPr>
              <a:t>ハローワークの障害種別の職業紹介状況</a:t>
            </a:r>
            <a:r>
              <a:rPr lang="en-US" altLang="ja-JP" sz="2800" dirty="0"/>
              <a:t/>
            </a:r>
            <a:br>
              <a:rPr lang="en-US" altLang="ja-JP" sz="2800" dirty="0"/>
            </a:br>
            <a:r>
              <a:rPr lang="ja-JP" altLang="en-US" sz="2800" dirty="0"/>
              <a:t>（就職件数）</a:t>
            </a:r>
          </a:p>
        </p:txBody>
      </p:sp>
      <p:sp>
        <p:nvSpPr>
          <p:cNvPr id="9" name="右矢印 8"/>
          <p:cNvSpPr/>
          <p:nvPr/>
        </p:nvSpPr>
        <p:spPr>
          <a:xfrm>
            <a:off x="4355976" y="3717032"/>
            <a:ext cx="648072" cy="1080120"/>
          </a:xfrm>
          <a:prstGeom prst="rightArrow">
            <a:avLst>
              <a:gd name="adj1" fmla="val 50000"/>
              <a:gd name="adj2" fmla="val 56707"/>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0" name="角丸四角形 9"/>
          <p:cNvSpPr/>
          <p:nvPr/>
        </p:nvSpPr>
        <p:spPr>
          <a:xfrm>
            <a:off x="1115616" y="1124744"/>
            <a:ext cx="2376264" cy="432048"/>
          </a:xfrm>
          <a:prstGeom prst="roundRect">
            <a:avLst>
              <a:gd name="adj" fmla="val 4822"/>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dirty="0" smtClean="0">
                <a:solidFill>
                  <a:srgbClr val="000000"/>
                </a:solidFill>
                <a:ea typeface="ＤＦ特太ゴシック体" pitchFamily="1" charset="-128"/>
              </a:rPr>
              <a:t>平成１６年度</a:t>
            </a:r>
            <a:endParaRPr lang="ja-JP" altLang="en-US" dirty="0">
              <a:solidFill>
                <a:srgbClr val="000000"/>
              </a:solidFill>
              <a:ea typeface="ＤＦ特太ゴシック体" pitchFamily="1" charset="-128"/>
            </a:endParaRPr>
          </a:p>
        </p:txBody>
      </p:sp>
      <p:graphicFrame>
        <p:nvGraphicFramePr>
          <p:cNvPr id="13" name="コンテンツ プレースホルダ 7"/>
          <p:cNvGraphicFramePr>
            <a:graphicFrameLocks noGrp="1"/>
          </p:cNvGraphicFramePr>
          <p:nvPr>
            <p:ph sz="half" idx="1"/>
            <p:extLst>
              <p:ext uri="{D42A27DB-BD31-4B8C-83A1-F6EECF244321}">
                <p14:modId xmlns:p14="http://schemas.microsoft.com/office/powerpoint/2010/main" val="1268976527"/>
              </p:ext>
            </p:extLst>
          </p:nvPr>
        </p:nvGraphicFramePr>
        <p:xfrm>
          <a:off x="5072984" y="1124744"/>
          <a:ext cx="4038600" cy="6093296"/>
        </p:xfrm>
        <a:graphic>
          <a:graphicData uri="http://schemas.openxmlformats.org/drawingml/2006/chart">
            <c:chart xmlns:c="http://schemas.openxmlformats.org/drawingml/2006/chart" xmlns:r="http://schemas.openxmlformats.org/officeDocument/2006/relationships" r:id="rId3"/>
          </a:graphicData>
        </a:graphic>
      </p:graphicFrame>
      <p:sp>
        <p:nvSpPr>
          <p:cNvPr id="11" name="角丸四角形 10"/>
          <p:cNvSpPr/>
          <p:nvPr/>
        </p:nvSpPr>
        <p:spPr>
          <a:xfrm>
            <a:off x="6012160" y="1124744"/>
            <a:ext cx="2376264" cy="432048"/>
          </a:xfrm>
          <a:prstGeom prst="roundRect">
            <a:avLst>
              <a:gd name="adj" fmla="val 4822"/>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dirty="0" smtClean="0">
                <a:solidFill>
                  <a:srgbClr val="000000"/>
                </a:solidFill>
                <a:ea typeface="ＤＦ特太ゴシック体" pitchFamily="1" charset="-128"/>
              </a:rPr>
              <a:t>平成２</a:t>
            </a:r>
            <a:r>
              <a:rPr lang="ja-JP" altLang="en-US" dirty="0">
                <a:solidFill>
                  <a:srgbClr val="000000"/>
                </a:solidFill>
                <a:ea typeface="ＤＦ特太ゴシック体" pitchFamily="1" charset="-128"/>
              </a:rPr>
              <a:t>５</a:t>
            </a:r>
            <a:r>
              <a:rPr lang="ja-JP" altLang="en-US" dirty="0" smtClean="0">
                <a:solidFill>
                  <a:srgbClr val="000000"/>
                </a:solidFill>
                <a:ea typeface="ＤＦ特太ゴシック体" pitchFamily="1" charset="-128"/>
              </a:rPr>
              <a:t>年度</a:t>
            </a:r>
            <a:endParaRPr lang="ja-JP" altLang="en-US" dirty="0">
              <a:solidFill>
                <a:srgbClr val="000000"/>
              </a:solidFill>
              <a:ea typeface="ＤＦ特太ゴシック体" pitchFamily="1" charset="-128"/>
            </a:endParaRPr>
          </a:p>
        </p:txBody>
      </p:sp>
      <p:sp>
        <p:nvSpPr>
          <p:cNvPr id="14" name="テキスト ボックス 1"/>
          <p:cNvSpPr txBox="1"/>
          <p:nvPr/>
        </p:nvSpPr>
        <p:spPr>
          <a:xfrm>
            <a:off x="1475662" y="3933068"/>
            <a:ext cx="1656184" cy="392925"/>
          </a:xfrm>
          <a:prstGeom prst="rect">
            <a:avLst/>
          </a:prstGeom>
        </p:spPr>
        <p:txBody>
          <a:bodyPr wrap="square" lIns="91399" tIns="45700" rIns="91399" bIns="4570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200" b="1" dirty="0">
                <a:solidFill>
                  <a:srgbClr val="000000"/>
                </a:solidFill>
              </a:rPr>
              <a:t>全　数</a:t>
            </a:r>
          </a:p>
        </p:txBody>
      </p:sp>
      <p:sp>
        <p:nvSpPr>
          <p:cNvPr id="15" name="テキスト ボックス 1"/>
          <p:cNvSpPr txBox="1"/>
          <p:nvPr/>
        </p:nvSpPr>
        <p:spPr>
          <a:xfrm>
            <a:off x="1547664" y="4437252"/>
            <a:ext cx="1656184" cy="392925"/>
          </a:xfrm>
          <a:prstGeom prst="rect">
            <a:avLst/>
          </a:prstGeom>
        </p:spPr>
        <p:txBody>
          <a:bodyPr wrap="square" lIns="91399" tIns="45700" rIns="91399" bIns="4570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2200" b="1" dirty="0">
                <a:solidFill>
                  <a:srgbClr val="000000"/>
                </a:solidFill>
              </a:rPr>
              <a:t>３５，８７１件</a:t>
            </a:r>
          </a:p>
        </p:txBody>
      </p:sp>
      <p:sp>
        <p:nvSpPr>
          <p:cNvPr id="16" name="テキスト ボックス 1"/>
          <p:cNvSpPr txBox="1"/>
          <p:nvPr/>
        </p:nvSpPr>
        <p:spPr>
          <a:xfrm>
            <a:off x="6372202" y="3933068"/>
            <a:ext cx="1656184" cy="392925"/>
          </a:xfrm>
          <a:prstGeom prst="rect">
            <a:avLst/>
          </a:prstGeom>
        </p:spPr>
        <p:txBody>
          <a:bodyPr wrap="square" lIns="91399" tIns="45700" rIns="91399" bIns="4570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200" b="1" dirty="0">
                <a:solidFill>
                  <a:srgbClr val="000000"/>
                </a:solidFill>
              </a:rPr>
              <a:t>全　数</a:t>
            </a:r>
          </a:p>
        </p:txBody>
      </p:sp>
      <p:sp>
        <p:nvSpPr>
          <p:cNvPr id="17" name="テキスト ボックス 1"/>
          <p:cNvSpPr txBox="1"/>
          <p:nvPr/>
        </p:nvSpPr>
        <p:spPr>
          <a:xfrm>
            <a:off x="6372204" y="4365244"/>
            <a:ext cx="1944216" cy="392925"/>
          </a:xfrm>
          <a:prstGeom prst="rect">
            <a:avLst/>
          </a:prstGeom>
        </p:spPr>
        <p:txBody>
          <a:bodyPr wrap="square" lIns="91399" tIns="45700" rIns="91399" bIns="4570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2200" b="1" dirty="0">
                <a:solidFill>
                  <a:srgbClr val="000000"/>
                </a:solidFill>
              </a:rPr>
              <a:t>７７，８８３件</a:t>
            </a:r>
          </a:p>
        </p:txBody>
      </p:sp>
      <p:sp>
        <p:nvSpPr>
          <p:cNvPr id="18" name="テキスト ボックス 17"/>
          <p:cNvSpPr txBox="1"/>
          <p:nvPr/>
        </p:nvSpPr>
        <p:spPr>
          <a:xfrm>
            <a:off x="2555776" y="2924948"/>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身体障害者</a:t>
            </a:r>
            <a:endParaRPr lang="ja-JP" altLang="en-US" b="1" dirty="0">
              <a:solidFill>
                <a:srgbClr val="000000"/>
              </a:solidFill>
            </a:endParaRPr>
          </a:p>
        </p:txBody>
      </p:sp>
      <p:sp>
        <p:nvSpPr>
          <p:cNvPr id="19" name="テキスト ボックス 18"/>
          <p:cNvSpPr txBox="1"/>
          <p:nvPr/>
        </p:nvSpPr>
        <p:spPr>
          <a:xfrm>
            <a:off x="3275858" y="3573019"/>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64.1</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20" name="テキスト ボックス 19"/>
          <p:cNvSpPr txBox="1"/>
          <p:nvPr/>
        </p:nvSpPr>
        <p:spPr>
          <a:xfrm>
            <a:off x="2987834" y="3212976"/>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22,992</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27" name="テキスト ボックス 26"/>
          <p:cNvSpPr txBox="1"/>
          <p:nvPr/>
        </p:nvSpPr>
        <p:spPr>
          <a:xfrm>
            <a:off x="0" y="3645028"/>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知的障害者</a:t>
            </a:r>
            <a:endParaRPr lang="ja-JP" altLang="en-US" b="1" dirty="0">
              <a:solidFill>
                <a:srgbClr val="000000"/>
              </a:solidFill>
            </a:endParaRPr>
          </a:p>
        </p:txBody>
      </p:sp>
      <p:sp>
        <p:nvSpPr>
          <p:cNvPr id="28" name="テキスト ボックス 27"/>
          <p:cNvSpPr txBox="1"/>
          <p:nvPr/>
        </p:nvSpPr>
        <p:spPr>
          <a:xfrm>
            <a:off x="395546" y="4221088"/>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25.4</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29" name="テキスト ボックス 28"/>
          <p:cNvSpPr txBox="1"/>
          <p:nvPr/>
        </p:nvSpPr>
        <p:spPr>
          <a:xfrm>
            <a:off x="179512" y="3933056"/>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9,102</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30" name="テキスト ボックス 29"/>
          <p:cNvSpPr txBox="1"/>
          <p:nvPr/>
        </p:nvSpPr>
        <p:spPr>
          <a:xfrm>
            <a:off x="179512" y="1844828"/>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精神障害者</a:t>
            </a:r>
            <a:endParaRPr lang="ja-JP" altLang="en-US" b="1" dirty="0">
              <a:solidFill>
                <a:srgbClr val="000000"/>
              </a:solidFill>
            </a:endParaRPr>
          </a:p>
        </p:txBody>
      </p:sp>
      <p:sp>
        <p:nvSpPr>
          <p:cNvPr id="31" name="テキスト ボックス 30"/>
          <p:cNvSpPr txBox="1"/>
          <p:nvPr/>
        </p:nvSpPr>
        <p:spPr>
          <a:xfrm>
            <a:off x="1" y="2362204"/>
            <a:ext cx="1224136"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10.0</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32" name="テキスト ボックス 31"/>
          <p:cNvSpPr txBox="1"/>
          <p:nvPr/>
        </p:nvSpPr>
        <p:spPr>
          <a:xfrm>
            <a:off x="228602" y="2133602"/>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3,592</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33" name="テキスト ボックス 32"/>
          <p:cNvSpPr txBox="1"/>
          <p:nvPr/>
        </p:nvSpPr>
        <p:spPr>
          <a:xfrm>
            <a:off x="2411760" y="1844828"/>
            <a:ext cx="1008112"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その他</a:t>
            </a:r>
            <a:endParaRPr lang="ja-JP" altLang="en-US" b="1" dirty="0">
              <a:solidFill>
                <a:srgbClr val="000000"/>
              </a:solidFill>
            </a:endParaRPr>
          </a:p>
        </p:txBody>
      </p:sp>
      <p:sp>
        <p:nvSpPr>
          <p:cNvPr id="34" name="テキスト ボックス 33"/>
          <p:cNvSpPr txBox="1"/>
          <p:nvPr/>
        </p:nvSpPr>
        <p:spPr>
          <a:xfrm>
            <a:off x="3419878" y="2204864"/>
            <a:ext cx="1224136"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0.5</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35" name="テキスト ボックス 34"/>
          <p:cNvSpPr txBox="1"/>
          <p:nvPr/>
        </p:nvSpPr>
        <p:spPr>
          <a:xfrm>
            <a:off x="3347870" y="1844828"/>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185</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cxnSp>
        <p:nvCxnSpPr>
          <p:cNvPr id="37" name="直線コネクタ 36"/>
          <p:cNvCxnSpPr/>
          <p:nvPr/>
        </p:nvCxnSpPr>
        <p:spPr>
          <a:xfrm flipH="1">
            <a:off x="2267746" y="2132856"/>
            <a:ext cx="360040" cy="360040"/>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4572000" y="2276872"/>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精神障害者</a:t>
            </a:r>
            <a:endParaRPr lang="ja-JP" altLang="en-US" b="1" dirty="0">
              <a:solidFill>
                <a:srgbClr val="000000"/>
              </a:solidFill>
            </a:endParaRPr>
          </a:p>
        </p:txBody>
      </p:sp>
      <p:sp>
        <p:nvSpPr>
          <p:cNvPr id="41" name="テキスト ボックス 40"/>
          <p:cNvSpPr txBox="1"/>
          <p:nvPr/>
        </p:nvSpPr>
        <p:spPr>
          <a:xfrm>
            <a:off x="4677243" y="2771636"/>
            <a:ext cx="1224136"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37.8</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42" name="テキスト ボックス 41"/>
          <p:cNvSpPr txBox="1"/>
          <p:nvPr/>
        </p:nvSpPr>
        <p:spPr>
          <a:xfrm>
            <a:off x="4648202" y="2514600"/>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29,404</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43" name="テキスト ボックス 42"/>
          <p:cNvSpPr txBox="1"/>
          <p:nvPr/>
        </p:nvSpPr>
        <p:spPr>
          <a:xfrm>
            <a:off x="6264696" y="5373220"/>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知的障害者</a:t>
            </a:r>
            <a:endParaRPr lang="ja-JP" altLang="en-US" b="1" dirty="0">
              <a:solidFill>
                <a:srgbClr val="000000"/>
              </a:solidFill>
            </a:endParaRPr>
          </a:p>
        </p:txBody>
      </p:sp>
      <p:sp>
        <p:nvSpPr>
          <p:cNvPr id="44" name="テキスト ボックス 43"/>
          <p:cNvSpPr txBox="1"/>
          <p:nvPr/>
        </p:nvSpPr>
        <p:spPr>
          <a:xfrm>
            <a:off x="6660232" y="5949280"/>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22.7</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45" name="テキスト ボックス 44"/>
          <p:cNvSpPr txBox="1"/>
          <p:nvPr/>
        </p:nvSpPr>
        <p:spPr>
          <a:xfrm>
            <a:off x="6444211" y="5661252"/>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17,649</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49" name="テキスト ボックス 48"/>
          <p:cNvSpPr txBox="1"/>
          <p:nvPr/>
        </p:nvSpPr>
        <p:spPr>
          <a:xfrm>
            <a:off x="6911758" y="1772818"/>
            <a:ext cx="1008112"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その他</a:t>
            </a:r>
            <a:endParaRPr lang="ja-JP" altLang="en-US" b="1" dirty="0">
              <a:solidFill>
                <a:srgbClr val="000000"/>
              </a:solidFill>
            </a:endParaRPr>
          </a:p>
        </p:txBody>
      </p:sp>
      <p:sp>
        <p:nvSpPr>
          <p:cNvPr id="50" name="テキスト ボックス 49"/>
          <p:cNvSpPr txBox="1"/>
          <p:nvPr/>
        </p:nvSpPr>
        <p:spPr>
          <a:xfrm>
            <a:off x="7919866" y="2060852"/>
            <a:ext cx="1224136"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3.2</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51" name="テキスト ボックス 50"/>
          <p:cNvSpPr txBox="1"/>
          <p:nvPr/>
        </p:nvSpPr>
        <p:spPr>
          <a:xfrm>
            <a:off x="7847858" y="1772818"/>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2,523</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cxnSp>
        <p:nvCxnSpPr>
          <p:cNvPr id="52" name="直線コネクタ 51"/>
          <p:cNvCxnSpPr/>
          <p:nvPr/>
        </p:nvCxnSpPr>
        <p:spPr>
          <a:xfrm flipH="1">
            <a:off x="6876260" y="1988840"/>
            <a:ext cx="216024" cy="432048"/>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271792" y="2780932"/>
            <a:ext cx="1512168" cy="369332"/>
          </a:xfrm>
          <a:prstGeom prst="rect">
            <a:avLst/>
          </a:prstGeom>
          <a:noFill/>
        </p:spPr>
        <p:txBody>
          <a:bodyPr wrap="square" lIns="91399" tIns="45700" rIns="91399" bIns="45700" rtlCol="0">
            <a:spAutoFit/>
          </a:bodyPr>
          <a:lstStyle/>
          <a:p>
            <a:pPr algn="l"/>
            <a:r>
              <a:rPr lang="ja-JP" altLang="en-US" b="1" dirty="0" smtClean="0">
                <a:solidFill>
                  <a:srgbClr val="000000"/>
                </a:solidFill>
              </a:rPr>
              <a:t>身体障害者</a:t>
            </a:r>
            <a:endParaRPr lang="ja-JP" altLang="en-US" b="1" dirty="0">
              <a:solidFill>
                <a:srgbClr val="000000"/>
              </a:solidFill>
            </a:endParaRPr>
          </a:p>
        </p:txBody>
      </p:sp>
      <p:sp>
        <p:nvSpPr>
          <p:cNvPr id="58" name="テキスト ボックス 57"/>
          <p:cNvSpPr txBox="1"/>
          <p:nvPr/>
        </p:nvSpPr>
        <p:spPr>
          <a:xfrm>
            <a:off x="7991872" y="3429000"/>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36.3</a:t>
            </a:r>
            <a:r>
              <a:rPr lang="ja-JP" altLang="en-US" b="1" dirty="0" smtClean="0">
                <a:solidFill>
                  <a:srgbClr val="000000"/>
                </a:solidFill>
                <a:latin typeface="ＭＳ Ｐゴシック"/>
              </a:rPr>
              <a:t>％</a:t>
            </a:r>
            <a:endParaRPr lang="ja-JP" altLang="en-US" b="1" dirty="0">
              <a:solidFill>
                <a:srgbClr val="000000"/>
              </a:solidFill>
              <a:latin typeface="ＭＳ Ｐゴシック"/>
            </a:endParaRPr>
          </a:p>
        </p:txBody>
      </p:sp>
      <p:sp>
        <p:nvSpPr>
          <p:cNvPr id="59" name="テキスト ボックス 58"/>
          <p:cNvSpPr txBox="1"/>
          <p:nvPr/>
        </p:nvSpPr>
        <p:spPr>
          <a:xfrm>
            <a:off x="7703846" y="3068960"/>
            <a:ext cx="1152128" cy="369332"/>
          </a:xfrm>
          <a:prstGeom prst="rect">
            <a:avLst/>
          </a:prstGeom>
          <a:noFill/>
        </p:spPr>
        <p:txBody>
          <a:bodyPr wrap="square" lIns="91399" tIns="45700" rIns="91399" bIns="45700" rtlCol="0">
            <a:spAutoFit/>
          </a:bodyPr>
          <a:lstStyle/>
          <a:p>
            <a:pPr algn="l"/>
            <a:r>
              <a:rPr lang="en-US" altLang="ja-JP" b="1" dirty="0" smtClean="0">
                <a:solidFill>
                  <a:srgbClr val="000000"/>
                </a:solidFill>
                <a:latin typeface="ＭＳ Ｐゴシック"/>
              </a:rPr>
              <a:t>28,307</a:t>
            </a:r>
            <a:r>
              <a:rPr lang="ja-JP" altLang="en-US" b="1" dirty="0" smtClean="0">
                <a:solidFill>
                  <a:srgbClr val="000000"/>
                </a:solidFill>
                <a:latin typeface="ＭＳ Ｐゴシック"/>
              </a:rPr>
              <a:t>件</a:t>
            </a:r>
            <a:endParaRPr lang="ja-JP" altLang="en-US" b="1" dirty="0">
              <a:solidFill>
                <a:srgbClr val="000000"/>
              </a:solidFill>
              <a:latin typeface="ＭＳ Ｐゴシック"/>
            </a:endParaRPr>
          </a:p>
        </p:txBody>
      </p:sp>
      <p:sp>
        <p:nvSpPr>
          <p:cNvPr id="2" name="スライド番号プレースホルダー 1"/>
          <p:cNvSpPr>
            <a:spLocks noGrp="1"/>
          </p:cNvSpPr>
          <p:nvPr>
            <p:ph type="sldNum" sz="quarter" idx="12"/>
          </p:nvPr>
        </p:nvSpPr>
        <p:spPr/>
        <p:txBody>
          <a:bodyPr/>
          <a:lstStyle/>
          <a:p>
            <a:pPr>
              <a:defRPr/>
            </a:pPr>
            <a:fld id="{835F1A4D-A7F4-422C-94B6-B43276E4200A}" type="slidenum">
              <a:rPr lang="en-US" altLang="ja-JP" sz="1400" b="0" smtClean="0">
                <a:solidFill>
                  <a:srgbClr val="000000"/>
                </a:solidFill>
              </a:rPr>
              <a:pPr>
                <a:defRPr/>
              </a:pPr>
              <a:t>4</a:t>
            </a:fld>
            <a:endParaRPr lang="ja-JP" altLang="en-US" sz="1400" b="0" dirty="0">
              <a:solidFill>
                <a:srgbClr val="000000"/>
              </a:solidFill>
            </a:endParaRPr>
          </a:p>
        </p:txBody>
      </p:sp>
    </p:spTree>
    <p:extLst>
      <p:ext uri="{BB962C8B-B14F-4D97-AF65-F5344CB8AC3E}">
        <p14:creationId xmlns:p14="http://schemas.microsoft.com/office/powerpoint/2010/main" val="203518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改正障害者雇用促進法の概要</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ー 1"/>
          <p:cNvSpPr>
            <a:spLocks noGrp="1"/>
          </p:cNvSpPr>
          <p:nvPr>
            <p:ph type="sldNum" sz="quarter" idx="12"/>
          </p:nvPr>
        </p:nvSpPr>
        <p:spPr>
          <a:xfrm>
            <a:off x="7010400" y="6477000"/>
            <a:ext cx="2133600" cy="476250"/>
          </a:xfrm>
        </p:spPr>
        <p:txBody>
          <a:bodyPr/>
          <a:lstStyle/>
          <a:p>
            <a:pPr>
              <a:defRPr/>
            </a:pPr>
            <a:fld id="{E7A90DB6-B740-448A-AD62-85384E9A848E}" type="slidenum">
              <a:rPr lang="en-US" altLang="ja-JP" sz="1400" smtClean="0">
                <a:solidFill>
                  <a:srgbClr val="000000"/>
                </a:solidFill>
                <a:latin typeface="+mj-ea"/>
                <a:ea typeface="+mj-ea"/>
              </a:rPr>
              <a:pPr>
                <a:defRPr/>
              </a:pPr>
              <a:t>5</a:t>
            </a:fld>
            <a:endParaRPr lang="en-US" altLang="ja-JP" sz="1400">
              <a:solidFill>
                <a:srgbClr val="000000"/>
              </a:solidFill>
              <a:latin typeface="+mj-ea"/>
              <a:ea typeface="+mj-ea"/>
            </a:endParaRPr>
          </a:p>
        </p:txBody>
      </p:sp>
    </p:spTree>
    <p:extLst>
      <p:ext uri="{BB962C8B-B14F-4D97-AF65-F5344CB8AC3E}">
        <p14:creationId xmlns:p14="http://schemas.microsoft.com/office/powerpoint/2010/main" val="11943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2"/>
            <a:ext cx="9144000" cy="468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Arial"/>
              <a:ea typeface="ＭＳ Ｐゴシック"/>
            </a:endParaRPr>
          </a:p>
        </p:txBody>
      </p:sp>
      <p:sp>
        <p:nvSpPr>
          <p:cNvPr id="6" name="タイトル 5"/>
          <p:cNvSpPr>
            <a:spLocks noGrp="1"/>
          </p:cNvSpPr>
          <p:nvPr>
            <p:ph type="title"/>
          </p:nvPr>
        </p:nvSpPr>
        <p:spPr>
          <a:xfrm>
            <a:off x="785786" y="0"/>
            <a:ext cx="7572428" cy="432000"/>
          </a:xfrm>
          <a:noFill/>
          <a:effectLst>
            <a:outerShdw blurRad="152400" dist="317500" dir="5400000" sx="90000" sy="-19000" rotWithShape="0">
              <a:prstClr val="black">
                <a:alpha val="15000"/>
              </a:prstClr>
            </a:outerShdw>
            <a:softEdge rad="635000"/>
          </a:effectLst>
          <a:scene3d>
            <a:camera prst="orthographicFront">
              <a:rot lat="0" lon="0" rev="0"/>
            </a:camera>
            <a:lightRig rig="balanced" dir="t">
              <a:rot lat="0" lon="0" rev="8700000"/>
            </a:lightRig>
          </a:scene3d>
          <a:sp3d>
            <a:bevelT w="190500" h="38100"/>
          </a:sp3d>
        </p:spPr>
        <p:txBody>
          <a:bodyPr>
            <a:noAutofit/>
          </a:bodyPr>
          <a:lstStyle/>
          <a:p>
            <a:pPr>
              <a:defRPr/>
            </a:pPr>
            <a:r>
              <a:rPr lang="ja-JP" altLang="en-US" sz="2400" dirty="0">
                <a:solidFill>
                  <a:schemeClr val="tx1"/>
                </a:solidFill>
                <a:latin typeface="+mj-ea"/>
              </a:rPr>
              <a:t>障害者権利条約の批准について</a:t>
            </a:r>
            <a:endParaRPr lang="ja-JP" altLang="en-US" sz="2400" dirty="0">
              <a:solidFill>
                <a:schemeClr val="tx1"/>
              </a:solidFill>
            </a:endParaRPr>
          </a:p>
        </p:txBody>
      </p:sp>
      <p:sp>
        <p:nvSpPr>
          <p:cNvPr id="4" name="正方形/長方形 3"/>
          <p:cNvSpPr/>
          <p:nvPr/>
        </p:nvSpPr>
        <p:spPr>
          <a:xfrm>
            <a:off x="384468" y="533401"/>
            <a:ext cx="8441553" cy="5981084"/>
          </a:xfrm>
          <a:prstGeom prst="rect">
            <a:avLst/>
          </a:prstGeom>
        </p:spPr>
        <p:txBody>
          <a:bodyPr wrap="square" lIns="91399" tIns="45700" rIns="91399" bIns="45700">
            <a:spAutoFit/>
          </a:bodyPr>
          <a:lstStyle/>
          <a:p>
            <a:pPr marL="261819" indent="-261819" algn="l" fontAlgn="auto">
              <a:spcBef>
                <a:spcPts val="200"/>
              </a:spcBef>
              <a:spcAft>
                <a:spcPts val="0"/>
              </a:spcAft>
              <a:tabLst>
                <a:tab pos="261819" algn="l"/>
              </a:tabLst>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障害者権利条約は、</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障害者の権利及び尊厳を保護・促進するための包括的・総合的な国際条約</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であり、</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2006</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月に採択される。</a:t>
            </a: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819" indent="-261819" algn="l" fontAlgn="auto">
              <a:spcBef>
                <a:spcPts val="200"/>
              </a:spcBef>
              <a:spcAft>
                <a:spcPts val="0"/>
              </a:spcAft>
              <a:tabLst>
                <a:tab pos="261819" algn="l"/>
              </a:tabLst>
              <a:defRPr/>
            </a:pP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819" indent="-261819" algn="l" fontAlgn="auto">
              <a:spcBef>
                <a:spcPts val="200"/>
              </a:spcBef>
              <a:spcAft>
                <a:spcPts val="0"/>
              </a:spcAft>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我が国は、同条約に</a:t>
            </a:r>
            <a:r>
              <a:rPr lang="en-US" altLang="ja-JP"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2007</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）年に署名</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し、同条約の批准に向けて法整備を進め、法整備の一つとして「障害者の雇用の促進等に関する法律」で所要の改正を行った（</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2013</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）年６月成立）。</a:t>
            </a: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819" indent="-261819" algn="l" fontAlgn="auto">
              <a:spcBef>
                <a:spcPts val="200"/>
              </a:spcBef>
              <a:spcAft>
                <a:spcPts val="0"/>
              </a:spcAft>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342745" indent="-342745" algn="l" eaLnBrk="0" fontAlgn="auto" hangingPunct="0">
              <a:spcBef>
                <a:spcPts val="300"/>
              </a:spcBef>
              <a:spcAft>
                <a:spcPts val="0"/>
              </a:spcAft>
              <a:defRPr/>
            </a:pPr>
            <a:r>
              <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0" dirty="0">
                <a:solidFill>
                  <a:srgbClr val="000000"/>
                </a:solidFill>
                <a:latin typeface="Arial"/>
                <a:ea typeface="ＭＳ Ｐゴシック"/>
              </a:rPr>
              <a:t>○　労働・雇用分野については、公共・民間部門での雇用促進等のほか、</a:t>
            </a:r>
            <a:endParaRPr lang="en-US" altLang="ja-JP" sz="1400" kern="0" dirty="0">
              <a:solidFill>
                <a:srgbClr val="000000"/>
              </a:solidFill>
              <a:latin typeface="Arial"/>
              <a:ea typeface="ＭＳ Ｐゴシック"/>
            </a:endParaRPr>
          </a:p>
          <a:p>
            <a:pPr marL="342745" indent="-342745" algn="l" eaLnBrk="0" fontAlgn="auto" hangingPunct="0">
              <a:spcBef>
                <a:spcPts val="300"/>
              </a:spcBef>
              <a:spcAft>
                <a:spcPts val="0"/>
              </a:spcAft>
              <a:defRPr/>
            </a:pPr>
            <a:r>
              <a:rPr lang="ja-JP" altLang="en-US" sz="1400" kern="0" dirty="0">
                <a:solidFill>
                  <a:srgbClr val="000000"/>
                </a:solidFill>
                <a:latin typeface="Arial"/>
                <a:ea typeface="ＭＳ Ｐゴシック"/>
              </a:rPr>
              <a:t>　　　　</a:t>
            </a:r>
            <a:r>
              <a:rPr lang="ja-JP" altLang="en-US" sz="1400" u="sng" kern="0" dirty="0">
                <a:solidFill>
                  <a:srgbClr val="000000"/>
                </a:solidFill>
                <a:latin typeface="Arial"/>
                <a:ea typeface="ＭＳ Ｐゴシック"/>
              </a:rPr>
              <a:t>①　あらゆる形態の雇用に係るすべての事項（募集、採用及び雇用の条件、雇用の継続、昇進並びに</a:t>
            </a:r>
            <a:endParaRPr lang="en-US" altLang="ja-JP" sz="1400" u="sng" kern="0" dirty="0">
              <a:solidFill>
                <a:srgbClr val="000000"/>
              </a:solidFill>
              <a:latin typeface="Arial"/>
              <a:ea typeface="ＭＳ Ｐゴシック"/>
            </a:endParaRPr>
          </a:p>
          <a:p>
            <a:pPr marL="342745" indent="-342745" algn="l" eaLnBrk="0" fontAlgn="auto" hangingPunct="0">
              <a:spcBef>
                <a:spcPts val="300"/>
              </a:spcBef>
              <a:spcAft>
                <a:spcPts val="0"/>
              </a:spcAft>
              <a:defRPr/>
            </a:pPr>
            <a:r>
              <a:rPr lang="ja-JP" altLang="en-US" sz="1400" kern="0" dirty="0">
                <a:solidFill>
                  <a:srgbClr val="000000"/>
                </a:solidFill>
                <a:latin typeface="Arial"/>
                <a:ea typeface="ＭＳ Ｐゴシック"/>
              </a:rPr>
              <a:t>　　　　　　</a:t>
            </a:r>
            <a:r>
              <a:rPr lang="ja-JP" altLang="en-US" sz="1400" u="sng" kern="0" dirty="0">
                <a:solidFill>
                  <a:srgbClr val="000000"/>
                </a:solidFill>
                <a:latin typeface="Arial"/>
                <a:ea typeface="ＭＳ Ｐゴシック"/>
              </a:rPr>
              <a:t>安全・健康的な作業条件を含む。）に関する差別の禁止</a:t>
            </a:r>
            <a:endParaRPr lang="en-US" altLang="ja-JP" sz="1400" u="sng" kern="0" dirty="0">
              <a:solidFill>
                <a:srgbClr val="000000"/>
              </a:solidFill>
              <a:latin typeface="Arial"/>
              <a:ea typeface="ＭＳ Ｐゴシック"/>
            </a:endParaRPr>
          </a:p>
          <a:p>
            <a:pPr marL="342745" indent="-342745" algn="l" eaLnBrk="0" fontAlgn="auto" hangingPunct="0">
              <a:spcBef>
                <a:spcPts val="300"/>
              </a:spcBef>
              <a:spcAft>
                <a:spcPts val="0"/>
              </a:spcAft>
              <a:defRPr/>
            </a:pPr>
            <a:r>
              <a:rPr lang="ja-JP" altLang="en-US" sz="1400" kern="0" dirty="0">
                <a:solidFill>
                  <a:srgbClr val="000000"/>
                </a:solidFill>
                <a:latin typeface="Arial"/>
                <a:ea typeface="ＭＳ Ｐゴシック"/>
              </a:rPr>
              <a:t>　　　　</a:t>
            </a:r>
            <a:r>
              <a:rPr lang="ja-JP" altLang="en-US" sz="1400" u="sng" kern="0" dirty="0">
                <a:solidFill>
                  <a:srgbClr val="000000"/>
                </a:solidFill>
                <a:latin typeface="Arial"/>
                <a:ea typeface="ＭＳ Ｐゴシック"/>
              </a:rPr>
              <a:t>②　公正･良好な労働条件、安全・健康的な作業条件及び苦情に対する救済についての権利保護</a:t>
            </a:r>
            <a:endParaRPr lang="en-US" altLang="ja-JP" sz="1400" u="sng" kern="0" dirty="0">
              <a:solidFill>
                <a:srgbClr val="000000"/>
              </a:solidFill>
              <a:latin typeface="Arial"/>
              <a:ea typeface="ＭＳ Ｐゴシック"/>
            </a:endParaRPr>
          </a:p>
          <a:p>
            <a:pPr marL="342745" indent="-342745" algn="l" eaLnBrk="0" fontAlgn="auto" hangingPunct="0">
              <a:spcBef>
                <a:spcPts val="300"/>
              </a:spcBef>
              <a:spcAft>
                <a:spcPts val="0"/>
              </a:spcAft>
              <a:defRPr/>
            </a:pPr>
            <a:r>
              <a:rPr lang="ja-JP" altLang="en-US" sz="1400" kern="0" dirty="0">
                <a:solidFill>
                  <a:srgbClr val="000000"/>
                </a:solidFill>
                <a:latin typeface="Arial"/>
                <a:ea typeface="ＭＳ Ｐゴシック"/>
              </a:rPr>
              <a:t>　　　　</a:t>
            </a:r>
            <a:r>
              <a:rPr lang="ja-JP" altLang="en-US" sz="1400" u="sng" kern="0" dirty="0">
                <a:solidFill>
                  <a:srgbClr val="000000"/>
                </a:solidFill>
                <a:latin typeface="Arial"/>
                <a:ea typeface="ＭＳ Ｐゴシック"/>
              </a:rPr>
              <a:t>③　職場において合理的配慮が提供されることの確保</a:t>
            </a:r>
            <a:endParaRPr lang="en-US" altLang="ja-JP" sz="1400" u="sng" kern="0" dirty="0">
              <a:solidFill>
                <a:srgbClr val="000000"/>
              </a:solidFill>
              <a:latin typeface="Arial"/>
              <a:ea typeface="ＭＳ Ｐゴシック"/>
            </a:endParaRPr>
          </a:p>
          <a:p>
            <a:pPr marL="342745" indent="-342745" algn="l" eaLnBrk="0" fontAlgn="auto" hangingPunct="0">
              <a:spcBef>
                <a:spcPts val="300"/>
              </a:spcBef>
              <a:spcAft>
                <a:spcPts val="0"/>
              </a:spcAft>
              <a:defRPr/>
            </a:pPr>
            <a:r>
              <a:rPr lang="ja-JP" altLang="en-US" sz="1400" kern="0" dirty="0">
                <a:solidFill>
                  <a:srgbClr val="000000"/>
                </a:solidFill>
                <a:latin typeface="Arial"/>
                <a:ea typeface="ＭＳ Ｐゴシック"/>
              </a:rPr>
              <a:t>　 　　 等のための適当な措置をとることにより、労働についての障害者の権利の実現を保障・促進。</a:t>
            </a:r>
          </a:p>
          <a:p>
            <a:pPr marL="261819" indent="4763" algn="l" fontAlgn="auto">
              <a:spcBef>
                <a:spcPts val="200"/>
              </a:spcBef>
              <a:spcAft>
                <a:spcPts val="0"/>
              </a:spcAft>
              <a:defRPr/>
            </a:pP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819" indent="-261819" algn="l" fontAlgn="auto">
              <a:spcBef>
                <a:spcPts val="200"/>
              </a:spcBef>
              <a:spcAft>
                <a:spcPts val="0"/>
              </a:spcAft>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こうした法整備を行い、</a:t>
            </a:r>
            <a:r>
              <a:rPr lang="en-US" altLang="ja-JP"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）年１月</a:t>
            </a:r>
            <a:r>
              <a:rPr lang="en-US" altLang="ja-JP"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日に批准</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され、同年</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日に同条約は我が国について</a:t>
            </a:r>
            <a:r>
              <a:rPr lang="ja-JP" altLang="en-US" sz="2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効力を発生</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した。</a:t>
            </a: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819" indent="-261819" algn="l" fontAlgn="auto">
              <a:spcBef>
                <a:spcPts val="200"/>
              </a:spcBef>
              <a:spcAft>
                <a:spcPts val="0"/>
              </a:spcAft>
              <a:tabLst>
                <a:tab pos="261819" algn="l"/>
              </a:tabLst>
              <a:defRPr/>
            </a:pP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6580" indent="-266580" algn="l" fontAlgn="auto">
              <a:spcBef>
                <a:spcPts val="200"/>
              </a:spcBef>
              <a:spcAft>
                <a:spcPts val="0"/>
              </a:spcAft>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なお、</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月現在で、世界</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143</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の国及び地域が批准している。</a:t>
            </a:r>
            <a:endPar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7309024" y="71735"/>
            <a:ext cx="1731176" cy="461665"/>
          </a:xfrm>
          <a:prstGeom prst="rect">
            <a:avLst/>
          </a:prstGeom>
          <a:noFill/>
        </p:spPr>
        <p:txBody>
          <a:bodyPr wrap="square" rtlCol="0">
            <a:spAutoFit/>
          </a:bodyPr>
          <a:lstStyle/>
          <a:p>
            <a:r>
              <a:rPr kumimoji="1" lang="ja-JP" altLang="en-US" sz="2400" b="1" dirty="0" smtClean="0"/>
              <a:t>（参考）</a:t>
            </a:r>
            <a:endParaRPr kumimoji="1" lang="ja-JP" altLang="en-US" sz="2400" b="1" dirty="0"/>
          </a:p>
        </p:txBody>
      </p:sp>
      <p:sp>
        <p:nvSpPr>
          <p:cNvPr id="2" name="スライド番号プレースホルダー 1"/>
          <p:cNvSpPr>
            <a:spLocks noGrp="1"/>
          </p:cNvSpPr>
          <p:nvPr>
            <p:ph type="sldNum" sz="quarter" idx="12"/>
          </p:nvPr>
        </p:nvSpPr>
        <p:spPr>
          <a:xfrm>
            <a:off x="7010400" y="6534150"/>
            <a:ext cx="2133600" cy="476250"/>
          </a:xfrm>
        </p:spPr>
        <p:txBody>
          <a:bodyPr/>
          <a:lstStyle/>
          <a:p>
            <a:pPr>
              <a:defRPr/>
            </a:pPr>
            <a:fld id="{E7A90DB6-B740-448A-AD62-85384E9A848E}" type="slidenum">
              <a:rPr lang="en-US" altLang="ja-JP" smtClean="0">
                <a:solidFill>
                  <a:srgbClr val="000000"/>
                </a:solidFill>
                <a:latin typeface="+mj-ea"/>
                <a:ea typeface="+mj-ea"/>
              </a:rPr>
              <a:pPr>
                <a:defRPr/>
              </a:pPr>
              <a:t>6</a:t>
            </a:fld>
            <a:endParaRPr lang="en-US" altLang="ja-JP" dirty="0">
              <a:solidFill>
                <a:srgbClr val="000000"/>
              </a:solidFill>
              <a:latin typeface="+mj-ea"/>
              <a:ea typeface="+mj-ea"/>
            </a:endParaRPr>
          </a:p>
        </p:txBody>
      </p:sp>
    </p:spTree>
    <p:extLst>
      <p:ext uri="{BB962C8B-B14F-4D97-AF65-F5344CB8AC3E}">
        <p14:creationId xmlns:p14="http://schemas.microsoft.com/office/powerpoint/2010/main" val="3100848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318057" y="1399463"/>
            <a:ext cx="8508023" cy="3680714"/>
          </a:xfrm>
          <a:prstGeom prst="rect">
            <a:avLst/>
          </a:prstGeom>
          <a:solidFill>
            <a:srgbClr val="FFFFDC"/>
          </a:solidFill>
          <a:ln w="12700" algn="ctr">
            <a:solidFill>
              <a:schemeClr val="tx1"/>
            </a:solidFill>
            <a:miter lim="800000"/>
            <a:headEnd/>
            <a:tailEnd/>
          </a:ln>
        </p:spPr>
        <p:txBody>
          <a:bodyPr wrap="none" lIns="87132" tIns="43566" rIns="87132" bIns="43566" anchor="ctr"/>
          <a:lstStyle/>
          <a:p>
            <a:pPr algn="l"/>
            <a:endParaRPr lang="ja-JP" altLang="ja-JP" smtClean="0">
              <a:solidFill>
                <a:srgbClr val="000000"/>
              </a:solidFill>
              <a:latin typeface="Calibri"/>
              <a:ea typeface="ＭＳ Ｐゴシック"/>
            </a:endParaRPr>
          </a:p>
        </p:txBody>
      </p:sp>
      <p:sp>
        <p:nvSpPr>
          <p:cNvPr id="32" name="AutoShape 9"/>
          <p:cNvSpPr>
            <a:spLocks noChangeArrowheads="1"/>
          </p:cNvSpPr>
          <p:nvPr/>
        </p:nvSpPr>
        <p:spPr bwMode="auto">
          <a:xfrm>
            <a:off x="383939" y="1315563"/>
            <a:ext cx="3921369" cy="246964"/>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１．障害者の権利に関する条約の批准に向けた対応</a:t>
            </a:r>
          </a:p>
        </p:txBody>
      </p:sp>
      <p:sp>
        <p:nvSpPr>
          <p:cNvPr id="18" name="タイトル 1"/>
          <p:cNvSpPr>
            <a:spLocks noGrp="1"/>
          </p:cNvSpPr>
          <p:nvPr>
            <p:ph type="ctrTitle"/>
          </p:nvPr>
        </p:nvSpPr>
        <p:spPr>
          <a:xfrm>
            <a:off x="318057" y="-234294"/>
            <a:ext cx="8508023" cy="791551"/>
          </a:xfrm>
          <a:noFill/>
          <a:ln>
            <a:noFill/>
          </a:ln>
          <a:effectLst/>
        </p:spPr>
        <p:style>
          <a:lnRef idx="1">
            <a:schemeClr val="accent4"/>
          </a:lnRef>
          <a:fillRef idx="2">
            <a:schemeClr val="accent4"/>
          </a:fillRef>
          <a:effectRef idx="1">
            <a:schemeClr val="accent4"/>
          </a:effectRef>
          <a:fontRef idx="minor">
            <a:schemeClr val="dk1"/>
          </a:fontRef>
        </p:style>
        <p:txBody>
          <a:bodyPr>
            <a:noAutofit/>
          </a:bodyPr>
          <a:lstStyle/>
          <a:p>
            <a:pPr eaLnBrk="1" hangingPunct="1">
              <a:defRPr/>
            </a:pPr>
            <a:r>
              <a:rPr lang="ja-JP" altLang="en-US" sz="1900" b="1" dirty="0">
                <a:latin typeface="ＭＳ ゴシック" pitchFamily="49" charset="-128"/>
                <a:ea typeface="ＭＳ ゴシック" pitchFamily="49" charset="-128"/>
              </a:rPr>
              <a:t>障害者の雇用の促進等に関する法律の一部を改正する法律の概要</a:t>
            </a:r>
          </a:p>
        </p:txBody>
      </p:sp>
      <p:sp>
        <p:nvSpPr>
          <p:cNvPr id="20" name="正方形/長方形 19"/>
          <p:cNvSpPr/>
          <p:nvPr/>
        </p:nvSpPr>
        <p:spPr>
          <a:xfrm>
            <a:off x="318516" y="355224"/>
            <a:ext cx="8574491" cy="864096"/>
          </a:xfrm>
          <a:prstGeom prst="rect">
            <a:avLst/>
          </a:prstGeom>
          <a:solidFill>
            <a:srgbClr val="FFCCFF"/>
          </a:solidFill>
          <a:ln cmpd="db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87132" tIns="43566" rIns="87132" bIns="43566" anchor="ctr"/>
          <a:lstStyle/>
          <a:p>
            <a:pPr algn="l">
              <a:defRPr/>
            </a:pPr>
            <a:r>
              <a:rPr lang="ja-JP" altLang="en-US" sz="1500" b="1" dirty="0">
                <a:solidFill>
                  <a:srgbClr val="000000"/>
                </a:solidFill>
              </a:rPr>
              <a:t>　雇用の分野における障害者に対する差別の禁止及び障害者が職場で働くに当たっての支障を改善するための措置（合理的配慮の提供義務）を定めるとともに、障害者の雇用に関する状況に鑑み、精神障害者を法定雇用率の算定基礎に加える等の措置を講ずる。</a:t>
            </a:r>
            <a:endParaRPr lang="ja-JP" altLang="en-US" sz="200" dirty="0">
              <a:solidFill>
                <a:srgbClr val="000000"/>
              </a:solidFill>
            </a:endParaRPr>
          </a:p>
        </p:txBody>
      </p:sp>
      <p:sp>
        <p:nvSpPr>
          <p:cNvPr id="27" name="テキスト ボックス 26"/>
          <p:cNvSpPr txBox="1"/>
          <p:nvPr/>
        </p:nvSpPr>
        <p:spPr>
          <a:xfrm>
            <a:off x="397120" y="1560945"/>
            <a:ext cx="8428892" cy="3574165"/>
          </a:xfrm>
          <a:prstGeom prst="rect">
            <a:avLst/>
          </a:prstGeom>
          <a:noFill/>
        </p:spPr>
        <p:txBody>
          <a:bodyPr lIns="87132" tIns="43566" rIns="87132" bIns="43566">
            <a:spAutoFit/>
          </a:bodyPr>
          <a:lstStyle/>
          <a:p>
            <a:pPr algn="l" fontAlgn="auto">
              <a:spcBef>
                <a:spcPts val="0"/>
              </a:spcBef>
              <a:spcAft>
                <a:spcPts val="0"/>
              </a:spcAft>
              <a:defRPr/>
            </a:pPr>
            <a:r>
              <a:rPr lang="ja-JP" altLang="en-US" sz="1300" b="1" u="sng" kern="0" dirty="0">
                <a:solidFill>
                  <a:sysClr val="windowText" lastClr="000000"/>
                </a:solidFill>
                <a:latin typeface="Calibri"/>
                <a:ea typeface="ＭＳ Ｐゴシック"/>
              </a:rPr>
              <a:t>（１）障害者に対する差別の禁止</a:t>
            </a:r>
            <a:endParaRPr lang="en-US" altLang="ja-JP" sz="1300" b="1" u="sng"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雇用の分野における障害を理由とする差別的取扱いを禁止する。</a:t>
            </a:r>
            <a:endParaRPr kumimoji="0" lang="en-US" altLang="ja-JP" sz="1300" kern="0" dirty="0">
              <a:solidFill>
                <a:sysClr val="windowText" lastClr="000000"/>
              </a:solidFill>
              <a:latin typeface="Calibri"/>
              <a:ea typeface="ＭＳ Ｐゴシック"/>
            </a:endParaRPr>
          </a:p>
          <a:p>
            <a:pPr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254137" indent="-254137" algn="l" fontAlgn="auto">
              <a:spcBef>
                <a:spcPts val="0"/>
              </a:spcBef>
              <a:spcAft>
                <a:spcPts val="0"/>
              </a:spcAft>
              <a:defRPr/>
            </a:pPr>
            <a:r>
              <a:rPr lang="ja-JP" altLang="en-US" sz="1300" b="1" u="sng" kern="0" dirty="0">
                <a:solidFill>
                  <a:sysClr val="windowText" lastClr="000000"/>
                </a:solidFill>
                <a:latin typeface="Calibri"/>
                <a:ea typeface="ＭＳ Ｐゴシック"/>
              </a:rPr>
              <a:t>（２）合理的配慮の提供義務</a:t>
            </a: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事業主に、障害者が職場で働くに当たっての支障を改善するための措置を講ずることを義務付ける。</a:t>
            </a: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ただし、当該措置が事業主に対して過重な負担を及ぼすこととなる場合を除く。</a:t>
            </a:r>
            <a:endParaRPr kumimoji="0" lang="en-US" altLang="ja-JP" sz="1300" kern="0" dirty="0">
              <a:solidFill>
                <a:sysClr val="windowText" lastClr="000000"/>
              </a:solidFill>
              <a:latin typeface="Calibri"/>
              <a:ea typeface="ＭＳ Ｐゴシック"/>
            </a:endParaRPr>
          </a:p>
          <a:p>
            <a:pPr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lnSpc>
                <a:spcPts val="300"/>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（想定される例）</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　車いすを利用する方に合わせて、机や作業台の高さを調整すること</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　知的障害を持つ方に合わせて、口頭だけでなく分かりやすい文書・絵図を用いて説明すること</a:t>
            </a:r>
            <a:endParaRPr kumimoji="0" lang="en-US" altLang="ja-JP" sz="1300" kern="0" dirty="0">
              <a:solidFill>
                <a:sysClr val="windowText" lastClr="000000"/>
              </a:solidFill>
              <a:latin typeface="Calibri"/>
              <a:ea typeface="ＭＳ Ｐゴシック"/>
            </a:endParaRPr>
          </a:p>
          <a:p>
            <a:pPr algn="l" fontAlgn="auto">
              <a:lnSpc>
                <a:spcPts val="600"/>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lnSpc>
                <a:spcPts val="600"/>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→（１）（２）については、公労使障の四者で構成される労働政策審議会の意見を聴いて定める「指針」において</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具体的な事例を示す。</a:t>
            </a:r>
            <a:endParaRPr kumimoji="0" lang="en-US" altLang="ja-JP" sz="1300" kern="0" dirty="0">
              <a:solidFill>
                <a:sysClr val="windowText" lastClr="000000"/>
              </a:solidFill>
              <a:latin typeface="Calibri"/>
              <a:ea typeface="ＭＳ Ｐゴシック"/>
            </a:endParaRPr>
          </a:p>
          <a:p>
            <a:pPr marL="338850" indent="-338850"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338850" indent="-338850"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423563" indent="-169425"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lang="ja-JP" altLang="en-US" sz="1300" b="1" u="sng" kern="0" dirty="0">
                <a:solidFill>
                  <a:sysClr val="windowText" lastClr="000000"/>
                </a:solidFill>
                <a:latin typeface="Calibri"/>
                <a:ea typeface="ＭＳ Ｐゴシック"/>
              </a:rPr>
              <a:t>（３）苦情処理・紛争解決援助</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①　事業主に対して、（１）（２）に係るその雇用する障害者からの苦情を自主的に解決することを努力義務化。</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②　（１）（２）に係る紛争について、個別労働関係紛争の解決の促進に関する法律の特例（紛争調整委員会による調停や都道府県労働局長による勧告等）を整備。</a:t>
            </a:r>
          </a:p>
        </p:txBody>
      </p:sp>
      <p:sp>
        <p:nvSpPr>
          <p:cNvPr id="2057" name="Rectangle 3"/>
          <p:cNvSpPr>
            <a:spLocks noChangeArrowheads="1"/>
          </p:cNvSpPr>
          <p:nvPr/>
        </p:nvSpPr>
        <p:spPr bwMode="auto">
          <a:xfrm>
            <a:off x="318057" y="5209991"/>
            <a:ext cx="8508023" cy="804216"/>
          </a:xfrm>
          <a:prstGeom prst="rect">
            <a:avLst/>
          </a:prstGeom>
          <a:solidFill>
            <a:srgbClr val="FFFFDD"/>
          </a:solidFill>
          <a:ln w="12700" algn="ctr">
            <a:solidFill>
              <a:srgbClr val="000000"/>
            </a:solidFill>
            <a:miter lim="800000"/>
            <a:headEnd/>
            <a:tailEnd/>
          </a:ln>
        </p:spPr>
        <p:txBody>
          <a:bodyPr wrap="none" lIns="87132" tIns="43566" rIns="87132" bIns="43566" anchor="ctr"/>
          <a:lstStyle/>
          <a:p>
            <a:endParaRPr lang="ja-JP" altLang="ja-JP" smtClean="0">
              <a:solidFill>
                <a:srgbClr val="000000"/>
              </a:solidFill>
              <a:latin typeface="Calibri"/>
              <a:ea typeface="ＭＳ Ｐゴシック"/>
            </a:endParaRPr>
          </a:p>
        </p:txBody>
      </p:sp>
      <p:sp>
        <p:nvSpPr>
          <p:cNvPr id="109574" name="AutoShape 6"/>
          <p:cNvSpPr>
            <a:spLocks noChangeArrowheads="1"/>
          </p:cNvSpPr>
          <p:nvPr/>
        </p:nvSpPr>
        <p:spPr bwMode="auto">
          <a:xfrm>
            <a:off x="383934" y="5175302"/>
            <a:ext cx="2791558" cy="237465"/>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２．法定雇用率の算定基礎の見直し</a:t>
            </a:r>
          </a:p>
        </p:txBody>
      </p:sp>
      <p:sp>
        <p:nvSpPr>
          <p:cNvPr id="29" name="テキスト ボックス 28"/>
          <p:cNvSpPr txBox="1"/>
          <p:nvPr/>
        </p:nvSpPr>
        <p:spPr bwMode="auto">
          <a:xfrm>
            <a:off x="317990" y="5445761"/>
            <a:ext cx="8442080" cy="523198"/>
          </a:xfrm>
          <a:prstGeom prst="rect">
            <a:avLst/>
          </a:prstGeom>
          <a:noFill/>
        </p:spPr>
        <p:txBody>
          <a:bodyPr lIns="87132" tIns="43566" rIns="87132" bIns="43566">
            <a:spAutoFit/>
          </a:bodyPr>
          <a:lstStyle/>
          <a:p>
            <a:pPr algn="l" fontAlgn="auto">
              <a:spcBef>
                <a:spcPts val="0"/>
              </a:spcBef>
              <a:spcAft>
                <a:spcPts val="0"/>
              </a:spcAft>
              <a:defRPr/>
            </a:pPr>
            <a:r>
              <a:rPr lang="ja-JP" altLang="en-US" sz="1300" kern="0" dirty="0">
                <a:solidFill>
                  <a:sysClr val="windowText" lastClr="000000"/>
                </a:solidFill>
                <a:latin typeface="Calibri"/>
                <a:ea typeface="ＭＳ Ｐゴシック"/>
              </a:rPr>
              <a:t>　法定雇用率の算定基礎に精神障害者を加える</a:t>
            </a:r>
            <a:r>
              <a:rPr lang="ja-JP" altLang="en-US" sz="1400" kern="0" dirty="0">
                <a:solidFill>
                  <a:sysClr val="windowText" lastClr="000000"/>
                </a:solidFill>
                <a:latin typeface="Calibri"/>
                <a:ea typeface="ＭＳ Ｐゴシック"/>
              </a:rPr>
              <a:t>。</a:t>
            </a:r>
            <a:r>
              <a:rPr lang="ja-JP" altLang="en-US" sz="1300" kern="0" dirty="0">
                <a:solidFill>
                  <a:sysClr val="windowText" lastClr="000000"/>
                </a:solidFill>
                <a:latin typeface="Calibri"/>
                <a:ea typeface="ＭＳ Ｐゴシック"/>
              </a:rPr>
              <a:t>ただし、施行（Ｈ</a:t>
            </a:r>
            <a:r>
              <a:rPr lang="en-US" altLang="ja-JP" sz="1300" kern="0" dirty="0">
                <a:solidFill>
                  <a:sysClr val="windowText" lastClr="000000"/>
                </a:solidFill>
                <a:latin typeface="Calibri"/>
                <a:ea typeface="ＭＳ Ｐゴシック"/>
              </a:rPr>
              <a:t>30</a:t>
            </a:r>
            <a:r>
              <a:rPr lang="ja-JP" altLang="en-US" sz="1300" kern="0" dirty="0">
                <a:solidFill>
                  <a:sysClr val="windowText" lastClr="000000"/>
                </a:solidFill>
                <a:latin typeface="Calibri"/>
                <a:ea typeface="ＭＳ Ｐゴシック"/>
              </a:rPr>
              <a:t>）後５年間に限り、精神障害者を法定雇用率の算定基礎に加えることに伴う法定雇用率の引上げ分について、本来の計算式で算定した率よりも低くすることを可能とする。</a:t>
            </a:r>
            <a:endParaRPr lang="en-US" altLang="ja-JP" sz="1300" kern="0" dirty="0">
              <a:solidFill>
                <a:sysClr val="windowText" lastClr="000000"/>
              </a:solidFill>
              <a:latin typeface="Calibri"/>
              <a:ea typeface="ＭＳ Ｐゴシック"/>
            </a:endParaRPr>
          </a:p>
        </p:txBody>
      </p:sp>
      <p:sp>
        <p:nvSpPr>
          <p:cNvPr id="2060" name="Rectangle 4"/>
          <p:cNvSpPr>
            <a:spLocks noChangeArrowheads="1"/>
          </p:cNvSpPr>
          <p:nvPr/>
        </p:nvSpPr>
        <p:spPr bwMode="auto">
          <a:xfrm>
            <a:off x="318057" y="6158269"/>
            <a:ext cx="8508023" cy="416356"/>
          </a:xfrm>
          <a:prstGeom prst="rect">
            <a:avLst/>
          </a:prstGeom>
          <a:solidFill>
            <a:srgbClr val="FFFFDC"/>
          </a:solidFill>
          <a:ln w="12700" algn="ctr">
            <a:solidFill>
              <a:schemeClr val="tx1"/>
            </a:solidFill>
            <a:miter lim="800000"/>
            <a:headEnd/>
            <a:tailEnd/>
          </a:ln>
        </p:spPr>
        <p:txBody>
          <a:bodyPr wrap="none" lIns="87132" tIns="43566" rIns="87132" bIns="43566" anchor="ctr"/>
          <a:lstStyle/>
          <a:p>
            <a:pPr algn="l"/>
            <a:endParaRPr lang="ja-JP" altLang="ja-JP" smtClean="0">
              <a:solidFill>
                <a:srgbClr val="000000"/>
              </a:solidFill>
              <a:latin typeface="Calibri"/>
              <a:ea typeface="ＭＳ Ｐゴシック"/>
            </a:endParaRPr>
          </a:p>
        </p:txBody>
      </p:sp>
      <p:sp>
        <p:nvSpPr>
          <p:cNvPr id="15" name="AutoShape 9"/>
          <p:cNvSpPr>
            <a:spLocks noChangeArrowheads="1"/>
          </p:cNvSpPr>
          <p:nvPr/>
        </p:nvSpPr>
        <p:spPr bwMode="auto">
          <a:xfrm>
            <a:off x="383965" y="6085446"/>
            <a:ext cx="1063869" cy="215302"/>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３．その他</a:t>
            </a:r>
          </a:p>
        </p:txBody>
      </p:sp>
      <p:sp>
        <p:nvSpPr>
          <p:cNvPr id="2062" name="テキスト ボックス 20"/>
          <p:cNvSpPr txBox="1">
            <a:spLocks noChangeArrowheads="1"/>
          </p:cNvSpPr>
          <p:nvPr/>
        </p:nvSpPr>
        <p:spPr bwMode="auto">
          <a:xfrm>
            <a:off x="317991" y="6283434"/>
            <a:ext cx="8185638" cy="299411"/>
          </a:xfrm>
          <a:prstGeom prst="rect">
            <a:avLst/>
          </a:prstGeom>
          <a:noFill/>
          <a:ln w="9525">
            <a:noFill/>
            <a:miter lim="800000"/>
            <a:headEnd/>
            <a:tailEnd/>
          </a:ln>
        </p:spPr>
        <p:txBody>
          <a:bodyPr lIns="87132" tIns="43566" rIns="87132" bIns="43566">
            <a:spAutoFit/>
          </a:bodyPr>
          <a:lstStyle/>
          <a:p>
            <a:pPr algn="l"/>
            <a:r>
              <a:rPr lang="ja-JP" altLang="en-US" sz="1300" dirty="0">
                <a:solidFill>
                  <a:srgbClr val="000000"/>
                </a:solidFill>
                <a:latin typeface="Calibri"/>
                <a:ea typeface="ＭＳ Ｐゴシック"/>
              </a:rPr>
              <a:t>　障害者の範囲の明確化その他の所要の措置を講ずる。</a:t>
            </a:r>
          </a:p>
        </p:txBody>
      </p:sp>
      <p:sp>
        <p:nvSpPr>
          <p:cNvPr id="2063" name="テキスト ボックス 20"/>
          <p:cNvSpPr txBox="1">
            <a:spLocks noChangeArrowheads="1"/>
          </p:cNvSpPr>
          <p:nvPr/>
        </p:nvSpPr>
        <p:spPr bwMode="auto">
          <a:xfrm>
            <a:off x="323532" y="6568391"/>
            <a:ext cx="9073008" cy="299411"/>
          </a:xfrm>
          <a:prstGeom prst="rect">
            <a:avLst/>
          </a:prstGeom>
          <a:noFill/>
          <a:ln w="9525">
            <a:noFill/>
            <a:miter lim="800000"/>
            <a:headEnd/>
            <a:tailEnd/>
          </a:ln>
        </p:spPr>
        <p:txBody>
          <a:bodyPr wrap="square" lIns="87132" tIns="43566" rIns="87132" bIns="43566">
            <a:spAutoFit/>
          </a:bodyPr>
          <a:lstStyle/>
          <a:p>
            <a:pPr algn="l"/>
            <a:r>
              <a:rPr lang="ja-JP" altLang="en-US" sz="1300" spc="-100" dirty="0">
                <a:solidFill>
                  <a:srgbClr val="000000"/>
                </a:solidFill>
                <a:latin typeface="Calibri"/>
                <a:ea typeface="ＭＳ Ｐゴシック"/>
              </a:rPr>
              <a:t>施行期日：平成</a:t>
            </a:r>
            <a:r>
              <a:rPr lang="en-US" altLang="ja-JP" sz="1300" spc="-100" dirty="0">
                <a:solidFill>
                  <a:srgbClr val="000000"/>
                </a:solidFill>
                <a:latin typeface="Calibri"/>
                <a:ea typeface="ＭＳ Ｐゴシック"/>
              </a:rPr>
              <a:t>28</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4</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a:t>
            </a:r>
            <a:r>
              <a:rPr lang="ja-JP" altLang="en-US" sz="1300" spc="-100" dirty="0">
                <a:solidFill>
                  <a:srgbClr val="000000"/>
                </a:solidFill>
                <a:latin typeface="Calibri"/>
                <a:ea typeface="ＭＳ Ｐゴシック"/>
              </a:rPr>
              <a:t>日（ただし、２は平成</a:t>
            </a:r>
            <a:r>
              <a:rPr lang="en-US" altLang="ja-JP" sz="1300" spc="-100" dirty="0">
                <a:solidFill>
                  <a:srgbClr val="000000"/>
                </a:solidFill>
                <a:latin typeface="Calibri"/>
                <a:ea typeface="ＭＳ Ｐゴシック"/>
              </a:rPr>
              <a:t>30</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4</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a:t>
            </a:r>
            <a:r>
              <a:rPr lang="ja-JP" altLang="en-US" sz="1300" spc="-100" dirty="0">
                <a:solidFill>
                  <a:srgbClr val="000000"/>
                </a:solidFill>
                <a:latin typeface="Calibri"/>
                <a:ea typeface="ＭＳ Ｐゴシック"/>
              </a:rPr>
              <a:t>日、 ３（障害者の範囲の明確化に限る。）は公布日（平成</a:t>
            </a:r>
            <a:r>
              <a:rPr lang="en-US" altLang="ja-JP" sz="1300" spc="-100" dirty="0">
                <a:solidFill>
                  <a:srgbClr val="000000"/>
                </a:solidFill>
                <a:latin typeface="Calibri"/>
                <a:ea typeface="ＭＳ Ｐゴシック"/>
              </a:rPr>
              <a:t>25</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6</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19</a:t>
            </a:r>
            <a:r>
              <a:rPr lang="ja-JP" altLang="en-US" sz="1300" spc="-100" dirty="0">
                <a:solidFill>
                  <a:srgbClr val="000000"/>
                </a:solidFill>
                <a:latin typeface="Calibri"/>
                <a:ea typeface="ＭＳ Ｐゴシック"/>
              </a:rPr>
              <a:t>日））</a:t>
            </a:r>
          </a:p>
        </p:txBody>
      </p:sp>
      <p:sp>
        <p:nvSpPr>
          <p:cNvPr id="17" name="スライド番号プレースホルダー 1"/>
          <p:cNvSpPr>
            <a:spLocks noGrp="1"/>
          </p:cNvSpPr>
          <p:nvPr>
            <p:ph type="sldNum" sz="quarter" idx="12"/>
          </p:nvPr>
        </p:nvSpPr>
        <p:spPr>
          <a:xfrm>
            <a:off x="7010400" y="6477000"/>
            <a:ext cx="2133600" cy="476250"/>
          </a:xfrm>
        </p:spPr>
        <p:txBody>
          <a:bodyPr/>
          <a:lstStyle/>
          <a:p>
            <a:pPr>
              <a:defRPr/>
            </a:pPr>
            <a:fld id="{E7A90DB6-B740-448A-AD62-85384E9A848E}" type="slidenum">
              <a:rPr lang="en-US" altLang="ja-JP" sz="1400" smtClean="0">
                <a:solidFill>
                  <a:srgbClr val="000000"/>
                </a:solidFill>
                <a:latin typeface="+mj-ea"/>
                <a:ea typeface="+mj-ea"/>
              </a:rPr>
              <a:pPr>
                <a:defRPr/>
              </a:pPr>
              <a:t>7</a:t>
            </a:fld>
            <a:endParaRPr lang="en-US" altLang="ja-JP" sz="1400">
              <a:solidFill>
                <a:srgbClr val="000000"/>
              </a:solidFill>
              <a:latin typeface="+mj-ea"/>
              <a:ea typeface="+mj-ea"/>
            </a:endParaRPr>
          </a:p>
        </p:txBody>
      </p:sp>
    </p:spTree>
    <p:extLst>
      <p:ext uri="{BB962C8B-B14F-4D97-AF65-F5344CB8AC3E}">
        <p14:creationId xmlns:p14="http://schemas.microsoft.com/office/powerpoint/2010/main" val="3824659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0" y="0"/>
            <a:ext cx="9144000" cy="47625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Calibri"/>
              <a:ea typeface="ＭＳ Ｐゴシック"/>
            </a:endParaRPr>
          </a:p>
        </p:txBody>
      </p:sp>
      <p:sp>
        <p:nvSpPr>
          <p:cNvPr id="6" name="タイトル 1"/>
          <p:cNvSpPr txBox="1">
            <a:spLocks/>
          </p:cNvSpPr>
          <p:nvPr/>
        </p:nvSpPr>
        <p:spPr>
          <a:xfrm>
            <a:off x="0" y="8672"/>
            <a:ext cx="9144000" cy="468000"/>
          </a:xfrm>
          <a:prstGeom prst="rect">
            <a:avLst/>
          </a:prstGeom>
        </p:spPr>
        <p:txBody>
          <a:bodyPr vert="horz" lIns="91399" tIns="45700" rIns="91399" bIns="45700" rtlCol="0" anchor="ctr">
            <a:normAutofit/>
          </a:bodyPr>
          <a:lstStyle/>
          <a:p>
            <a:pPr fontAlgn="auto">
              <a:spcAft>
                <a:spcPts val="0"/>
              </a:spcAft>
              <a:defRPr/>
            </a:pPr>
            <a:r>
              <a:rPr lang="ja-JP" altLang="en-US" sz="2000" b="1" dirty="0" smtClean="0">
                <a:solidFill>
                  <a:prstClr val="black"/>
                </a:solidFill>
                <a:latin typeface="Calibri"/>
                <a:ea typeface="ＭＳ Ｐゴシック"/>
              </a:rPr>
              <a:t>①</a:t>
            </a:r>
            <a:r>
              <a:rPr lang="ja-JP" altLang="en-US" sz="2000" b="1" dirty="0">
                <a:solidFill>
                  <a:prstClr val="black"/>
                </a:solidFill>
                <a:latin typeface="Calibri"/>
                <a:ea typeface="ＭＳ Ｐゴシック"/>
              </a:rPr>
              <a:t>　障害者に対する差別の禁止及び合理的配慮の提供義務について</a:t>
            </a:r>
          </a:p>
        </p:txBody>
      </p:sp>
      <p:sp>
        <p:nvSpPr>
          <p:cNvPr id="10" name="角丸四角形 9"/>
          <p:cNvSpPr/>
          <p:nvPr/>
        </p:nvSpPr>
        <p:spPr>
          <a:xfrm>
            <a:off x="139800" y="620688"/>
            <a:ext cx="8928000" cy="1620000"/>
          </a:xfrm>
          <a:prstGeom prst="roundRect">
            <a:avLst>
              <a:gd name="adj" fmla="val 14282"/>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t"/>
          <a:lstStyle/>
          <a:p>
            <a:pPr algn="l" fontAlgn="auto">
              <a:lnSpc>
                <a:spcPts val="2299"/>
              </a:lnSpc>
              <a:spcBef>
                <a:spcPts val="0"/>
              </a:spcBef>
              <a:spcAft>
                <a:spcPts val="0"/>
              </a:spcAft>
              <a:defRPr/>
            </a:pPr>
            <a:r>
              <a:rPr lang="ja-JP" altLang="en-US" sz="1600" dirty="0">
                <a:solidFill>
                  <a:srgbClr val="000000"/>
                </a:solidFill>
                <a:latin typeface="ＭＳ Ｐゴシック"/>
              </a:rPr>
              <a:t>◎　障害者に対する</a:t>
            </a:r>
            <a:r>
              <a:rPr lang="ja-JP" altLang="en-US" sz="1600" b="1" u="sng" dirty="0">
                <a:solidFill>
                  <a:srgbClr val="000000"/>
                </a:solidFill>
                <a:latin typeface="ＭＳ Ｐゴシック"/>
              </a:rPr>
              <a:t>差別禁止</a:t>
            </a:r>
            <a:r>
              <a:rPr lang="en-US" altLang="ja-JP" sz="1100" b="1" u="sng" dirty="0">
                <a:solidFill>
                  <a:srgbClr val="000000"/>
                </a:solidFill>
                <a:latin typeface="ＭＳ Ｐゴシック"/>
              </a:rPr>
              <a:t>※1</a:t>
            </a:r>
            <a:r>
              <a:rPr lang="ja-JP" altLang="en-US" sz="1600" b="1" u="sng" dirty="0" err="1">
                <a:solidFill>
                  <a:srgbClr val="000000"/>
                </a:solidFill>
                <a:latin typeface="ＭＳ Ｐゴシック"/>
              </a:rPr>
              <a:t>、</a:t>
            </a:r>
            <a:r>
              <a:rPr lang="ja-JP" altLang="en-US" sz="1600" b="1" u="sng" dirty="0">
                <a:solidFill>
                  <a:srgbClr val="000000"/>
                </a:solidFill>
                <a:latin typeface="ＭＳ Ｐゴシック"/>
              </a:rPr>
              <a:t>合理的配慮の提供義務</a:t>
            </a:r>
            <a:r>
              <a:rPr lang="en-US" altLang="ja-JP" sz="1200" b="1" u="sng" dirty="0">
                <a:solidFill>
                  <a:srgbClr val="000000"/>
                </a:solidFill>
                <a:latin typeface="ＭＳ Ｐゴシック"/>
              </a:rPr>
              <a:t>※2 </a:t>
            </a:r>
            <a:r>
              <a:rPr lang="ja-JP" altLang="en-US" sz="1600" b="1" u="sng" dirty="0">
                <a:solidFill>
                  <a:srgbClr val="000000"/>
                </a:solidFill>
                <a:latin typeface="ＭＳ Ｐゴシック"/>
              </a:rPr>
              <a:t>を規定 </a:t>
            </a:r>
            <a:r>
              <a:rPr lang="en-US" altLang="ja-JP" sz="1600" dirty="0">
                <a:solidFill>
                  <a:srgbClr val="000000"/>
                </a:solidFill>
                <a:latin typeface="ＭＳ Ｐゴシック"/>
              </a:rPr>
              <a:t>【</a:t>
            </a:r>
            <a:r>
              <a:rPr lang="ja-JP" altLang="en-US" sz="1600" dirty="0">
                <a:solidFill>
                  <a:srgbClr val="000000"/>
                </a:solidFill>
                <a:latin typeface="ＭＳ Ｐゴシック"/>
              </a:rPr>
              <a:t>施行期日 平成</a:t>
            </a:r>
            <a:r>
              <a:rPr lang="en-US" altLang="ja-JP" sz="1600" dirty="0">
                <a:solidFill>
                  <a:srgbClr val="000000"/>
                </a:solidFill>
                <a:latin typeface="ＭＳ Ｐゴシック"/>
              </a:rPr>
              <a:t>28</a:t>
            </a:r>
            <a:r>
              <a:rPr lang="ja-JP" altLang="en-US" sz="1600" dirty="0">
                <a:solidFill>
                  <a:srgbClr val="000000"/>
                </a:solidFill>
                <a:latin typeface="ＭＳ Ｐゴシック"/>
              </a:rPr>
              <a:t>年</a:t>
            </a:r>
            <a:r>
              <a:rPr lang="en-US" altLang="ja-JP" sz="1600" dirty="0">
                <a:solidFill>
                  <a:srgbClr val="000000"/>
                </a:solidFill>
                <a:latin typeface="ＭＳ Ｐゴシック"/>
              </a:rPr>
              <a:t>4</a:t>
            </a:r>
            <a:r>
              <a:rPr lang="ja-JP" altLang="en-US" sz="1600" dirty="0">
                <a:solidFill>
                  <a:srgbClr val="000000"/>
                </a:solidFill>
                <a:latin typeface="ＭＳ Ｐゴシック"/>
              </a:rPr>
              <a:t>月</a:t>
            </a:r>
            <a:r>
              <a:rPr lang="en-US" altLang="ja-JP" sz="1600" dirty="0">
                <a:solidFill>
                  <a:srgbClr val="000000"/>
                </a:solidFill>
                <a:latin typeface="ＭＳ Ｐゴシック"/>
              </a:rPr>
              <a:t>1</a:t>
            </a:r>
            <a:r>
              <a:rPr lang="ja-JP" altLang="en-US" sz="1600" dirty="0">
                <a:solidFill>
                  <a:srgbClr val="000000"/>
                </a:solidFill>
                <a:latin typeface="ＭＳ Ｐゴシック"/>
              </a:rPr>
              <a:t>日</a:t>
            </a:r>
            <a:r>
              <a:rPr lang="en-US" altLang="ja-JP" sz="1600" dirty="0">
                <a:solidFill>
                  <a:srgbClr val="000000"/>
                </a:solidFill>
                <a:latin typeface="ＭＳ Ｐゴシック"/>
              </a:rPr>
              <a:t>】</a:t>
            </a:r>
            <a:r>
              <a:rPr lang="ja-JP" altLang="en-US" sz="1600" dirty="0">
                <a:solidFill>
                  <a:srgbClr val="000000"/>
                </a:solidFill>
                <a:latin typeface="ＭＳ Ｐゴシック"/>
              </a:rPr>
              <a:t> 。</a:t>
            </a:r>
            <a:endParaRPr lang="en-US" altLang="ja-JP" sz="1600" dirty="0">
              <a:solidFill>
                <a:srgbClr val="000000"/>
              </a:solidFill>
              <a:latin typeface="ＭＳ Ｐゴシック"/>
            </a:endParaRPr>
          </a:p>
          <a:p>
            <a:pPr algn="l" fontAlgn="auto">
              <a:lnSpc>
                <a:spcPts val="500"/>
              </a:lnSpc>
              <a:spcBef>
                <a:spcPts val="0"/>
              </a:spcBef>
              <a:spcAft>
                <a:spcPts val="0"/>
              </a:spcAft>
              <a:defRPr/>
            </a:pPr>
            <a:r>
              <a:rPr lang="ja-JP" altLang="en-US" sz="1600" dirty="0">
                <a:solidFill>
                  <a:srgbClr val="000000"/>
                </a:solidFill>
                <a:latin typeface="ＭＳ Ｐゴシック"/>
              </a:rPr>
              <a:t>　</a:t>
            </a:r>
            <a:endParaRPr lang="en-US" altLang="ja-JP" sz="1600" dirty="0">
              <a:solidFill>
                <a:srgbClr val="000000"/>
              </a:solidFill>
              <a:latin typeface="ＭＳ Ｐゴシック"/>
            </a:endParaRPr>
          </a:p>
          <a:p>
            <a:pPr algn="l" fontAlgn="auto">
              <a:lnSpc>
                <a:spcPts val="2000"/>
              </a:lnSpc>
              <a:spcBef>
                <a:spcPts val="0"/>
              </a:spcBef>
              <a:spcAft>
                <a:spcPts val="0"/>
              </a:spcAft>
              <a:defRPr/>
            </a:pPr>
            <a:r>
              <a:rPr lang="ja-JP" altLang="en-US" sz="1600" dirty="0">
                <a:solidFill>
                  <a:srgbClr val="000000"/>
                </a:solidFill>
                <a:latin typeface="ＭＳ Ｐゴシック"/>
              </a:rPr>
              <a:t>　</a:t>
            </a:r>
            <a:endParaRPr lang="en-US" altLang="ja-JP" sz="1600" dirty="0">
              <a:solidFill>
                <a:srgbClr val="000000"/>
              </a:solidFill>
              <a:latin typeface="ＭＳ Ｐゴシック"/>
            </a:endParaRPr>
          </a:p>
          <a:p>
            <a:pPr algn="l" fontAlgn="auto">
              <a:lnSpc>
                <a:spcPts val="1800"/>
              </a:lnSpc>
              <a:spcBef>
                <a:spcPts val="0"/>
              </a:spcBef>
              <a:spcAft>
                <a:spcPts val="0"/>
              </a:spcAft>
              <a:defRPr/>
            </a:pPr>
            <a:endParaRPr lang="en-US" altLang="ja-JP" sz="1600" dirty="0">
              <a:solidFill>
                <a:srgbClr val="000000"/>
              </a:solidFill>
              <a:latin typeface="ＭＳ Ｐゴシック"/>
            </a:endParaRPr>
          </a:p>
          <a:p>
            <a:pPr algn="l" fontAlgn="auto">
              <a:lnSpc>
                <a:spcPts val="2000"/>
              </a:lnSpc>
              <a:spcBef>
                <a:spcPts val="0"/>
              </a:spcBef>
              <a:spcAft>
                <a:spcPts val="0"/>
              </a:spcAft>
              <a:defRPr/>
            </a:pPr>
            <a:endParaRPr lang="en-US" altLang="ja-JP" sz="1600" dirty="0">
              <a:solidFill>
                <a:srgbClr val="000000"/>
              </a:solidFill>
              <a:latin typeface="ＭＳ Ｐゴシック"/>
            </a:endParaRPr>
          </a:p>
          <a:p>
            <a:pPr algn="l" fontAlgn="auto">
              <a:lnSpc>
                <a:spcPts val="2000"/>
              </a:lnSpc>
              <a:spcBef>
                <a:spcPts val="0"/>
              </a:spcBef>
              <a:spcAft>
                <a:spcPts val="0"/>
              </a:spcAft>
              <a:defRPr/>
            </a:pPr>
            <a:r>
              <a:rPr lang="ja-JP" altLang="en-US" sz="1600" dirty="0">
                <a:solidFill>
                  <a:srgbClr val="000000"/>
                </a:solidFill>
                <a:latin typeface="ＭＳ Ｐゴシック"/>
              </a:rPr>
              <a:t>◎　必要があると認めるときは、</a:t>
            </a:r>
            <a:r>
              <a:rPr lang="ja-JP" altLang="en-US" sz="1600" b="1" u="sng" dirty="0">
                <a:solidFill>
                  <a:srgbClr val="000000"/>
                </a:solidFill>
                <a:latin typeface="ＭＳ Ｐゴシック"/>
              </a:rPr>
              <a:t>厚生労働大臣から事業主に対し、助言、指導又は勧告</a:t>
            </a:r>
            <a:r>
              <a:rPr lang="ja-JP" altLang="en-US" sz="1600" dirty="0">
                <a:solidFill>
                  <a:srgbClr val="000000"/>
                </a:solidFill>
                <a:latin typeface="ＭＳ Ｐゴシック"/>
              </a:rPr>
              <a:t>を実施。</a:t>
            </a:r>
            <a:endParaRPr lang="en-US" altLang="ja-JP" sz="1600" dirty="0">
              <a:solidFill>
                <a:srgbClr val="000000"/>
              </a:solidFill>
              <a:latin typeface="ＭＳ Ｐゴシック"/>
            </a:endParaRPr>
          </a:p>
        </p:txBody>
      </p:sp>
      <p:sp>
        <p:nvSpPr>
          <p:cNvPr id="12" name="正方形/長方形 11"/>
          <p:cNvSpPr/>
          <p:nvPr/>
        </p:nvSpPr>
        <p:spPr>
          <a:xfrm>
            <a:off x="107506" y="2924944"/>
            <a:ext cx="2088232" cy="4320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en-US" altLang="ja-JP" sz="1500" b="1" u="sng" dirty="0">
                <a:solidFill>
                  <a:prstClr val="black"/>
                </a:solidFill>
              </a:rPr>
              <a:t>【</a:t>
            </a:r>
            <a:r>
              <a:rPr lang="ja-JP" altLang="en-US" sz="1500" b="1" u="sng" dirty="0">
                <a:solidFill>
                  <a:prstClr val="black"/>
                </a:solidFill>
              </a:rPr>
              <a:t>差別の主な具体例</a:t>
            </a:r>
            <a:r>
              <a:rPr lang="en-US" altLang="ja-JP" sz="1500" b="1" u="sng" dirty="0">
                <a:solidFill>
                  <a:prstClr val="black"/>
                </a:solidFill>
              </a:rPr>
              <a:t>】</a:t>
            </a:r>
            <a:endParaRPr lang="zh-CN" altLang="en-US" sz="1500" b="1" u="sng" dirty="0">
              <a:solidFill>
                <a:prstClr val="black"/>
              </a:solidFill>
            </a:endParaRPr>
          </a:p>
        </p:txBody>
      </p:sp>
      <p:sp>
        <p:nvSpPr>
          <p:cNvPr id="13" name="正方形/長方形 12"/>
          <p:cNvSpPr/>
          <p:nvPr/>
        </p:nvSpPr>
        <p:spPr>
          <a:xfrm>
            <a:off x="-36506" y="4759812"/>
            <a:ext cx="2736304" cy="4320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en-US" altLang="ja-JP" sz="1500" b="1" u="sng" dirty="0">
                <a:solidFill>
                  <a:prstClr val="black"/>
                </a:solidFill>
              </a:rPr>
              <a:t>【</a:t>
            </a:r>
            <a:r>
              <a:rPr lang="ja-JP" altLang="en-US" sz="1500" b="1" u="sng" dirty="0">
                <a:solidFill>
                  <a:prstClr val="black"/>
                </a:solidFill>
              </a:rPr>
              <a:t>合理的配慮の主な具体例</a:t>
            </a:r>
            <a:r>
              <a:rPr lang="en-US" altLang="ja-JP" sz="1500" b="1" u="sng" dirty="0">
                <a:solidFill>
                  <a:prstClr val="black"/>
                </a:solidFill>
              </a:rPr>
              <a:t>】</a:t>
            </a:r>
            <a:endParaRPr lang="zh-CN" altLang="en-US" sz="1500" b="1" u="sng" dirty="0">
              <a:solidFill>
                <a:prstClr val="black"/>
              </a:solidFill>
            </a:endParaRPr>
          </a:p>
        </p:txBody>
      </p:sp>
      <p:graphicFrame>
        <p:nvGraphicFramePr>
          <p:cNvPr id="14" name="表 13"/>
          <p:cNvGraphicFramePr>
            <a:graphicFrameLocks noGrp="1"/>
          </p:cNvGraphicFramePr>
          <p:nvPr/>
        </p:nvGraphicFramePr>
        <p:xfrm>
          <a:off x="395536" y="3284984"/>
          <a:ext cx="8496944" cy="1512168"/>
        </p:xfrm>
        <a:graphic>
          <a:graphicData uri="http://schemas.openxmlformats.org/drawingml/2006/table">
            <a:tbl>
              <a:tblPr firstRow="1" bandRow="1">
                <a:tableStyleId>{5C22544A-7EE6-4342-B048-85BDC9FD1C3A}</a:tableStyleId>
              </a:tblPr>
              <a:tblGrid>
                <a:gridCol w="1825791"/>
                <a:gridCol w="6671153"/>
              </a:tblGrid>
              <a:tr h="576064">
                <a:tc>
                  <a:txBody>
                    <a:bodyPr/>
                    <a:lstStyle/>
                    <a:p>
                      <a:pPr algn="l"/>
                      <a:r>
                        <a:rPr kumimoji="1" lang="ja-JP" altLang="en-US" sz="1200" b="0" dirty="0" smtClean="0">
                          <a:solidFill>
                            <a:schemeClr val="tx1"/>
                          </a:solidFill>
                        </a:rPr>
                        <a:t>募集・採用の機会</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　○　身体障害、知的障害、精神障害、車いすの利用、人工呼吸器の使用などを理由として採用を</a:t>
                      </a:r>
                      <a:endParaRPr kumimoji="1" lang="en-US" altLang="ja-JP" sz="1200" b="0" dirty="0" smtClean="0">
                        <a:solidFill>
                          <a:schemeClr val="tx1"/>
                        </a:solidFill>
                      </a:endParaRPr>
                    </a:p>
                    <a:p>
                      <a:r>
                        <a:rPr kumimoji="1" lang="ja-JP" altLang="en-US" sz="1200" b="0" dirty="0" smtClean="0">
                          <a:solidFill>
                            <a:schemeClr val="tx1"/>
                          </a:solidFill>
                        </a:rPr>
                        <a:t>　　　拒否すること　　　　など</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賃金の決定、教育訓練の実施、福利厚生施設の利用など</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障害者であることを理由として、以下のような不当な差別的取扱いを行うこと</a:t>
                      </a:r>
                      <a:endParaRPr kumimoji="1" lang="en-US" altLang="ja-JP" sz="1200" dirty="0" smtClean="0"/>
                    </a:p>
                    <a:p>
                      <a:r>
                        <a:rPr kumimoji="1" lang="ja-JP" altLang="en-US" sz="1200" dirty="0" smtClean="0"/>
                        <a:t>　○　賃金を引き下げること、低い賃金を設定すること、昇給をさせないこと</a:t>
                      </a:r>
                      <a:endParaRPr kumimoji="1" lang="en-US" altLang="ja-JP" sz="1200" dirty="0" smtClean="0"/>
                    </a:p>
                    <a:p>
                      <a:r>
                        <a:rPr kumimoji="1" lang="ja-JP" altLang="en-US" sz="1200" dirty="0" smtClean="0"/>
                        <a:t>　○　研修、現場実習をうけさせないこと</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　食堂や休憩室の利用を認めない　　　など</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5" name="表 14"/>
          <p:cNvGraphicFramePr>
            <a:graphicFrameLocks noGrp="1"/>
          </p:cNvGraphicFramePr>
          <p:nvPr/>
        </p:nvGraphicFramePr>
        <p:xfrm>
          <a:off x="395536" y="5150724"/>
          <a:ext cx="8496944" cy="1662652"/>
        </p:xfrm>
        <a:graphic>
          <a:graphicData uri="http://schemas.openxmlformats.org/drawingml/2006/table">
            <a:tbl>
              <a:tblPr firstRow="1" bandRow="1">
                <a:tableStyleId>{5C22544A-7EE6-4342-B048-85BDC9FD1C3A}</a:tableStyleId>
              </a:tblPr>
              <a:tblGrid>
                <a:gridCol w="1788831"/>
                <a:gridCol w="6708113"/>
              </a:tblGrid>
              <a:tr h="563862">
                <a:tc>
                  <a:txBody>
                    <a:bodyPr/>
                    <a:lstStyle/>
                    <a:p>
                      <a:r>
                        <a:rPr kumimoji="1" lang="ja-JP" altLang="en-US" sz="1200" b="0" dirty="0" smtClean="0">
                          <a:solidFill>
                            <a:schemeClr val="tx1"/>
                          </a:solidFill>
                        </a:rPr>
                        <a:t>募集・採用の配慮</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　○　問題用紙を点訳・音訳すること・試験などで拡大読書器を利用できるようにすること・試験の回答</a:t>
                      </a:r>
                      <a:endParaRPr kumimoji="1" lang="en-US" altLang="ja-JP" sz="1200" b="0" dirty="0" smtClean="0">
                        <a:solidFill>
                          <a:schemeClr val="tx1"/>
                        </a:solidFill>
                      </a:endParaRPr>
                    </a:p>
                    <a:p>
                      <a:r>
                        <a:rPr kumimoji="1" lang="ja-JP" altLang="en-US" sz="1200" b="0" dirty="0" smtClean="0">
                          <a:solidFill>
                            <a:schemeClr val="tx1"/>
                          </a:solidFill>
                        </a:rPr>
                        <a:t>　　　時間を延長すること・回答方法を工夫すること　　など</a:t>
                      </a:r>
                      <a:endParaRPr kumimoji="1" lang="en-US" altLang="ja-JP" sz="12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98790">
                <a:tc>
                  <a:txBody>
                    <a:bodyPr/>
                    <a:lstStyle/>
                    <a:p>
                      <a:r>
                        <a:rPr kumimoji="1" lang="ja-JP" altLang="en-US" sz="1200" b="0" dirty="0" smtClean="0">
                          <a:solidFill>
                            <a:schemeClr val="tx1"/>
                          </a:solidFill>
                        </a:rPr>
                        <a:t>施設の整備、援助を行う者の配置など</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rPr>
                        <a:t>　○　車いすを利用する方に合わせて、机や作業台の高さを調整すること</a:t>
                      </a:r>
                      <a:endParaRPr kumimoji="1" lang="en-US" altLang="ja-JP" sz="1200" b="0" dirty="0" smtClean="0">
                        <a:solidFill>
                          <a:schemeClr val="tx1"/>
                        </a:solidFill>
                      </a:endParaRPr>
                    </a:p>
                    <a:p>
                      <a:r>
                        <a:rPr kumimoji="1" lang="ja-JP" altLang="en-US" sz="1200" b="0" dirty="0" smtClean="0">
                          <a:solidFill>
                            <a:schemeClr val="tx1"/>
                          </a:solidFill>
                        </a:rPr>
                        <a:t>　○　文字だけでなく口頭での説明を行うこと・口頭だけでなくわかりやすい文書・絵図を用いて説明</a:t>
                      </a:r>
                      <a:endParaRPr kumimoji="1" lang="en-US" altLang="ja-JP" sz="1200" b="0" dirty="0" smtClean="0">
                        <a:solidFill>
                          <a:schemeClr val="tx1"/>
                        </a:solidFill>
                      </a:endParaRPr>
                    </a:p>
                    <a:p>
                      <a:r>
                        <a:rPr kumimoji="1" lang="ja-JP" altLang="en-US" sz="1200" b="0" dirty="0" smtClean="0">
                          <a:solidFill>
                            <a:schemeClr val="tx1"/>
                          </a:solidFill>
                        </a:rPr>
                        <a:t>　　　すること・筆談ができるようにすること</a:t>
                      </a:r>
                      <a:endParaRPr kumimoji="1" lang="en-US" altLang="ja-JP" sz="1200" b="0" dirty="0" smtClean="0">
                        <a:solidFill>
                          <a:schemeClr val="tx1"/>
                        </a:solidFill>
                      </a:endParaRPr>
                    </a:p>
                    <a:p>
                      <a:r>
                        <a:rPr kumimoji="1" lang="ja-JP" altLang="en-US" sz="1200" b="0" dirty="0" smtClean="0">
                          <a:solidFill>
                            <a:schemeClr val="tx1"/>
                          </a:solidFill>
                        </a:rPr>
                        <a:t>　○　手話通訳者・要約筆記者を配置・派遣すること、雇用主との間で調整する相談員を置くこと</a:t>
                      </a:r>
                      <a:endParaRPr kumimoji="1" lang="en-US" altLang="ja-JP" sz="12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tx1"/>
                          </a:solidFill>
                        </a:rPr>
                        <a:t>　○　</a:t>
                      </a:r>
                      <a:r>
                        <a:rPr kumimoji="1" lang="ja-JP" altLang="en-US" sz="1200" b="0" dirty="0" smtClean="0">
                          <a:solidFill>
                            <a:schemeClr val="tx1"/>
                          </a:solidFill>
                        </a:rPr>
                        <a:t>通勤時のラッシュを避けるため勤務時間を変更すること　　　など</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 name="正方形/長方形 15"/>
          <p:cNvSpPr/>
          <p:nvPr/>
        </p:nvSpPr>
        <p:spPr>
          <a:xfrm>
            <a:off x="539552" y="1052736"/>
            <a:ext cx="82809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fontAlgn="auto">
              <a:spcBef>
                <a:spcPts val="0"/>
              </a:spcBef>
              <a:spcAft>
                <a:spcPts val="0"/>
              </a:spcAft>
            </a:pPr>
            <a:r>
              <a:rPr lang="en-US" altLang="ja-JP" sz="1200" dirty="0">
                <a:solidFill>
                  <a:prstClr val="black"/>
                </a:solidFill>
              </a:rPr>
              <a:t>※</a:t>
            </a:r>
            <a:r>
              <a:rPr lang="ja-JP" altLang="en-US" sz="1200" dirty="0">
                <a:solidFill>
                  <a:prstClr val="black"/>
                </a:solidFill>
              </a:rPr>
              <a:t>１　不当な差別的取扱いを禁止。このため、職業能力等を適正に評価した結果といった合理的な理由による異なる取扱いが</a:t>
            </a:r>
            <a:endParaRPr lang="en-US" altLang="ja-JP" sz="1200" dirty="0">
              <a:solidFill>
                <a:prstClr val="black"/>
              </a:solidFill>
            </a:endParaRPr>
          </a:p>
          <a:p>
            <a:pPr algn="l" fontAlgn="auto">
              <a:spcBef>
                <a:spcPts val="0"/>
              </a:spcBef>
              <a:spcAft>
                <a:spcPts val="0"/>
              </a:spcAft>
            </a:pPr>
            <a:r>
              <a:rPr lang="ja-JP" altLang="en-US" sz="1200" dirty="0">
                <a:solidFill>
                  <a:prstClr val="black"/>
                </a:solidFill>
              </a:rPr>
              <a:t>　　禁止されるものではない。　　　</a:t>
            </a:r>
          </a:p>
        </p:txBody>
      </p:sp>
      <p:sp>
        <p:nvSpPr>
          <p:cNvPr id="18" name="大かっこ 17"/>
          <p:cNvSpPr/>
          <p:nvPr/>
        </p:nvSpPr>
        <p:spPr>
          <a:xfrm>
            <a:off x="467544" y="1052740"/>
            <a:ext cx="8295456" cy="684000"/>
          </a:xfrm>
          <a:prstGeom prst="bracketPair">
            <a:avLst>
              <a:gd name="adj" fmla="val 1130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91399" tIns="45700" rIns="91399" bIns="45700" rtlCol="0" anchor="ctr"/>
          <a:lstStyle/>
          <a:p>
            <a:pPr fontAlgn="auto">
              <a:spcBef>
                <a:spcPts val="0"/>
              </a:spcBef>
              <a:spcAft>
                <a:spcPts val="0"/>
              </a:spcAft>
            </a:pPr>
            <a:endParaRPr lang="ja-JP" altLang="en-US">
              <a:solidFill>
                <a:prstClr val="black"/>
              </a:solidFill>
            </a:endParaRPr>
          </a:p>
        </p:txBody>
      </p:sp>
      <p:sp>
        <p:nvSpPr>
          <p:cNvPr id="19" name="正方形/長方形 18"/>
          <p:cNvSpPr/>
          <p:nvPr/>
        </p:nvSpPr>
        <p:spPr>
          <a:xfrm>
            <a:off x="539552" y="2348880"/>
            <a:ext cx="82809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fontAlgn="auto">
              <a:spcBef>
                <a:spcPts val="0"/>
              </a:spcBef>
              <a:spcAft>
                <a:spcPts val="0"/>
              </a:spcAft>
            </a:pPr>
            <a:r>
              <a:rPr lang="ja-JP" altLang="en-US" sz="1600" dirty="0">
                <a:solidFill>
                  <a:prstClr val="black"/>
                </a:solidFill>
              </a:rPr>
              <a:t>　今後、労働政策審議会障害者雇用分科会の意見を聴いて、具体的な内容は指針を策定。</a:t>
            </a:r>
          </a:p>
          <a:p>
            <a:pPr algn="l" fontAlgn="auto">
              <a:spcBef>
                <a:spcPts val="0"/>
              </a:spcBef>
              <a:spcAft>
                <a:spcPts val="0"/>
              </a:spcAft>
            </a:pPr>
            <a:r>
              <a:rPr lang="ja-JP" altLang="en-US" sz="1600" dirty="0">
                <a:solidFill>
                  <a:prstClr val="black"/>
                </a:solidFill>
              </a:rPr>
              <a:t>なお、禁止される差別や合理的配慮の内容として、以下のものなどが想定される。　　　</a:t>
            </a:r>
          </a:p>
        </p:txBody>
      </p:sp>
      <p:sp>
        <p:nvSpPr>
          <p:cNvPr id="20" name="正方形/長方形 19"/>
          <p:cNvSpPr/>
          <p:nvPr/>
        </p:nvSpPr>
        <p:spPr>
          <a:xfrm>
            <a:off x="539552" y="1440000"/>
            <a:ext cx="828092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fontAlgn="auto">
              <a:spcBef>
                <a:spcPts val="0"/>
              </a:spcBef>
              <a:spcAft>
                <a:spcPts val="0"/>
              </a:spcAft>
            </a:pPr>
            <a:r>
              <a:rPr lang="en-US" altLang="ja-JP" sz="1200" dirty="0">
                <a:solidFill>
                  <a:prstClr val="black"/>
                </a:solidFill>
              </a:rPr>
              <a:t>※</a:t>
            </a:r>
            <a:r>
              <a:rPr lang="ja-JP" altLang="en-US" sz="1200" dirty="0">
                <a:solidFill>
                  <a:prstClr val="black"/>
                </a:solidFill>
              </a:rPr>
              <a:t>２　事業主に対して過重な負担を及ぼすときは提供義務を負わない。</a:t>
            </a:r>
          </a:p>
        </p:txBody>
      </p:sp>
      <p:sp>
        <p:nvSpPr>
          <p:cNvPr id="21" name="スライド番号プレースホルダー 1"/>
          <p:cNvSpPr>
            <a:spLocks noGrp="1"/>
          </p:cNvSpPr>
          <p:nvPr>
            <p:ph type="sldNum" sz="quarter" idx="12"/>
          </p:nvPr>
        </p:nvSpPr>
        <p:spPr>
          <a:xfrm>
            <a:off x="7086600" y="6477000"/>
            <a:ext cx="2133600" cy="476250"/>
          </a:xfrm>
        </p:spPr>
        <p:txBody>
          <a:bodyPr/>
          <a:lstStyle/>
          <a:p>
            <a:pPr>
              <a:defRPr/>
            </a:pPr>
            <a:fld id="{E7A90DB6-B740-448A-AD62-85384E9A848E}" type="slidenum">
              <a:rPr lang="en-US" altLang="ja-JP" sz="1400" smtClean="0">
                <a:solidFill>
                  <a:srgbClr val="000000"/>
                </a:solidFill>
                <a:latin typeface="+mj-ea"/>
                <a:ea typeface="+mj-ea"/>
              </a:rPr>
              <a:pPr>
                <a:defRPr/>
              </a:pPr>
              <a:t>8</a:t>
            </a:fld>
            <a:endParaRPr lang="en-US" altLang="ja-JP" sz="1400">
              <a:solidFill>
                <a:srgbClr val="000000"/>
              </a:solidFill>
              <a:latin typeface="+mj-ea"/>
              <a:ea typeface="+mj-ea"/>
            </a:endParaRPr>
          </a:p>
        </p:txBody>
      </p:sp>
    </p:spTree>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9C6DD3413D5A8C4FBF443221CE762B9A" ma:contentTypeVersion="11" ma:contentTypeDescription="" ma:contentTypeScope="" ma:versionID="362d1908c2c84a8e22e80b24d5d0e39b">
  <xsd:schema xmlns:xsd="http://www.w3.org/2001/XMLSchema" xmlns:p="http://schemas.microsoft.com/office/2006/metadata/properties" xmlns:ns2="8B97BE19-CDDD-400E-817A-CFDD13F7EC12" xmlns:ns3="0281c22a-c5fa-4039-9af5-80cb639268c7" targetNamespace="http://schemas.microsoft.com/office/2006/metadata/properties" ma:root="true" ma:fieldsID="c7c81d4a7d2323e31eec73e8f1f1b668" ns2:_="" ns3:_="">
    <xsd:import namespace="8B97BE19-CDDD-400E-817A-CFDD13F7EC12"/>
    <xsd:import namespace="0281c22a-c5fa-4039-9af5-80cb639268c7"/>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281c22a-c5fa-4039-9af5-80cb639268c7"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6E2760F-B5A3-484A-AD2A-3F632FDA234A}">
  <ds:schemaRefs>
    <ds:schemaRef ds:uri="http://schemas.microsoft.com/sharepoint/v3/contenttype/forms"/>
  </ds:schemaRefs>
</ds:datastoreItem>
</file>

<file path=customXml/itemProps2.xml><?xml version="1.0" encoding="utf-8"?>
<ds:datastoreItem xmlns:ds="http://schemas.openxmlformats.org/officeDocument/2006/customXml" ds:itemID="{9193DAC4-6069-4EF8-AC3F-F542E2E8F1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281c22a-c5fa-4039-9af5-80cb639268c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03DAADD-4A3C-4B77-B33B-6723DE843965}">
  <ds:schemaRefs>
    <ds:schemaRef ds:uri="http://schemas.openxmlformats.org/package/2006/metadata/core-properties"/>
    <ds:schemaRef ds:uri="http://purl.org/dc/terms/"/>
    <ds:schemaRef ds:uri="0281c22a-c5fa-4039-9af5-80cb639268c7"/>
    <ds:schemaRef ds:uri="http://schemas.microsoft.com/office/2006/metadata/properties"/>
    <ds:schemaRef ds:uri="http://purl.org/dc/elements/1.1/"/>
    <ds:schemaRef ds:uri="http://purl.org/dc/dcmitype/"/>
    <ds:schemaRef ds:uri="http://schemas.microsoft.com/office/2006/documentManagement/types"/>
    <ds:schemaRef ds:uri="8B97BE19-CDDD-400E-817A-CFDD13F7EC1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7824</TotalTime>
  <Words>1088</Words>
  <Application>Microsoft Office PowerPoint</Application>
  <PresentationFormat>画面に合わせる (4:3)</PresentationFormat>
  <Paragraphs>433</Paragraphs>
  <Slides>18</Slides>
  <Notes>8</Notes>
  <HiddenSlides>0</HiddenSlides>
  <MMClips>0</MMClips>
  <ScaleCrop>false</ScaleCrop>
  <HeadingPairs>
    <vt:vector size="6" baseType="variant">
      <vt:variant>
        <vt:lpstr>テーマ</vt:lpstr>
      </vt:variant>
      <vt:variant>
        <vt:i4>11</vt:i4>
      </vt:variant>
      <vt:variant>
        <vt:lpstr>埋め込まれた OLE サーバー</vt:lpstr>
      </vt:variant>
      <vt:variant>
        <vt:i4>1</vt:i4>
      </vt:variant>
      <vt:variant>
        <vt:lpstr>スライド タイトル</vt:lpstr>
      </vt:variant>
      <vt:variant>
        <vt:i4>18</vt:i4>
      </vt:variant>
    </vt:vector>
  </HeadingPairs>
  <TitlesOfParts>
    <vt:vector size="30" baseType="lpstr">
      <vt:lpstr>1_標準デザイン</vt:lpstr>
      <vt:lpstr>1_デザインの設定</vt:lpstr>
      <vt:lpstr>デザインの設定</vt:lpstr>
      <vt:lpstr>3_blank</vt:lpstr>
      <vt:lpstr>Office ​​テーマ</vt:lpstr>
      <vt:lpstr>12_標準デザイン</vt:lpstr>
      <vt:lpstr>3_標準デザイン</vt:lpstr>
      <vt:lpstr>1_Office ​​テーマ</vt:lpstr>
      <vt:lpstr>21_標準デザイン</vt:lpstr>
      <vt:lpstr>4_Office ​​テーマ</vt:lpstr>
      <vt:lpstr>7_Office テーマ</vt:lpstr>
      <vt:lpstr>ピクチャ</vt:lpstr>
      <vt:lpstr>PowerPoint プレゼンテーション</vt:lpstr>
      <vt:lpstr>障害者雇用の現状</vt:lpstr>
      <vt:lpstr>PowerPoint プレゼンテーション</vt:lpstr>
      <vt:lpstr>PowerPoint プレゼンテーション</vt:lpstr>
      <vt:lpstr>ハローワークの障害種別の職業紹介状況 （就職件数）</vt:lpstr>
      <vt:lpstr>改正障害者雇用促進法の概要</vt:lpstr>
      <vt:lpstr>障害者権利条約の批准について</vt:lpstr>
      <vt:lpstr>障害者の雇用の促進等に関する法律の一部を改正する法律の概要</vt:lpstr>
      <vt:lpstr>PowerPoint プレゼンテーション</vt:lpstr>
      <vt:lpstr>PowerPoint プレゼンテーション</vt:lpstr>
      <vt:lpstr>法定雇用率の対象となる障害者の範囲の変遷</vt:lpstr>
      <vt:lpstr>PowerPoint プレゼンテーション</vt:lpstr>
      <vt:lpstr>PowerPoint プレゼンテーション</vt:lpstr>
      <vt:lpstr>改正障害者雇用促進法に基づく 差別禁止・合理的配慮提供 の指針について</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精神障害者就労支援のためのお手伝い～雇用</dc:title>
  <dc:creator>NYRGW</dc:creator>
  <cp:lastModifiedBy>まつ</cp:lastModifiedBy>
  <cp:revision>532</cp:revision>
  <cp:lastPrinted>2015-01-16T06:42:45Z</cp:lastPrinted>
  <dcterms:created xsi:type="dcterms:W3CDTF">2008-08-06T01:12:34Z</dcterms:created>
  <dcterms:modified xsi:type="dcterms:W3CDTF">2015-02-19T04:14:31Z</dcterms:modified>
</cp:coreProperties>
</file>