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drawings/drawing3.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65" r:id="rId5"/>
    <p:sldId id="283" r:id="rId6"/>
    <p:sldId id="285" r:id="rId7"/>
    <p:sldId id="286" r:id="rId8"/>
    <p:sldId id="288" r:id="rId9"/>
    <p:sldId id="289" r:id="rId10"/>
    <p:sldId id="290" r:id="rId11"/>
    <p:sldId id="262" r:id="rId12"/>
    <p:sldId id="264" r:id="rId13"/>
    <p:sldId id="267" r:id="rId14"/>
    <p:sldId id="263" r:id="rId15"/>
    <p:sldId id="268" r:id="rId16"/>
    <p:sldId id="275" r:id="rId17"/>
    <p:sldId id="259" r:id="rId18"/>
    <p:sldId id="280" r:id="rId19"/>
    <p:sldId id="273" r:id="rId20"/>
    <p:sldId id="260" r:id="rId21"/>
    <p:sldId id="274" r:id="rId22"/>
    <p:sldId id="276" r:id="rId23"/>
    <p:sldId id="278" r:id="rId24"/>
    <p:sldId id="277" r:id="rId25"/>
    <p:sldId id="270" r:id="rId26"/>
    <p:sldId id="271" r:id="rId27"/>
    <p:sldId id="281" r:id="rId28"/>
    <p:sldId id="291" r:id="rId29"/>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6" d="100"/>
          <a:sy n="96" d="100"/>
        </p:scale>
        <p:origin x="-63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file:///G:\5.&#24453;&#36774;\1040127&#35498;&#26126;&#26371;\10401&#27704;&#20037;&#25563;&#35657;&#35498;&#26126;&#26371;\&#25163;&#20874;&#20154;&#25976;&#32113;&#35336;.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user\Downloads\&#20840;&#22283;&#31119;&#21033;&#32147;&#28639;&#36523;&#20221;&#20154;&#25976;&#27604;&#29575;%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cked"/>
        <c:varyColors val="0"/>
        <c:dLbls>
          <c:showLegendKey val="0"/>
          <c:showVal val="0"/>
          <c:showCatName val="0"/>
          <c:showSerName val="0"/>
          <c:showPercent val="0"/>
          <c:showBubbleSize val="0"/>
        </c:dLbls>
        <c:marker val="1"/>
        <c:smooth val="0"/>
        <c:axId val="171643648"/>
        <c:axId val="171645184"/>
      </c:lineChart>
      <c:catAx>
        <c:axId val="171643648"/>
        <c:scaling>
          <c:orientation val="minMax"/>
        </c:scaling>
        <c:delete val="0"/>
        <c:axPos val="b"/>
        <c:majorTickMark val="out"/>
        <c:minorTickMark val="none"/>
        <c:tickLblPos val="nextTo"/>
        <c:crossAx val="171645184"/>
        <c:crosses val="autoZero"/>
        <c:auto val="1"/>
        <c:lblAlgn val="ctr"/>
        <c:lblOffset val="100"/>
        <c:noMultiLvlLbl val="0"/>
      </c:catAx>
      <c:valAx>
        <c:axId val="171645184"/>
        <c:scaling>
          <c:orientation val="minMax"/>
        </c:scaling>
        <c:delete val="0"/>
        <c:axPos val="l"/>
        <c:majorGridlines/>
        <c:majorTickMark val="out"/>
        <c:minorTickMark val="none"/>
        <c:tickLblPos val="nextTo"/>
        <c:crossAx val="171643648"/>
        <c:crosses val="autoZero"/>
        <c:crossBetween val="between"/>
      </c:valAx>
    </c:plotArea>
    <c:legend>
      <c:legendPos val="r"/>
      <c:layout/>
      <c:overlay val="0"/>
    </c:legend>
    <c:plotVisOnly val="1"/>
    <c:dispBlanksAs val="zero"/>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727553437341004E-2"/>
          <c:y val="0.126018518518518"/>
          <c:w val="0.91472802256198404"/>
          <c:h val="0.78512472044169002"/>
        </c:manualLayout>
      </c:layout>
      <c:lineChart>
        <c:grouping val="standard"/>
        <c:varyColors val="0"/>
        <c:ser>
          <c:idx val="0"/>
          <c:order val="0"/>
          <c:spPr>
            <a:ln w="34925" cap="rnd" cmpd="sng" algn="ctr">
              <a:solidFill>
                <a:schemeClr val="accent6"/>
              </a:solidFill>
              <a:round/>
            </a:ln>
            <a:effectLst/>
          </c:spPr>
          <c:marker>
            <c:symbol val="none"/>
          </c:marker>
          <c:dLbls>
            <c:dLbl>
              <c:idx val="0"/>
              <c:layout>
                <c:manualLayout>
                  <c:x val="-3.1915789646235801E-2"/>
                  <c:y val="-4.394685039370079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5738727404961401E-2"/>
                  <c:y val="3.475685331000270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5.5199470180334803E-2"/>
                  <c:y val="-3.931722076407120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3.5161118938009002E-2"/>
                  <c:y val="6.279083858188609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6.1283531492660803E-2"/>
                  <c:y val="-2.5428331875182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3.6794038860128497E-2"/>
                  <c:y val="3.012722368037330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4.5612072313352799E-2"/>
                  <c:y val="-3.005796150481190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2.6761026505110901E-2"/>
                  <c:y val="3.475685331000290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5.7938726713758097E-2"/>
                  <c:y val="-3.005796150481190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3.9995302282889902E-2"/>
                  <c:y val="4.864574219889179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6.2047611513893298E-2"/>
                  <c:y val="-3.005796150481190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3.0902588263105501E-2"/>
                  <c:y val="3.475685331000290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2"/>
              <c:layout>
                <c:manualLayout>
                  <c:x val="-4.9720957113488E-2"/>
                  <c:y val="-3.931722076407120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3"/>
              <c:layout>
                <c:manualLayout>
                  <c:x val="-2.2717603465439901E-2"/>
                  <c:y val="3.938648293963249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4"/>
              <c:layout>
                <c:manualLayout>
                  <c:x val="-4.5612072313352799E-2"/>
                  <c:y val="-3.931722076407120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5"/>
              <c:layout>
                <c:manualLayout>
                  <c:x val="-2.9112689023529498E-2"/>
                  <c:y val="4.401611256926220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6"/>
              <c:layout>
                <c:manualLayout>
                  <c:x val="-4.7533002918602497E-2"/>
                  <c:y val="-4.394685039370079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7"/>
              <c:layout>
                <c:manualLayout>
                  <c:x val="-3.7945605051620403E-2"/>
                  <c:y val="4.8645742198891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8"/>
              <c:layout>
                <c:manualLayout>
                  <c:x val="-4.3254694023427603E-2"/>
                  <c:y val="-3.468759113444150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9"/>
              <c:layout>
                <c:manualLayout>
                  <c:x val="-4.4793746385178801E-2"/>
                  <c:y val="4.401611256926220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0"/>
              <c:layout>
                <c:manualLayout>
                  <c:x val="-3.05855066149976E-2"/>
                  <c:y val="-3.185864481973740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1"/>
              <c:layout>
                <c:manualLayout>
                  <c:x val="-1.38659059156124E-2"/>
                  <c:y val="4.864569740446680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2"/>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工作表2!$A$1:$A$24</c:f>
              <c:strCache>
                <c:ptCount val="24"/>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strCache>
            </c:strRef>
          </c:cat>
          <c:val>
            <c:numRef>
              <c:f>工作表2!$B$1:$B$24</c:f>
              <c:numCache>
                <c:formatCode>#,##0</c:formatCode>
                <c:ptCount val="24"/>
                <c:pt idx="0">
                  <c:v>226642</c:v>
                </c:pt>
                <c:pt idx="1">
                  <c:v>263557</c:v>
                </c:pt>
                <c:pt idx="2">
                  <c:v>312671</c:v>
                </c:pt>
                <c:pt idx="3">
                  <c:v>393630</c:v>
                </c:pt>
                <c:pt idx="4">
                  <c:v>456683</c:v>
                </c:pt>
                <c:pt idx="5">
                  <c:v>505138</c:v>
                </c:pt>
                <c:pt idx="6">
                  <c:v>571125</c:v>
                </c:pt>
                <c:pt idx="7">
                  <c:v>648852</c:v>
                </c:pt>
                <c:pt idx="8">
                  <c:v>711064</c:v>
                </c:pt>
                <c:pt idx="9" formatCode="#,##0;\-#,##0;&quot;－&quot;">
                  <c:v>754084</c:v>
                </c:pt>
                <c:pt idx="10" formatCode="#,##0;\-#,##0;&quot;－&quot;">
                  <c:v>831266</c:v>
                </c:pt>
                <c:pt idx="11" formatCode="#,##0;\-#,##0;&quot;－&quot;">
                  <c:v>861030</c:v>
                </c:pt>
                <c:pt idx="12" formatCode="#,##0;\-#,##0;&quot;－&quot;">
                  <c:v>911640</c:v>
                </c:pt>
                <c:pt idx="13" formatCode="#,##0;\-#,##0;&quot;－&quot;">
                  <c:v>937943</c:v>
                </c:pt>
                <c:pt idx="14" formatCode="#,##0;\-#,##0;&quot;－&quot;">
                  <c:v>981015</c:v>
                </c:pt>
                <c:pt idx="15" formatCode="#,##0;\-#,##0;&quot;－&quot;">
                  <c:v>1020760</c:v>
                </c:pt>
                <c:pt idx="16" formatCode="#,##0;\-#,##0;&quot;－&quot;">
                  <c:v>1040585</c:v>
                </c:pt>
                <c:pt idx="17" formatCode="#,##0;\-#,##0;&quot;－&quot;">
                  <c:v>1071073</c:v>
                </c:pt>
                <c:pt idx="18" formatCode="#,##0;\-#,##0;&quot;－&quot;">
                  <c:v>1076293</c:v>
                </c:pt>
                <c:pt idx="19">
                  <c:v>1100436</c:v>
                </c:pt>
                <c:pt idx="20">
                  <c:v>1117521</c:v>
                </c:pt>
                <c:pt idx="21">
                  <c:v>1125113</c:v>
                </c:pt>
                <c:pt idx="22">
                  <c:v>1141677</c:v>
                </c:pt>
                <c:pt idx="23">
                  <c:v>1148936</c:v>
                </c:pt>
              </c:numCache>
            </c:numRef>
          </c:val>
          <c:smooth val="0"/>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marker val="1"/>
        <c:smooth val="0"/>
        <c:axId val="171679104"/>
        <c:axId val="171684992"/>
      </c:lineChart>
      <c:catAx>
        <c:axId val="171679104"/>
        <c:scaling>
          <c:orientation val="minMax"/>
        </c:scaling>
        <c:delete val="0"/>
        <c:axPos val="b"/>
        <c:numFmt formatCode="General" sourceLinked="0"/>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00" b="0" i="0" u="none" strike="noStrike" kern="1200" spc="20" baseline="0">
                <a:solidFill>
                  <a:schemeClr val="tx1"/>
                </a:solidFill>
                <a:latin typeface="+mn-lt"/>
                <a:ea typeface="+mn-ea"/>
                <a:cs typeface="+mn-cs"/>
              </a:defRPr>
            </a:pPr>
            <a:endParaRPr lang="ja-JP"/>
          </a:p>
        </c:txPr>
        <c:crossAx val="171684992"/>
        <c:crosses val="autoZero"/>
        <c:auto val="1"/>
        <c:lblAlgn val="ctr"/>
        <c:lblOffset val="100"/>
        <c:tickMarkSkip val="2"/>
        <c:noMultiLvlLbl val="0"/>
      </c:catAx>
      <c:valAx>
        <c:axId val="171684992"/>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ja-JP"/>
          </a:p>
        </c:txPr>
        <c:crossAx val="171679104"/>
        <c:crosses val="autoZero"/>
        <c:crossBetween val="between"/>
      </c:valAx>
      <c:spPr>
        <a:gradFill>
          <a:gsLst>
            <a:gs pos="100000">
              <a:schemeClr val="lt1">
                <a:lumMod val="95000"/>
              </a:schemeClr>
            </a:gs>
            <a:gs pos="0">
              <a:schemeClr val="lt1"/>
            </a:gs>
          </a:gsLst>
          <a:lin ang="5400000" scaled="0"/>
        </a:gradFill>
        <a:ln>
          <a:noFill/>
        </a:ln>
        <a:effectLst/>
      </c:spPr>
    </c:plotArea>
    <c:plotVisOnly val="1"/>
    <c:dispBlanksAs val="gap"/>
    <c:showDLblsOverMax val="0"/>
  </c:chart>
  <c:spPr>
    <a:solidFill>
      <a:schemeClr val="lt1"/>
    </a:solidFill>
    <a:ln>
      <a:noFill/>
    </a:ln>
    <a:effectLst/>
  </c:spPr>
  <c:txPr>
    <a:bodyPr/>
    <a:lstStyle/>
    <a:p>
      <a:pPr>
        <a:defRPr/>
      </a:pPr>
      <a:endParaRPr lang="ja-JP"/>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3495027161297999E-2"/>
          <c:y val="1.07238787002659E-2"/>
          <c:w val="0.93300994567740403"/>
          <c:h val="0.94101866714853799"/>
        </c:manualLayout>
      </c:layout>
      <c:doughnutChart>
        <c:varyColors val="1"/>
        <c:ser>
          <c:idx val="0"/>
          <c:order val="0"/>
          <c:dPt>
            <c:idx val="0"/>
            <c:bubble3D val="0"/>
            <c:spPr>
              <a:solidFill>
                <a:schemeClr val="accent4"/>
              </a:solidFill>
              <a:ln>
                <a:noFill/>
              </a:ln>
              <a:effectLst>
                <a:outerShdw blurRad="317500" algn="ctr" rotWithShape="0">
                  <a:prstClr val="black">
                    <a:alpha val="25000"/>
                  </a:prstClr>
                </a:outerShdw>
              </a:effectLst>
            </c:spPr>
          </c:dPt>
          <c:dPt>
            <c:idx val="1"/>
            <c:bubble3D val="0"/>
            <c:spPr>
              <a:solidFill>
                <a:srgbClr val="FFD757"/>
              </a:solidFill>
              <a:ln>
                <a:noFill/>
              </a:ln>
              <a:effectLst>
                <a:outerShdw blurRad="317500" algn="ctr" rotWithShape="0">
                  <a:prstClr val="black">
                    <a:alpha val="25000"/>
                  </a:prstClr>
                </a:outerShdw>
              </a:effectLst>
            </c:spPr>
          </c:dPt>
          <c:dPt>
            <c:idx val="2"/>
            <c:bubble3D val="0"/>
            <c:spPr>
              <a:solidFill>
                <a:srgbClr val="FCD99A"/>
              </a:solidFill>
              <a:ln>
                <a:noFill/>
              </a:ln>
              <a:effectLst>
                <a:outerShdw blurRad="317500" algn="ctr" rotWithShape="0">
                  <a:prstClr val="black">
                    <a:alpha val="25000"/>
                  </a:prstClr>
                </a:outerShdw>
              </a:effectLst>
            </c:spPr>
          </c:dPt>
          <c:dPt>
            <c:idx val="3"/>
            <c:bubble3D val="0"/>
            <c:spPr>
              <a:solidFill>
                <a:schemeClr val="accent4">
                  <a:lumMod val="40000"/>
                  <a:lumOff val="60000"/>
                </a:schemeClr>
              </a:solidFill>
              <a:ln>
                <a:noFill/>
              </a:ln>
              <a:effectLst>
                <a:outerShdw blurRad="317500" algn="ctr" rotWithShape="0">
                  <a:prstClr val="black">
                    <a:alpha val="25000"/>
                  </a:prstClr>
                </a:outerShdw>
              </a:effectLst>
            </c:spPr>
          </c:dPt>
          <c:dPt>
            <c:idx val="4"/>
            <c:bubble3D val="0"/>
            <c:spPr>
              <a:solidFill>
                <a:schemeClr val="accent4">
                  <a:lumMod val="20000"/>
                  <a:lumOff val="80000"/>
                </a:schemeClr>
              </a:solidFill>
              <a:ln>
                <a:noFill/>
              </a:ln>
              <a:effectLst>
                <a:outerShdw blurRad="317500" algn="ctr" rotWithShape="0">
                  <a:prstClr val="black">
                    <a:alpha val="25000"/>
                  </a:prstClr>
                </a:outerShdw>
              </a:effectLst>
            </c:spPr>
          </c:dPt>
          <c:dPt>
            <c:idx val="5"/>
            <c:bubble3D val="0"/>
            <c:spPr>
              <a:solidFill>
                <a:schemeClr val="bg1">
                  <a:lumMod val="95000"/>
                </a:schemeClr>
              </a:solidFill>
              <a:ln>
                <a:noFill/>
              </a:ln>
              <a:effectLst>
                <a:outerShdw blurRad="317500" algn="ctr" rotWithShape="0">
                  <a:prstClr val="black">
                    <a:alpha val="25000"/>
                  </a:prstClr>
                </a:outerShdw>
              </a:effectLst>
            </c:spPr>
          </c:dPt>
          <c:dPt>
            <c:idx val="6"/>
            <c:bubble3D val="0"/>
            <c:spPr>
              <a:solidFill>
                <a:schemeClr val="bg1">
                  <a:lumMod val="85000"/>
                </a:schemeClr>
              </a:solidFill>
              <a:ln>
                <a:noFill/>
              </a:ln>
              <a:effectLst>
                <a:outerShdw blurRad="317500" algn="ctr" rotWithShape="0">
                  <a:prstClr val="black">
                    <a:alpha val="25000"/>
                  </a:prstClr>
                </a:outerShdw>
              </a:effectLst>
            </c:spPr>
          </c:dPt>
          <c:dPt>
            <c:idx val="7"/>
            <c:bubble3D val="0"/>
            <c:spPr>
              <a:solidFill>
                <a:schemeClr val="bg1">
                  <a:lumMod val="50000"/>
                </a:schemeClr>
              </a:solidFill>
              <a:ln>
                <a:noFill/>
              </a:ln>
              <a:effectLst>
                <a:outerShdw blurRad="317500" algn="ctr" rotWithShape="0">
                  <a:prstClr val="black">
                    <a:alpha val="25000"/>
                  </a:prstClr>
                </a:outerShdw>
              </a:effectLst>
            </c:spPr>
          </c:dPt>
          <c:cat>
            <c:strRef>
              <c:f>工作表1!$B$1:$I$1</c:f>
              <c:strCache>
                <c:ptCount val="8"/>
                <c:pt idx="0">
                  <c:v>第1類</c:v>
                </c:pt>
                <c:pt idx="1">
                  <c:v>第2類</c:v>
                </c:pt>
                <c:pt idx="2">
                  <c:v>第3類</c:v>
                </c:pt>
                <c:pt idx="3">
                  <c:v>第4類</c:v>
                </c:pt>
                <c:pt idx="4">
                  <c:v>第5類</c:v>
                </c:pt>
                <c:pt idx="5">
                  <c:v>第6類</c:v>
                </c:pt>
                <c:pt idx="6">
                  <c:v>第7類</c:v>
                </c:pt>
                <c:pt idx="7">
                  <c:v>第8類</c:v>
                </c:pt>
              </c:strCache>
            </c:strRef>
          </c:cat>
          <c:val>
            <c:numRef>
              <c:f>工作表1!$B$2:$I$2</c:f>
              <c:numCache>
                <c:formatCode>#,##0;\-#,##0;"－"</c:formatCode>
                <c:ptCount val="8"/>
                <c:pt idx="0">
                  <c:v>130774</c:v>
                </c:pt>
                <c:pt idx="1">
                  <c:v>58949</c:v>
                </c:pt>
                <c:pt idx="2">
                  <c:v>2973</c:v>
                </c:pt>
                <c:pt idx="3">
                  <c:v>23829</c:v>
                </c:pt>
                <c:pt idx="4">
                  <c:v>4329</c:v>
                </c:pt>
                <c:pt idx="5">
                  <c:v>19713</c:v>
                </c:pt>
                <c:pt idx="6">
                  <c:v>73874</c:v>
                </c:pt>
                <c:pt idx="7">
                  <c:v>663</c:v>
                </c:pt>
              </c:numCache>
            </c:numRef>
          </c:val>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chart>
  <c:spPr>
    <a:pattFill prst="ltUpDiag">
      <a:fgClr>
        <a:srgbClr val="B7EFE4"/>
      </a:fgClr>
      <a:bgClr>
        <a:schemeClr val="bg1"/>
      </a:bgClr>
    </a:pattFill>
    <a:ln w="9525" cap="flat" cmpd="sng" algn="ctr">
      <a:solidFill>
        <a:schemeClr val="dk1">
          <a:lumMod val="15000"/>
          <a:lumOff val="85000"/>
        </a:schemeClr>
      </a:solidFill>
      <a:round/>
    </a:ln>
    <a:effectLst/>
  </c:spPr>
  <c:txPr>
    <a:bodyPr/>
    <a:lstStyle/>
    <a:p>
      <a:pPr>
        <a:defRPr/>
      </a:pPr>
      <a:endParaRPr lang="ja-JP"/>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percentStacked"/>
        <c:varyColors val="0"/>
        <c:ser>
          <c:idx val="4"/>
          <c:order val="0"/>
          <c:tx>
            <c:strRef>
              <c:f>工作表1!$A$6</c:f>
              <c:strCache>
                <c:ptCount val="1"/>
                <c:pt idx="0">
                  <c:v>General </c:v>
                </c:pt>
              </c:strCache>
            </c:strRef>
          </c:tx>
          <c:invertIfNegative val="0"/>
          <c:dLbls>
            <c:dLbl>
              <c:idx val="0"/>
              <c:layout/>
              <c:tx>
                <c:rich>
                  <a:bodyPr/>
                  <a:lstStyle/>
                  <a:p>
                    <a:pPr>
                      <a:defRPr sz="1200" b="0">
                        <a:latin typeface="Times New Roman" panose="02020603050405020304" pitchFamily="18" charset="0"/>
                        <a:cs typeface="Times New Roman" panose="02020603050405020304" pitchFamily="18" charset="0"/>
                      </a:defRPr>
                    </a:pPr>
                    <a:r>
                      <a:rPr lang="ja-JP" altLang="en-US" dirty="0" smtClean="0"/>
                      <a:t>一般 </a:t>
                    </a:r>
                    <a:endParaRPr lang="ja-JP" altLang="en-US" dirty="0"/>
                  </a:p>
                </c:rich>
              </c:tx>
              <c:spPr/>
              <c:showLegendKey val="0"/>
              <c:showVal val="0"/>
              <c:showCatName val="0"/>
              <c:showSerName val="1"/>
              <c:showPercent val="0"/>
              <c:showBubbleSize val="0"/>
              <c:extLst>
                <c:ext xmlns:c15="http://schemas.microsoft.com/office/drawing/2012/chart" uri="{CE6537A1-D6FC-4f65-9D91-7224C49458BB}">
                  <c15:layout/>
                </c:ext>
              </c:extLst>
            </c:dLbl>
            <c:dLbl>
              <c:idx val="1"/>
              <c:layout/>
              <c:tx>
                <c:rich>
                  <a:bodyPr/>
                  <a:lstStyle/>
                  <a:p>
                    <a:pPr>
                      <a:defRPr sz="1200" b="0">
                        <a:latin typeface="Times New Roman" panose="02020603050405020304" pitchFamily="18" charset="0"/>
                        <a:cs typeface="Times New Roman" panose="02020603050405020304" pitchFamily="18" charset="0"/>
                      </a:defRPr>
                    </a:pPr>
                    <a:r>
                      <a:rPr lang="ja-JP" altLang="en-US" dirty="0" smtClean="0"/>
                      <a:t>一般 </a:t>
                    </a:r>
                    <a:endParaRPr lang="ja-JP" altLang="en-US" dirty="0"/>
                  </a:p>
                </c:rich>
              </c:tx>
              <c:spPr/>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txPr>
              <a:bodyPr/>
              <a:lstStyle/>
              <a:p>
                <a:pPr>
                  <a:defRPr sz="1200" b="0"/>
                </a:pPr>
                <a:endParaRPr lang="ja-JP"/>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工作表1!$B$1:$C$1</c:f>
              <c:strCache>
                <c:ptCount val="2"/>
                <c:pt idx="0">
                  <c:v> Living condition of People with disabilities, Sep 2015</c:v>
                </c:pt>
                <c:pt idx="1">
                  <c:v> Living condition of total population, 2014</c:v>
                </c:pt>
              </c:strCache>
            </c:strRef>
          </c:cat>
          <c:val>
            <c:numRef>
              <c:f>工作表1!$B$6:$C$6</c:f>
              <c:numCache>
                <c:formatCode>_-* #,##0_-;\-* #,##0_-;_-* "-"??_-;_-@_-</c:formatCode>
                <c:ptCount val="2"/>
                <c:pt idx="0">
                  <c:v>795000</c:v>
                </c:pt>
                <c:pt idx="1">
                  <c:v>23433753</c:v>
                </c:pt>
              </c:numCache>
            </c:numRef>
          </c:val>
        </c:ser>
        <c:ser>
          <c:idx val="0"/>
          <c:order val="1"/>
          <c:tx>
            <c:strRef>
              <c:f>工作表1!$A$2</c:f>
              <c:strCache>
                <c:ptCount val="1"/>
                <c:pt idx="0">
                  <c:v>Low-income</c:v>
                </c:pt>
              </c:strCache>
            </c:strRef>
          </c:tx>
          <c:invertIfNegative val="0"/>
          <c:cat>
            <c:strRef>
              <c:f>工作表1!$B$1:$C$1</c:f>
              <c:strCache>
                <c:ptCount val="2"/>
                <c:pt idx="0">
                  <c:v> Living condition of People with disabilities, Sep 2015</c:v>
                </c:pt>
                <c:pt idx="1">
                  <c:v> Living condition of total population, 2014</c:v>
                </c:pt>
              </c:strCache>
            </c:strRef>
          </c:cat>
          <c:val>
            <c:numRef>
              <c:f>工作表1!$B$2:$C$2</c:f>
              <c:numCache>
                <c:formatCode>_-* #,##0_-;\-* #,##0_-;_-* "-"??_-;_-@_-</c:formatCode>
                <c:ptCount val="2"/>
                <c:pt idx="0">
                  <c:v>64911</c:v>
                </c:pt>
                <c:pt idx="1">
                  <c:v>357722</c:v>
                </c:pt>
              </c:numCache>
            </c:numRef>
          </c:val>
        </c:ser>
        <c:ser>
          <c:idx val="1"/>
          <c:order val="2"/>
          <c:tx>
            <c:strRef>
              <c:f>工作表1!$A$3</c:f>
              <c:strCache>
                <c:ptCount val="1"/>
                <c:pt idx="0">
                  <c:v>Middle/Low income</c:v>
                </c:pt>
              </c:strCache>
            </c:strRef>
          </c:tx>
          <c:invertIfNegative val="0"/>
          <c:cat>
            <c:strRef>
              <c:f>工作表1!$B$1:$C$1</c:f>
              <c:strCache>
                <c:ptCount val="2"/>
                <c:pt idx="0">
                  <c:v> Living condition of People with disabilities, Sep 2015</c:v>
                </c:pt>
                <c:pt idx="1">
                  <c:v> Living condition of total population, 2014</c:v>
                </c:pt>
              </c:strCache>
            </c:strRef>
          </c:cat>
          <c:val>
            <c:numRef>
              <c:f>工作表1!$B$3:$C$3</c:f>
              <c:numCache>
                <c:formatCode>_-* #,##0_-;\-* #,##0_-;_-* "-"??_-;_-@_-</c:formatCode>
                <c:ptCount val="2"/>
                <c:pt idx="0">
                  <c:v>24290</c:v>
                </c:pt>
                <c:pt idx="1">
                  <c:v>349130</c:v>
                </c:pt>
              </c:numCache>
            </c:numRef>
          </c:val>
        </c:ser>
        <c:ser>
          <c:idx val="2"/>
          <c:order val="3"/>
          <c:tx>
            <c:strRef>
              <c:f>工作表1!$A$4</c:f>
              <c:strCache>
                <c:ptCount val="1"/>
                <c:pt idx="0">
                  <c:v>between 1.5~2.5 times of Minimum living cost</c:v>
                </c:pt>
              </c:strCache>
            </c:strRef>
          </c:tx>
          <c:invertIfNegative val="0"/>
          <c:cat>
            <c:strRef>
              <c:f>工作表1!$B$1:$C$1</c:f>
              <c:strCache>
                <c:ptCount val="2"/>
                <c:pt idx="0">
                  <c:v> Living condition of People with disabilities, Sep 2015</c:v>
                </c:pt>
                <c:pt idx="1">
                  <c:v> Living condition of total population, 2014</c:v>
                </c:pt>
              </c:strCache>
            </c:strRef>
          </c:cat>
          <c:val>
            <c:numRef>
              <c:f>工作表1!$B$4:$C$4</c:f>
              <c:numCache>
                <c:formatCode>General</c:formatCode>
                <c:ptCount val="2"/>
                <c:pt idx="0" formatCode="_-* #,##0_-;\-* #,##0_-;_-* &quot;-&quot;??_-;_-@_-">
                  <c:v>262371</c:v>
                </c:pt>
              </c:numCache>
            </c:numRef>
          </c:val>
        </c:ser>
        <c:ser>
          <c:idx val="3"/>
          <c:order val="4"/>
          <c:tx>
            <c:strRef>
              <c:f>工作表1!$A$5</c:f>
              <c:strCache>
                <c:ptCount val="1"/>
                <c:pt idx="0">
                  <c:v>Veterans</c:v>
                </c:pt>
              </c:strCache>
            </c:strRef>
          </c:tx>
          <c:invertIfNegative val="0"/>
          <c:cat>
            <c:strRef>
              <c:f>工作表1!$B$1:$C$1</c:f>
              <c:strCache>
                <c:ptCount val="2"/>
                <c:pt idx="0">
                  <c:v> Living condition of People with disabilities, Sep 2015</c:v>
                </c:pt>
                <c:pt idx="1">
                  <c:v> Living condition of total population, 2014</c:v>
                </c:pt>
              </c:strCache>
            </c:strRef>
          </c:cat>
          <c:val>
            <c:numRef>
              <c:f>工作表1!$B$5:$C$5</c:f>
              <c:numCache>
                <c:formatCode>General</c:formatCode>
                <c:ptCount val="2"/>
                <c:pt idx="0" formatCode="_-* #,##0_-;\-* #,##0_-;_-* &quot;-&quot;??_-;_-@_-">
                  <c:v>2364</c:v>
                </c:pt>
              </c:numCache>
            </c:numRef>
          </c:val>
        </c:ser>
        <c:dLbls>
          <c:showLegendKey val="0"/>
          <c:showVal val="0"/>
          <c:showCatName val="0"/>
          <c:showSerName val="0"/>
          <c:showPercent val="0"/>
          <c:showBubbleSize val="0"/>
        </c:dLbls>
        <c:gapWidth val="75"/>
        <c:overlap val="100"/>
        <c:axId val="171875328"/>
        <c:axId val="171889408"/>
      </c:barChart>
      <c:catAx>
        <c:axId val="171875328"/>
        <c:scaling>
          <c:orientation val="minMax"/>
        </c:scaling>
        <c:delete val="0"/>
        <c:axPos val="b"/>
        <c:numFmt formatCode="General" sourceLinked="0"/>
        <c:majorTickMark val="none"/>
        <c:minorTickMark val="none"/>
        <c:tickLblPos val="nextTo"/>
        <c:txPr>
          <a:bodyPr/>
          <a:lstStyle/>
          <a:p>
            <a:pPr>
              <a:defRPr sz="1050">
                <a:latin typeface="Times New Roman" panose="02020603050405020304" pitchFamily="18" charset="0"/>
                <a:cs typeface="Times New Roman" panose="02020603050405020304" pitchFamily="18" charset="0"/>
              </a:defRPr>
            </a:pPr>
            <a:endParaRPr lang="ja-JP"/>
          </a:p>
        </c:txPr>
        <c:crossAx val="171889408"/>
        <c:crosses val="autoZero"/>
        <c:auto val="1"/>
        <c:lblAlgn val="ctr"/>
        <c:lblOffset val="100"/>
        <c:noMultiLvlLbl val="0"/>
      </c:catAx>
      <c:valAx>
        <c:axId val="171889408"/>
        <c:scaling>
          <c:orientation val="minMax"/>
        </c:scaling>
        <c:delete val="0"/>
        <c:axPos val="l"/>
        <c:majorGridlines/>
        <c:numFmt formatCode="0%" sourceLinked="1"/>
        <c:majorTickMark val="none"/>
        <c:minorTickMark val="none"/>
        <c:tickLblPos val="nextTo"/>
        <c:spPr>
          <a:ln w="9525">
            <a:noFill/>
          </a:ln>
        </c:spPr>
        <c:crossAx val="171875328"/>
        <c:crosses val="autoZero"/>
        <c:crossBetween val="between"/>
      </c:valAx>
    </c:plotArea>
    <c:legend>
      <c:legendPos val="b"/>
      <c:layout/>
      <c:overlay val="0"/>
      <c:txPr>
        <a:bodyPr/>
        <a:lstStyle/>
        <a:p>
          <a:pPr>
            <a:defRPr sz="1050">
              <a:latin typeface="Times New Roman" panose="02020603050405020304" pitchFamily="18" charset="0"/>
              <a:cs typeface="Times New Roman" panose="02020603050405020304" pitchFamily="18" charset="0"/>
            </a:defRPr>
          </a:pPr>
          <a:endParaRPr lang="ja-JP"/>
        </a:p>
      </c:txPr>
    </c:legend>
    <c:plotVisOnly val="1"/>
    <c:dispBlanksAs val="gap"/>
    <c:showDLblsOverMax val="0"/>
  </c:chart>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drawing1.xml><?xml version="1.0" encoding="utf-8"?>
<c:userShapes xmlns:c="http://schemas.openxmlformats.org/drawingml/2006/chart">
  <cdr:relSizeAnchor xmlns:cdr="http://schemas.openxmlformats.org/drawingml/2006/chartDrawing">
    <cdr:from>
      <cdr:x>0.09463</cdr:x>
      <cdr:y>0.8113</cdr:y>
    </cdr:from>
    <cdr:to>
      <cdr:x>0.20579</cdr:x>
      <cdr:y>1</cdr:y>
    </cdr:to>
    <cdr:sp macro="" textlink="">
      <cdr:nvSpPr>
        <cdr:cNvPr id="2" name="文字方塊 1"/>
        <cdr:cNvSpPr txBox="1"/>
      </cdr:nvSpPr>
      <cdr:spPr>
        <a:xfrm xmlns:a="http://schemas.openxmlformats.org/drawingml/2006/main">
          <a:off x="778471" y="4176464"/>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zh-TW" alt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0.45054</cdr:x>
      <cdr:y>0.46935</cdr:y>
    </cdr:from>
    <cdr:to>
      <cdr:x>0.61471</cdr:x>
      <cdr:y>0.63492</cdr:y>
    </cdr:to>
    <cdr:sp macro="" textlink="">
      <cdr:nvSpPr>
        <cdr:cNvPr id="5" name="文字方塊 4"/>
        <cdr:cNvSpPr txBox="1"/>
      </cdr:nvSpPr>
      <cdr:spPr>
        <a:xfrm xmlns:a="http://schemas.openxmlformats.org/drawingml/2006/main">
          <a:off x="2509491" y="2591986"/>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zh-TW" altLang="en-US" sz="1100" dirty="0"/>
        </a:p>
      </cdr:txBody>
    </cdr:sp>
  </cdr:relSizeAnchor>
  <cdr:relSizeAnchor xmlns:cdr="http://schemas.openxmlformats.org/drawingml/2006/chartDrawing">
    <cdr:from>
      <cdr:x>0.45054</cdr:x>
      <cdr:y>0.23752</cdr:y>
    </cdr:from>
    <cdr:to>
      <cdr:x>0.52435</cdr:x>
      <cdr:y>0.3095</cdr:y>
    </cdr:to>
    <cdr:sp macro="" textlink="">
      <cdr:nvSpPr>
        <cdr:cNvPr id="6" name="橢圓 5"/>
        <cdr:cNvSpPr/>
      </cdr:nvSpPr>
      <cdr:spPr>
        <a:xfrm xmlns:a="http://schemas.openxmlformats.org/drawingml/2006/main">
          <a:off x="2509491" y="1311708"/>
          <a:ext cx="411103" cy="397501"/>
        </a:xfrm>
        <a:prstGeom xmlns:a="http://schemas.openxmlformats.org/drawingml/2006/main" prst="ellipse">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zh-TW"/>
        </a:p>
      </cdr:txBody>
    </cdr:sp>
  </cdr:relSizeAnchor>
</c:userShapes>
</file>

<file path=ppt/drawings/drawing3.xml><?xml version="1.0" encoding="utf-8"?>
<c:userShapes xmlns:c="http://schemas.openxmlformats.org/drawingml/2006/chart">
  <cdr:relSizeAnchor xmlns:cdr="http://schemas.openxmlformats.org/drawingml/2006/chartDrawing">
    <cdr:from>
      <cdr:x>0.25253</cdr:x>
      <cdr:y>0.49206</cdr:y>
    </cdr:from>
    <cdr:to>
      <cdr:x>0.34343</cdr:x>
      <cdr:y>0.55556</cdr:y>
    </cdr:to>
    <cdr:sp macro="" textlink="">
      <cdr:nvSpPr>
        <cdr:cNvPr id="2" name="文字方塊 1"/>
        <cdr:cNvSpPr txBox="1"/>
      </cdr:nvSpPr>
      <cdr:spPr>
        <a:xfrm xmlns:a="http://schemas.openxmlformats.org/drawingml/2006/main">
          <a:off x="1800200" y="2232248"/>
          <a:ext cx="648072" cy="2880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pt-BR" altLang="zh-TW" dirty="0" smtClean="0">
              <a:latin typeface="Times New Roman" panose="02020603050405020304" pitchFamily="18" charset="0"/>
              <a:cs typeface="Times New Roman" panose="02020603050405020304" pitchFamily="18" charset="0"/>
            </a:rPr>
            <a:t>69.19% </a:t>
          </a:r>
          <a:endParaRPr lang="zh-TW" altLang="en-US" sz="1100"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0.27273</cdr:x>
      <cdr:y>0.26984</cdr:y>
    </cdr:from>
    <cdr:to>
      <cdr:x>0.401</cdr:x>
      <cdr:y>0.47141</cdr:y>
    </cdr:to>
    <cdr:sp macro="" textlink="">
      <cdr:nvSpPr>
        <cdr:cNvPr id="3" name="文字方塊 2"/>
        <cdr:cNvSpPr txBox="1"/>
      </cdr:nvSpPr>
      <cdr:spPr>
        <a:xfrm xmlns:a="http://schemas.openxmlformats.org/drawingml/2006/main">
          <a:off x="1944216" y="1224136"/>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zh-TW" altLang="en-US" sz="1100" dirty="0"/>
        </a:p>
      </cdr:txBody>
    </cdr:sp>
  </cdr:relSizeAnchor>
  <cdr:relSizeAnchor xmlns:cdr="http://schemas.openxmlformats.org/drawingml/2006/chartDrawing">
    <cdr:from>
      <cdr:x>0.42424</cdr:x>
      <cdr:y>0</cdr:y>
    </cdr:from>
    <cdr:to>
      <cdr:x>0.50505</cdr:x>
      <cdr:y>0.11111</cdr:y>
    </cdr:to>
    <cdr:sp macro="" textlink="">
      <cdr:nvSpPr>
        <cdr:cNvPr id="5" name="文字方塊 4"/>
        <cdr:cNvSpPr txBox="1"/>
      </cdr:nvSpPr>
      <cdr:spPr>
        <a:xfrm xmlns:a="http://schemas.openxmlformats.org/drawingml/2006/main">
          <a:off x="3024319" y="0"/>
          <a:ext cx="576077" cy="50405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pt-BR" altLang="zh-TW" dirty="0">
              <a:latin typeface="Times New Roman" panose="02020603050405020304" pitchFamily="18" charset="0"/>
              <a:ea typeface="+mn-ea"/>
              <a:cs typeface="Times New Roman" panose="02020603050405020304" pitchFamily="18" charset="0"/>
            </a:rPr>
            <a:t>0.21</a:t>
          </a:r>
          <a:r>
            <a:rPr lang="pt-BR" altLang="zh-TW" dirty="0" smtClean="0">
              <a:latin typeface="Times New Roman" panose="02020603050405020304" pitchFamily="18" charset="0"/>
              <a:ea typeface="+mn-ea"/>
              <a:cs typeface="Times New Roman" panose="02020603050405020304" pitchFamily="18" charset="0"/>
            </a:rPr>
            <a:t>%</a:t>
          </a:r>
        </a:p>
        <a:p xmlns:a="http://schemas.openxmlformats.org/drawingml/2006/main">
          <a:r>
            <a:rPr lang="ja-JP" altLang="en-US" dirty="0" smtClean="0">
              <a:latin typeface="Times New Roman" panose="02020603050405020304" pitchFamily="18" charset="0"/>
              <a:cs typeface="Times New Roman" panose="02020603050405020304" pitchFamily="18" charset="0"/>
            </a:rPr>
            <a:t>退役</a:t>
          </a:r>
          <a:r>
            <a:rPr lang="ja-JP" altLang="en-US" dirty="0">
              <a:latin typeface="Times New Roman" panose="02020603050405020304" pitchFamily="18" charset="0"/>
              <a:cs typeface="Times New Roman" panose="02020603050405020304" pitchFamily="18" charset="0"/>
            </a:rPr>
            <a:t>軍人</a:t>
          </a:r>
          <a:r>
            <a:rPr lang="pt-BR" altLang="zh-TW" dirty="0" smtClean="0">
              <a:latin typeface="Times New Roman" panose="02020603050405020304" pitchFamily="18" charset="0"/>
              <a:ea typeface="+mn-ea"/>
              <a:cs typeface="Times New Roman" panose="02020603050405020304" pitchFamily="18" charset="0"/>
            </a:rPr>
            <a:t> </a:t>
          </a:r>
          <a:endParaRPr lang="zh-TW" altLang="en-US" sz="1100" dirty="0">
            <a:latin typeface="Times New Roman" panose="02020603050405020304" pitchFamily="18" charset="0"/>
            <a:ea typeface="+mn-ea"/>
            <a:cs typeface="Times New Roman" panose="02020603050405020304" pitchFamily="18" charset="0"/>
          </a:endParaRPr>
        </a:p>
      </cdr:txBody>
    </cdr:sp>
  </cdr:relSizeAnchor>
  <cdr:relSizeAnchor xmlns:cdr="http://schemas.openxmlformats.org/drawingml/2006/chartDrawing">
    <cdr:from>
      <cdr:x>0.23232</cdr:x>
      <cdr:y>0.2381</cdr:y>
    </cdr:from>
    <cdr:to>
      <cdr:x>0.34343</cdr:x>
      <cdr:y>0.30159</cdr:y>
    </cdr:to>
    <cdr:sp macro="" textlink="">
      <cdr:nvSpPr>
        <cdr:cNvPr id="6" name="文字方塊 5"/>
        <cdr:cNvSpPr txBox="1"/>
      </cdr:nvSpPr>
      <cdr:spPr>
        <a:xfrm xmlns:a="http://schemas.openxmlformats.org/drawingml/2006/main">
          <a:off x="1656184" y="1080142"/>
          <a:ext cx="792057" cy="28802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hr-HR" altLang="zh-TW" dirty="0" smtClean="0">
              <a:latin typeface="Times New Roman" panose="02020603050405020304" pitchFamily="18" charset="0"/>
              <a:cs typeface="Times New Roman" panose="02020603050405020304" pitchFamily="18" charset="0"/>
            </a:rPr>
            <a:t>5.65%</a:t>
          </a:r>
          <a:r>
            <a:rPr lang="en-US" altLang="zh-TW" dirty="0" smtClean="0">
              <a:latin typeface="Times New Roman" panose="02020603050405020304" pitchFamily="18" charset="0"/>
              <a:cs typeface="Times New Roman" panose="02020603050405020304" pitchFamily="18" charset="0"/>
            </a:rPr>
            <a:t> </a:t>
          </a:r>
          <a:r>
            <a:rPr lang="ja-JP" altLang="en-US" dirty="0" smtClean="0">
              <a:latin typeface="Times New Roman" panose="02020603050405020304" pitchFamily="18" charset="0"/>
              <a:cs typeface="Times New Roman" panose="02020603050405020304" pitchFamily="18" charset="0"/>
            </a:rPr>
            <a:t>低所得</a:t>
          </a:r>
          <a:endParaRPr lang="zh-TW" altLang="en-US" sz="1100"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0.44444</cdr:x>
      <cdr:y>0.19048</cdr:y>
    </cdr:from>
    <cdr:to>
      <cdr:x>0.57576</cdr:x>
      <cdr:y>0.33333</cdr:y>
    </cdr:to>
    <cdr:sp macro="" textlink="">
      <cdr:nvSpPr>
        <cdr:cNvPr id="7" name="文字方塊 6"/>
        <cdr:cNvSpPr txBox="1"/>
      </cdr:nvSpPr>
      <cdr:spPr>
        <a:xfrm xmlns:a="http://schemas.openxmlformats.org/drawingml/2006/main">
          <a:off x="3168352" y="864096"/>
          <a:ext cx="936121" cy="64805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pt-BR" altLang="zh-TW" dirty="0">
              <a:latin typeface="Times New Roman" panose="02020603050405020304" pitchFamily="18" charset="0"/>
              <a:cs typeface="Times New Roman" panose="02020603050405020304" pitchFamily="18" charset="0"/>
            </a:rPr>
            <a:t>2.11</a:t>
          </a:r>
          <a:r>
            <a:rPr lang="pt-BR" altLang="zh-TW" dirty="0" smtClean="0">
              <a:latin typeface="Times New Roman" panose="02020603050405020304" pitchFamily="18" charset="0"/>
              <a:cs typeface="Times New Roman" panose="02020603050405020304" pitchFamily="18" charset="0"/>
            </a:rPr>
            <a:t>% </a:t>
          </a:r>
        </a:p>
        <a:p xmlns:a="http://schemas.openxmlformats.org/drawingml/2006/main">
          <a:r>
            <a:rPr lang="ja-JP" altLang="en-US" dirty="0" smtClean="0">
              <a:latin typeface="Times New Roman" panose="02020603050405020304" pitchFamily="18" charset="0"/>
              <a:cs typeface="Times New Roman" panose="02020603050405020304" pitchFamily="18" charset="0"/>
            </a:rPr>
            <a:t>中</a:t>
          </a:r>
          <a:r>
            <a:rPr lang="pt-BR" altLang="zh-TW" dirty="0" smtClean="0">
              <a:latin typeface="Times New Roman" panose="02020603050405020304" pitchFamily="18" charset="0"/>
              <a:cs typeface="Times New Roman" panose="02020603050405020304" pitchFamily="18" charset="0"/>
            </a:rPr>
            <a:t>/</a:t>
          </a:r>
          <a:r>
            <a:rPr lang="ja-JP" altLang="en-US" dirty="0" smtClean="0">
              <a:latin typeface="Times New Roman" panose="02020603050405020304" pitchFamily="18" charset="0"/>
              <a:cs typeface="Times New Roman" panose="02020603050405020304" pitchFamily="18" charset="0"/>
            </a:rPr>
            <a:t>低所得</a:t>
          </a:r>
          <a:r>
            <a:rPr lang="pt-BR" altLang="zh-TW" dirty="0" smtClean="0">
              <a:latin typeface="Times New Roman" panose="02020603050405020304" pitchFamily="18" charset="0"/>
              <a:cs typeface="Times New Roman" panose="02020603050405020304" pitchFamily="18" charset="0"/>
            </a:rPr>
            <a:t> </a:t>
          </a:r>
        </a:p>
      </cdr:txBody>
    </cdr:sp>
  </cdr:relSizeAnchor>
  <cdr:relSizeAnchor xmlns:cdr="http://schemas.openxmlformats.org/drawingml/2006/chartDrawing">
    <cdr:from>
      <cdr:x>0.26263</cdr:x>
      <cdr:y>0.09524</cdr:y>
    </cdr:from>
    <cdr:to>
      <cdr:x>0.34343</cdr:x>
      <cdr:y>0.15873</cdr:y>
    </cdr:to>
    <cdr:sp macro="" textlink="">
      <cdr:nvSpPr>
        <cdr:cNvPr id="9" name="文字方塊 8"/>
        <cdr:cNvSpPr txBox="1"/>
      </cdr:nvSpPr>
      <cdr:spPr>
        <a:xfrm xmlns:a="http://schemas.openxmlformats.org/drawingml/2006/main">
          <a:off x="1872208" y="432048"/>
          <a:ext cx="576006" cy="28802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hr-HR" altLang="zh-TW" dirty="0">
              <a:latin typeface="Times New Roman" panose="02020603050405020304" pitchFamily="18" charset="0"/>
              <a:cs typeface="Times New Roman" panose="02020603050405020304" pitchFamily="18" charset="0"/>
            </a:rPr>
            <a:t>22.84</a:t>
          </a:r>
          <a:r>
            <a:rPr lang="hr-HR" altLang="zh-TW" dirty="0" smtClean="0">
              <a:latin typeface="Times New Roman" panose="02020603050405020304" pitchFamily="18" charset="0"/>
              <a:cs typeface="Times New Roman" panose="02020603050405020304" pitchFamily="18" charset="0"/>
            </a:rPr>
            <a:t>%</a:t>
          </a:r>
          <a:endParaRPr lang="zh-TW" altLang="en-US" sz="1100"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0.71717</cdr:x>
      <cdr:y>0.38095</cdr:y>
    </cdr:from>
    <cdr:to>
      <cdr:x>0.79798</cdr:x>
      <cdr:y>0.44444</cdr:y>
    </cdr:to>
    <cdr:sp macro="" textlink="">
      <cdr:nvSpPr>
        <cdr:cNvPr id="12" name="文字方塊 11"/>
        <cdr:cNvSpPr txBox="1"/>
      </cdr:nvSpPr>
      <cdr:spPr>
        <a:xfrm xmlns:a="http://schemas.openxmlformats.org/drawingml/2006/main">
          <a:off x="5112568" y="1728192"/>
          <a:ext cx="576064" cy="28803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hr-HR" altLang="zh-TW" dirty="0">
              <a:latin typeface="Times New Roman" panose="02020603050405020304" pitchFamily="18" charset="0"/>
              <a:cs typeface="Times New Roman" panose="02020603050405020304" pitchFamily="18" charset="0"/>
            </a:rPr>
            <a:t>97.07%</a:t>
          </a:r>
          <a:endParaRPr lang="zh-TW" altLang="en-US" sz="1100"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0.88889</cdr:x>
      <cdr:y>0.03175</cdr:y>
    </cdr:from>
    <cdr:to>
      <cdr:x>0.9697</cdr:x>
      <cdr:y>0.09524</cdr:y>
    </cdr:to>
    <cdr:sp macro="" textlink="">
      <cdr:nvSpPr>
        <cdr:cNvPr id="13" name="文字方塊 12"/>
        <cdr:cNvSpPr txBox="1"/>
      </cdr:nvSpPr>
      <cdr:spPr>
        <a:xfrm xmlns:a="http://schemas.openxmlformats.org/drawingml/2006/main">
          <a:off x="6336704" y="144016"/>
          <a:ext cx="576064" cy="28803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hr-HR" altLang="zh-TW" dirty="0">
              <a:latin typeface="Times New Roman" panose="02020603050405020304" pitchFamily="18" charset="0"/>
              <a:cs typeface="Times New Roman" panose="02020603050405020304" pitchFamily="18" charset="0"/>
            </a:rPr>
            <a:t>1.45</a:t>
          </a:r>
          <a:r>
            <a:rPr lang="hr-HR" altLang="zh-TW" dirty="0" smtClean="0">
              <a:latin typeface="Times New Roman" panose="02020603050405020304" pitchFamily="18" charset="0"/>
              <a:cs typeface="Times New Roman" panose="02020603050405020304" pitchFamily="18" charset="0"/>
            </a:rPr>
            <a:t>%</a:t>
          </a:r>
          <a:endParaRPr lang="en-US" altLang="zh-TW" dirty="0" smtClean="0">
            <a:latin typeface="Times New Roman" panose="02020603050405020304" pitchFamily="18" charset="0"/>
            <a:cs typeface="Times New Roman" panose="02020603050405020304" pitchFamily="18" charset="0"/>
          </a:endParaRPr>
        </a:p>
        <a:p xmlns:a="http://schemas.openxmlformats.org/drawingml/2006/main">
          <a:r>
            <a:rPr lang="ja-JP" altLang="en-US" sz="1100" dirty="0" smtClean="0">
              <a:latin typeface="Times New Roman" panose="02020603050405020304" pitchFamily="18" charset="0"/>
              <a:cs typeface="Times New Roman" panose="02020603050405020304" pitchFamily="18" charset="0"/>
            </a:rPr>
            <a:t>低所得</a:t>
          </a:r>
          <a:endParaRPr lang="zh-TW" altLang="en-US" sz="1100"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0.5202</cdr:x>
      <cdr:y>0</cdr:y>
    </cdr:from>
    <cdr:to>
      <cdr:x>0.61111</cdr:x>
      <cdr:y>0.15873</cdr:y>
    </cdr:to>
    <cdr:sp macro="" textlink="">
      <cdr:nvSpPr>
        <cdr:cNvPr id="14" name="文字方塊 13"/>
        <cdr:cNvSpPr txBox="1"/>
      </cdr:nvSpPr>
      <cdr:spPr>
        <a:xfrm xmlns:a="http://schemas.openxmlformats.org/drawingml/2006/main">
          <a:off x="3708387" y="0"/>
          <a:ext cx="648097" cy="72008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hr-HR" altLang="zh-TW" dirty="0">
              <a:latin typeface="Times New Roman" panose="02020603050405020304" pitchFamily="18" charset="0"/>
              <a:cs typeface="Times New Roman" panose="02020603050405020304" pitchFamily="18" charset="0"/>
            </a:rPr>
            <a:t>1.48</a:t>
          </a:r>
          <a:r>
            <a:rPr lang="hr-HR" altLang="zh-TW" dirty="0" smtClean="0">
              <a:latin typeface="Times New Roman" panose="02020603050405020304" pitchFamily="18" charset="0"/>
              <a:cs typeface="Times New Roman" panose="02020603050405020304" pitchFamily="18" charset="0"/>
            </a:rPr>
            <a:t>%</a:t>
          </a:r>
          <a:endParaRPr lang="en-US" altLang="zh-TW" dirty="0" smtClean="0">
            <a:latin typeface="Times New Roman" panose="02020603050405020304" pitchFamily="18" charset="0"/>
            <a:cs typeface="Times New Roman" panose="02020603050405020304" pitchFamily="18" charset="0"/>
          </a:endParaRPr>
        </a:p>
        <a:p xmlns:a="http://schemas.openxmlformats.org/drawingml/2006/main">
          <a:r>
            <a:rPr lang="ja-JP" altLang="en-US" dirty="0" smtClean="0">
              <a:latin typeface="Times New Roman" panose="02020603050405020304" pitchFamily="18" charset="0"/>
              <a:cs typeface="Times New Roman" panose="02020603050405020304" pitchFamily="18" charset="0"/>
            </a:rPr>
            <a:t>中</a:t>
          </a:r>
          <a:r>
            <a:rPr lang="en-US" altLang="zh-TW" sz="1100" dirty="0" smtClean="0">
              <a:latin typeface="Times New Roman" panose="02020603050405020304" pitchFamily="18" charset="0"/>
              <a:cs typeface="Times New Roman" panose="02020603050405020304" pitchFamily="18" charset="0"/>
            </a:rPr>
            <a:t>/</a:t>
          </a:r>
          <a:r>
            <a:rPr lang="ja-JP" altLang="en-US" sz="1100" dirty="0" smtClean="0">
              <a:latin typeface="Times New Roman" panose="02020603050405020304" pitchFamily="18" charset="0"/>
              <a:cs typeface="Times New Roman" panose="02020603050405020304" pitchFamily="18" charset="0"/>
            </a:rPr>
            <a:t>低所得</a:t>
          </a:r>
          <a:endParaRPr lang="en-US" altLang="zh-TW" sz="1100" dirty="0" smtClean="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0.41414</cdr:x>
      <cdr:y>0.22222</cdr:y>
    </cdr:from>
    <cdr:to>
      <cdr:x>0.45455</cdr:x>
      <cdr:y>0.2381</cdr:y>
    </cdr:to>
    <cdr:cxnSp macro="">
      <cdr:nvCxnSpPr>
        <cdr:cNvPr id="11" name="直線接點 10"/>
        <cdr:cNvCxnSpPr/>
      </cdr:nvCxnSpPr>
      <cdr:spPr>
        <a:xfrm xmlns:a="http://schemas.openxmlformats.org/drawingml/2006/main" flipV="1">
          <a:off x="2952328" y="1008102"/>
          <a:ext cx="288064" cy="72018"/>
        </a:xfrm>
        <a:prstGeom xmlns:a="http://schemas.openxmlformats.org/drawingml/2006/main" prst="line">
          <a:avLst/>
        </a:prstGeom>
        <a:ln xmlns:a="http://schemas.openxmlformats.org/drawingml/2006/main" w="19050" cmpd="sng"/>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2">
        <a:schemeClr val="bg2"/>
      </p:bgRef>
    </p:bg>
    <p:spTree>
      <p:nvGrpSpPr>
        <p:cNvPr id="1" name=""/>
        <p:cNvGrpSpPr/>
        <p:nvPr/>
      </p:nvGrpSpPr>
      <p:grpSpPr>
        <a:xfrm>
          <a:off x="0" y="0"/>
          <a:ext cx="0" cy="0"/>
          <a:chOff x="0" y="0"/>
          <a:chExt cx="0" cy="0"/>
        </a:xfrm>
      </p:grpSpPr>
      <p:sp>
        <p:nvSpPr>
          <p:cNvPr id="9" name="矩形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標題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zh-TW" altLang="en-US" smtClean="0"/>
              <a:t>按一下以編輯母片標題樣式</a:t>
            </a:r>
            <a:endParaRPr kumimoji="0" lang="en-US"/>
          </a:p>
        </p:txBody>
      </p:sp>
      <p:sp>
        <p:nvSpPr>
          <p:cNvPr id="3" name="副標題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zh-TW" altLang="en-US" smtClean="0"/>
              <a:t>按一下以編輯母片副標題樣式</a:t>
            </a:r>
            <a:endParaRPr kumimoji="0" lang="en-US"/>
          </a:p>
        </p:txBody>
      </p:sp>
      <p:sp>
        <p:nvSpPr>
          <p:cNvPr id="4" name="日期版面配置區 3"/>
          <p:cNvSpPr>
            <a:spLocks noGrp="1"/>
          </p:cNvSpPr>
          <p:nvPr>
            <p:ph type="dt" sz="half" idx="10"/>
          </p:nvPr>
        </p:nvSpPr>
        <p:spPr/>
        <p:txBody>
          <a:bodyPr/>
          <a:lstStyle/>
          <a:p>
            <a:fld id="{FF62A6CA-1167-4091-8DCC-592EA8D095DD}" type="datetimeFigureOut">
              <a:rPr lang="zh-TW" altLang="en-US" smtClean="0"/>
              <a:t>2016/2/22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57C3048-D6B8-48FF-9B00-F483028534F2}" type="slidenum">
              <a:rPr lang="zh-TW" altLang="en-US" smtClean="0"/>
              <a:t>‹#›</a:t>
            </a:fld>
            <a:endParaRPr lang="zh-TW" altLang="en-US"/>
          </a:p>
        </p:txBody>
      </p:sp>
      <p:sp>
        <p:nvSpPr>
          <p:cNvPr id="10" name="矩形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FF62A6CA-1167-4091-8DCC-592EA8D095DD}" type="datetimeFigureOut">
              <a:rPr lang="zh-TW" altLang="en-US" smtClean="0"/>
              <a:t>2016/2/22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57C3048-D6B8-48FF-9B00-F483028534F2}" type="slidenum">
              <a:rPr lang="zh-TW" altLang="en-US" smtClean="0"/>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9" name="矩形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矩形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直排標題 1"/>
          <p:cNvSpPr>
            <a:spLocks noGrp="1"/>
          </p:cNvSpPr>
          <p:nvPr>
            <p:ph type="title" orient="vert"/>
          </p:nvPr>
        </p:nvSpPr>
        <p:spPr>
          <a:xfrm>
            <a:off x="6781800" y="274640"/>
            <a:ext cx="1905000" cy="5851525"/>
          </a:xfrm>
        </p:spPr>
        <p:txBody>
          <a:bodyPr vert="eaVert"/>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304800"/>
            <a:ext cx="6019800" cy="5851525"/>
          </a:xfrm>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FF62A6CA-1167-4091-8DCC-592EA8D095DD}" type="datetimeFigureOut">
              <a:rPr lang="zh-TW" altLang="en-US" smtClean="0"/>
              <a:t>2016/2/22</a:t>
            </a:fld>
            <a:endParaRPr lang="zh-TW" altLang="en-US"/>
          </a:p>
        </p:txBody>
      </p:sp>
      <p:sp>
        <p:nvSpPr>
          <p:cNvPr id="5" name="頁尾版面配置區 4"/>
          <p:cNvSpPr>
            <a:spLocks noGrp="1"/>
          </p:cNvSpPr>
          <p:nvPr>
            <p:ph type="ftr" sz="quarter" idx="11"/>
          </p:nvPr>
        </p:nvSpPr>
        <p:spPr>
          <a:xfrm>
            <a:off x="2640597" y="6377459"/>
            <a:ext cx="3836404" cy="365125"/>
          </a:xfrm>
        </p:spPr>
        <p:txBody>
          <a:bodyPr/>
          <a:lstStyle/>
          <a:p>
            <a:endParaRPr lang="zh-TW" altLang="en-US"/>
          </a:p>
        </p:txBody>
      </p:sp>
      <p:sp>
        <p:nvSpPr>
          <p:cNvPr id="6" name="投影片編號版面配置區 5"/>
          <p:cNvSpPr>
            <a:spLocks noGrp="1"/>
          </p:cNvSpPr>
          <p:nvPr>
            <p:ph type="sldNum" sz="quarter" idx="12"/>
          </p:nvPr>
        </p:nvSpPr>
        <p:spPr/>
        <p:txBody>
          <a:bodyPr/>
          <a:lstStyle/>
          <a:p>
            <a:fld id="{B57C3048-D6B8-48FF-9B00-F483028534F2}" type="slidenum">
              <a:rPr lang="zh-TW" altLang="en-US" smtClean="0"/>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155448"/>
            <a:ext cx="8229600" cy="1252728"/>
          </a:xfrm>
        </p:spPr>
        <p:txBody>
          <a:bodyPr/>
          <a:lstStyle>
            <a:extLst/>
          </a:lstStyle>
          <a:p>
            <a:r>
              <a:rPr kumimoji="0" lang="zh-TW" altLang="en-US" smtClean="0"/>
              <a:t>按一下以編輯母片標題樣式</a:t>
            </a:r>
            <a:endParaRPr kumimoji="0" lang="en-US"/>
          </a:p>
        </p:txBody>
      </p:sp>
      <p:sp>
        <p:nvSpPr>
          <p:cNvPr id="3" name="內容版面配置區 2"/>
          <p:cNvSpPr>
            <a:spLocks noGrp="1"/>
          </p:cNvSpPr>
          <p:nvPr>
            <p:ph idx="1"/>
          </p:nvPr>
        </p:nvSpPr>
        <p:spPr/>
        <p:txBody>
          <a:bodyPr/>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FF62A6CA-1167-4091-8DCC-592EA8D095DD}" type="datetimeFigureOut">
              <a:rPr lang="zh-TW" altLang="en-US" smtClean="0"/>
              <a:t>2016/2/22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57C3048-D6B8-48FF-9B00-F483028534F2}" type="slidenum">
              <a:rPr lang="zh-TW" altLang="en-US" smtClean="0"/>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Ref idx="1002">
        <a:schemeClr val="bg2"/>
      </p:bgRef>
    </p:bg>
    <p:spTree>
      <p:nvGrpSpPr>
        <p:cNvPr id="1" name=""/>
        <p:cNvGrpSpPr/>
        <p:nvPr/>
      </p:nvGrpSpPr>
      <p:grpSpPr>
        <a:xfrm>
          <a:off x="0" y="0"/>
          <a:ext cx="0" cy="0"/>
          <a:chOff x="0" y="0"/>
          <a:chExt cx="0" cy="0"/>
        </a:xfrm>
      </p:grpSpPr>
      <p:sp>
        <p:nvSpPr>
          <p:cNvPr id="9" name="矩形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矩形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標題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p:txBody>
          <a:bodyPr/>
          <a:lstStyle/>
          <a:p>
            <a:fld id="{FF62A6CA-1167-4091-8DCC-592EA8D095DD}" type="datetimeFigureOut">
              <a:rPr lang="zh-TW" altLang="en-US" smtClean="0"/>
              <a:t>2016/2/22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57C3048-D6B8-48FF-9B00-F483028534F2}" type="slidenum">
              <a:rPr lang="zh-TW" altLang="en-US" smtClean="0"/>
              <a:t>‹#›</a:t>
            </a:fld>
            <a:endParaRPr lang="zh-TW"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kumimoji="0" lang="zh-TW" altLang="en-US" smtClean="0"/>
              <a:t>按一下以編輯母片標題樣式</a:t>
            </a:r>
            <a:endParaRPr kumimoji="0" lang="en-US"/>
          </a:p>
        </p:txBody>
      </p:sp>
      <p:sp>
        <p:nvSpPr>
          <p:cNvPr id="3" name="內容版面配置區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p>
            <a:fld id="{FF62A6CA-1167-4091-8DCC-592EA8D095DD}" type="datetimeFigureOut">
              <a:rPr lang="zh-TW" altLang="en-US" smtClean="0"/>
              <a:t>2016/2/22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B57C3048-D6B8-48FF-9B00-F483028534F2}" type="slidenum">
              <a:rPr lang="zh-TW" altLang="en-US" smtClean="0"/>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zh-TW" altLang="en-US" smtClean="0"/>
              <a:t>按一下以編輯母片文字樣式</a:t>
            </a:r>
          </a:p>
        </p:txBody>
      </p:sp>
      <p:sp>
        <p:nvSpPr>
          <p:cNvPr id="4" name="內容版面配置區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文字版面配置區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zh-TW" altLang="en-US" smtClean="0"/>
              <a:t>按一下以編輯母片文字樣式</a:t>
            </a:r>
          </a:p>
        </p:txBody>
      </p:sp>
      <p:sp>
        <p:nvSpPr>
          <p:cNvPr id="6" name="內容版面配置區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0"/>
          </p:nvPr>
        </p:nvSpPr>
        <p:spPr/>
        <p:txBody>
          <a:bodyPr/>
          <a:lstStyle/>
          <a:p>
            <a:fld id="{FF62A6CA-1167-4091-8DCC-592EA8D095DD}" type="datetimeFigureOut">
              <a:rPr lang="zh-TW" altLang="en-US" smtClean="0"/>
              <a:t>2016/2/22</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B57C3048-D6B8-48FF-9B00-F483028534F2}" type="slidenum">
              <a:rPr lang="zh-TW" altLang="en-US" smtClean="0"/>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fld id="{FF62A6CA-1167-4091-8DCC-592EA8D095DD}" type="datetimeFigureOut">
              <a:rPr lang="zh-TW" altLang="en-US" smtClean="0"/>
              <a:t>2016/2/22</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B57C3048-D6B8-48FF-9B00-F483028534F2}" type="slidenum">
              <a:rPr lang="zh-TW" altLang="en-US" smtClean="0"/>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FF62A6CA-1167-4091-8DCC-592EA8D095DD}" type="datetimeFigureOut">
              <a:rPr lang="zh-TW" altLang="en-US" smtClean="0"/>
              <a:t>2016/2/22</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B57C3048-D6B8-48FF-9B00-F483028534F2}" type="slidenum">
              <a:rPr lang="zh-TW" altLang="en-US" smtClean="0"/>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zh-TW" altLang="en-US" smtClean="0"/>
              <a:t>按一下以編輯母片標題樣式</a:t>
            </a:r>
            <a:endParaRPr kumimoji="0" lang="en-US"/>
          </a:p>
        </p:txBody>
      </p:sp>
      <p:sp>
        <p:nvSpPr>
          <p:cNvPr id="3" name="內容版面配置區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文字版面配置區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zh-TW" altLang="en-US" smtClean="0"/>
              <a:t>按一下以編輯母片文字樣式</a:t>
            </a:r>
          </a:p>
        </p:txBody>
      </p:sp>
      <p:sp>
        <p:nvSpPr>
          <p:cNvPr id="5" name="日期版面配置區 4"/>
          <p:cNvSpPr>
            <a:spLocks noGrp="1"/>
          </p:cNvSpPr>
          <p:nvPr>
            <p:ph type="dt" sz="half" idx="10"/>
          </p:nvPr>
        </p:nvSpPr>
        <p:spPr/>
        <p:txBody>
          <a:bodyPr/>
          <a:lstStyle/>
          <a:p>
            <a:fld id="{FF62A6CA-1167-4091-8DCC-592EA8D095DD}" type="datetimeFigureOut">
              <a:rPr lang="zh-TW" altLang="en-US" smtClean="0"/>
              <a:t>2016/2/22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B57C3048-D6B8-48FF-9B00-F483028534F2}" type="slidenum">
              <a:rPr lang="zh-TW" altLang="en-US" smtClean="0"/>
              <a:t>‹#›</a:t>
            </a:fld>
            <a:endParaRPr lang="zh-TW" altLang="en-US"/>
          </a:p>
        </p:txBody>
      </p:sp>
      <p:sp>
        <p:nvSpPr>
          <p:cNvPr id="12" name="矩形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矩形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zh-TW" altLang="en-US" smtClean="0"/>
              <a:t>按一下以編輯母片標題樣式</a:t>
            </a:r>
            <a:endParaRPr kumimoji="0" lang="en-US"/>
          </a:p>
        </p:txBody>
      </p:sp>
      <p:sp>
        <p:nvSpPr>
          <p:cNvPr id="3" name="圖片版面配置區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zh-TW" altLang="en-US" smtClean="0"/>
              <a:t>按一下圖示以新增圖片</a:t>
            </a:r>
            <a:endParaRPr kumimoji="0" lang="en-US" dirty="0"/>
          </a:p>
        </p:txBody>
      </p:sp>
      <p:sp>
        <p:nvSpPr>
          <p:cNvPr id="4" name="文字版面配置區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zh-TW" altLang="en-US" smtClean="0"/>
              <a:t>按一下以編輯母片文字樣式</a:t>
            </a:r>
          </a:p>
        </p:txBody>
      </p:sp>
      <p:sp>
        <p:nvSpPr>
          <p:cNvPr id="5" name="日期版面配置區 4"/>
          <p:cNvSpPr>
            <a:spLocks noGrp="1"/>
          </p:cNvSpPr>
          <p:nvPr>
            <p:ph type="dt" sz="half" idx="10"/>
          </p:nvPr>
        </p:nvSpPr>
        <p:spPr>
          <a:xfrm>
            <a:off x="164592" y="1170432"/>
            <a:ext cx="2523744" cy="201168"/>
          </a:xfrm>
        </p:spPr>
        <p:txBody>
          <a:bodyPr/>
          <a:lstStyle/>
          <a:p>
            <a:fld id="{FF62A6CA-1167-4091-8DCC-592EA8D095DD}" type="datetimeFigureOut">
              <a:rPr lang="zh-TW" altLang="en-US" smtClean="0"/>
              <a:t>2016/2/22</a:t>
            </a:fld>
            <a:endParaRPr lang="zh-TW" altLang="en-US"/>
          </a:p>
        </p:txBody>
      </p:sp>
      <p:sp>
        <p:nvSpPr>
          <p:cNvPr id="11" name="矩形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矩形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頁尾版面配置區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zh-TW" altLang="en-US"/>
          </a:p>
        </p:txBody>
      </p:sp>
      <p:sp>
        <p:nvSpPr>
          <p:cNvPr id="7" name="投影片編號版面配置區 6"/>
          <p:cNvSpPr>
            <a:spLocks noGrp="1"/>
          </p:cNvSpPr>
          <p:nvPr>
            <p:ph type="sldNum" sz="quarter" idx="12"/>
          </p:nvPr>
        </p:nvSpPr>
        <p:spPr>
          <a:xfrm>
            <a:off x="8339328" y="1170432"/>
            <a:ext cx="733864" cy="201168"/>
          </a:xfrm>
        </p:spPr>
        <p:txBody>
          <a:bodyPr/>
          <a:lstStyle/>
          <a:p>
            <a:fld id="{B57C3048-D6B8-48FF-9B00-F483028534F2}" type="slidenum">
              <a:rPr lang="zh-TW" altLang="en-US" smtClean="0"/>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矩形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矩形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標題版面配置區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4" name="日期版面配置區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FF62A6CA-1167-4091-8DCC-592EA8D095DD}" type="datetimeFigureOut">
              <a:rPr lang="zh-TW" altLang="en-US" smtClean="0"/>
              <a:t>2016/2/22</a:t>
            </a:fld>
            <a:endParaRPr lang="zh-TW" altLang="en-US"/>
          </a:p>
        </p:txBody>
      </p:sp>
      <p:sp>
        <p:nvSpPr>
          <p:cNvPr id="5" name="頁尾版面配置區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zh-TW" altLang="en-US"/>
          </a:p>
        </p:txBody>
      </p:sp>
      <p:sp>
        <p:nvSpPr>
          <p:cNvPr id="6" name="投影片編號版面配置區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B57C3048-D6B8-48FF-9B00-F483028534F2}" type="slidenum">
              <a:rPr lang="zh-TW" altLang="en-US" smtClean="0"/>
              <a:t>‹#›</a:t>
            </a:fld>
            <a:endParaRPr lang="zh-TW" alt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law.moj.gov.tw/ENG/LawClass/LawContent.aspx?PCODE=D0050046"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law.moj.gov.tw/Eng/LawClass/LawContent.aspx?PCODE=D0050194"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handjobtw.org/"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bls.gov/news.release/disabl.toc.htm" TargetMode="External"/><Relationship Id="rId2" Type="http://schemas.openxmlformats.org/officeDocument/2006/relationships/hyperlink" Target="http://ec.europa.eu/eurostat/web/health/disability/data/database" TargetMode="External"/><Relationship Id="rId1" Type="http://schemas.openxmlformats.org/officeDocument/2006/relationships/slideLayout" Target="../slideLayouts/slideLayout2.xml"/><Relationship Id="rId4" Type="http://schemas.openxmlformats.org/officeDocument/2006/relationships/hyperlink" Target="http://www.abs.gov.a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normAutofit fontScale="90000"/>
          </a:bodyPr>
          <a:lstStyle/>
          <a:p>
            <a:r>
              <a:rPr lang="en-US" altLang="zh-TW" sz="2000" dirty="0" smtClean="0">
                <a:solidFill>
                  <a:schemeClr val="tx1"/>
                </a:solidFill>
              </a:rPr>
              <a:t/>
            </a:r>
            <a:br>
              <a:rPr lang="en-US" altLang="zh-TW" sz="2000" dirty="0" smtClean="0">
                <a:solidFill>
                  <a:schemeClr val="tx1"/>
                </a:solidFill>
              </a:rPr>
            </a:br>
            <a:r>
              <a:rPr lang="en-US" altLang="zh-TW" sz="2000" dirty="0" smtClean="0">
                <a:solidFill>
                  <a:schemeClr val="tx1"/>
                </a:solidFill>
              </a:rPr>
              <a:t/>
            </a:r>
            <a:br>
              <a:rPr lang="en-US" altLang="zh-TW" sz="2000" dirty="0" smtClean="0">
                <a:solidFill>
                  <a:schemeClr val="tx1"/>
                </a:solidFill>
              </a:rPr>
            </a:br>
            <a:r>
              <a:rPr lang="zh-TW" altLang="en-US" sz="2200" dirty="0" smtClean="0">
                <a:solidFill>
                  <a:schemeClr val="tx1"/>
                </a:solidFill>
              </a:rPr>
              <a:t>張</a:t>
            </a:r>
            <a:r>
              <a:rPr lang="zh-TW" altLang="en-US" sz="2200" dirty="0">
                <a:solidFill>
                  <a:schemeClr val="tx1"/>
                </a:solidFill>
              </a:rPr>
              <a:t>恒豪 </a:t>
            </a:r>
            <a:r>
              <a:rPr lang="en-US" altLang="zh-TW" sz="2200" dirty="0">
                <a:solidFill>
                  <a:schemeClr val="tx1"/>
                </a:solidFill>
              </a:rPr>
              <a:t>CHANG</a:t>
            </a:r>
            <a:r>
              <a:rPr lang="zh-TW" altLang="en-US" sz="2200" dirty="0">
                <a:solidFill>
                  <a:schemeClr val="tx1"/>
                </a:solidFill>
              </a:rPr>
              <a:t>  </a:t>
            </a:r>
            <a:r>
              <a:rPr lang="en-US" altLang="zh-TW" sz="2200" dirty="0" err="1">
                <a:solidFill>
                  <a:schemeClr val="tx1"/>
                </a:solidFill>
              </a:rPr>
              <a:t>Heng-hao</a:t>
            </a:r>
            <a:r>
              <a:rPr lang="en-US" altLang="zh-TW" sz="2200" dirty="0">
                <a:solidFill>
                  <a:schemeClr val="tx1"/>
                </a:solidFill>
              </a:rPr>
              <a:t> </a:t>
            </a:r>
            <a:br>
              <a:rPr lang="en-US" altLang="zh-TW" sz="2200" dirty="0">
                <a:solidFill>
                  <a:schemeClr val="tx1"/>
                </a:solidFill>
              </a:rPr>
            </a:br>
            <a:r>
              <a:rPr lang="ja-JP" altLang="en-US" sz="2200" dirty="0" smtClean="0">
                <a:solidFill>
                  <a:schemeClr val="tx1"/>
                </a:solidFill>
              </a:rPr>
              <a:t>准教授</a:t>
            </a:r>
            <a:r>
              <a:rPr lang="en-US" altLang="zh-TW" sz="2200" dirty="0" smtClean="0">
                <a:solidFill>
                  <a:schemeClr val="tx1"/>
                </a:solidFill>
              </a:rPr>
              <a:t>/ </a:t>
            </a:r>
            <a:r>
              <a:rPr lang="ja-JP" altLang="en-US" sz="2200" dirty="0">
                <a:solidFill>
                  <a:schemeClr val="tx1"/>
                </a:solidFill>
              </a:rPr>
              <a:t>学部長</a:t>
            </a:r>
            <a:r>
              <a:rPr lang="en-US" altLang="zh-TW" sz="2200" dirty="0">
                <a:solidFill>
                  <a:schemeClr val="tx1"/>
                </a:solidFill>
              </a:rPr>
              <a:t/>
            </a:r>
            <a:br>
              <a:rPr lang="en-US" altLang="zh-TW" sz="2200" dirty="0">
                <a:solidFill>
                  <a:schemeClr val="tx1"/>
                </a:solidFill>
              </a:rPr>
            </a:br>
            <a:r>
              <a:rPr lang="ja-JP" altLang="en-US" sz="2200" dirty="0" smtClean="0">
                <a:solidFill>
                  <a:schemeClr val="tx1"/>
                </a:solidFill>
              </a:rPr>
              <a:t>国立台北大学社会学部</a:t>
            </a:r>
            <a:r>
              <a:rPr lang="en-US" altLang="zh-TW" sz="2200" dirty="0" smtClean="0"/>
              <a:t> </a:t>
            </a:r>
            <a:r>
              <a:rPr lang="en-US" altLang="zh-TW" sz="2800" dirty="0"/>
              <a:t/>
            </a:r>
            <a:br>
              <a:rPr lang="en-US" altLang="zh-TW" sz="2800" dirty="0"/>
            </a:br>
            <a:r>
              <a:rPr lang="en-US" altLang="zh-TW" sz="2800" dirty="0"/>
              <a:t/>
            </a:r>
            <a:br>
              <a:rPr lang="en-US" altLang="zh-TW" sz="2800" dirty="0"/>
            </a:br>
            <a:endParaRPr lang="zh-TW" altLang="en-US" sz="2800" b="1" dirty="0"/>
          </a:p>
        </p:txBody>
      </p:sp>
      <p:sp>
        <p:nvSpPr>
          <p:cNvPr id="3" name="副標題 2"/>
          <p:cNvSpPr>
            <a:spLocks noGrp="1"/>
          </p:cNvSpPr>
          <p:nvPr>
            <p:ph type="subTitle" idx="1"/>
          </p:nvPr>
        </p:nvSpPr>
        <p:spPr/>
        <p:txBody>
          <a:bodyPr>
            <a:normAutofit fontScale="85000" lnSpcReduction="10000"/>
          </a:bodyPr>
          <a:lstStyle/>
          <a:p>
            <a:r>
              <a:rPr lang="ja-JP" altLang="en-US" sz="2800" b="1" dirty="0" smtClean="0">
                <a:solidFill>
                  <a:schemeClr val="tx1">
                    <a:lumMod val="95000"/>
                  </a:schemeClr>
                </a:solidFill>
              </a:rPr>
              <a:t>東アジアにおける障害者権利条約実施と市民社会</a:t>
            </a:r>
            <a:r>
              <a:rPr lang="en-US" altLang="zh-TW" sz="2800" b="1" dirty="0" smtClean="0">
                <a:solidFill>
                  <a:schemeClr val="tx1">
                    <a:lumMod val="95000"/>
                  </a:schemeClr>
                </a:solidFill>
              </a:rPr>
              <a:t> </a:t>
            </a:r>
            <a:r>
              <a:rPr lang="zh-TW" altLang="zh-TW" sz="1900" dirty="0">
                <a:solidFill>
                  <a:schemeClr val="tx1">
                    <a:lumMod val="95000"/>
                  </a:schemeClr>
                </a:solidFill>
              </a:rPr>
              <a:t/>
            </a:r>
            <a:br>
              <a:rPr lang="zh-TW" altLang="zh-TW" sz="1900" dirty="0">
                <a:solidFill>
                  <a:schemeClr val="tx1">
                    <a:lumMod val="95000"/>
                  </a:schemeClr>
                </a:solidFill>
              </a:rPr>
            </a:br>
            <a:r>
              <a:rPr lang="en-US" altLang="ja-JP" sz="2800" dirty="0" smtClean="0">
                <a:solidFill>
                  <a:schemeClr val="tx1">
                    <a:lumMod val="95000"/>
                  </a:schemeClr>
                </a:solidFill>
              </a:rPr>
              <a:t>2016</a:t>
            </a:r>
            <a:r>
              <a:rPr lang="ja-JP" altLang="en-US" sz="2800" dirty="0" smtClean="0">
                <a:solidFill>
                  <a:schemeClr val="tx1">
                    <a:lumMod val="95000"/>
                  </a:schemeClr>
                </a:solidFill>
              </a:rPr>
              <a:t>年</a:t>
            </a:r>
            <a:r>
              <a:rPr lang="en-US" altLang="ja-JP" sz="2800" dirty="0" smtClean="0">
                <a:solidFill>
                  <a:schemeClr val="tx1">
                    <a:lumMod val="95000"/>
                  </a:schemeClr>
                </a:solidFill>
              </a:rPr>
              <a:t>2</a:t>
            </a:r>
            <a:r>
              <a:rPr lang="ja-JP" altLang="en-US" sz="2800" dirty="0" smtClean="0">
                <a:solidFill>
                  <a:schemeClr val="tx1">
                    <a:lumMod val="95000"/>
                  </a:schemeClr>
                </a:solidFill>
              </a:rPr>
              <a:t>月</a:t>
            </a:r>
            <a:r>
              <a:rPr lang="en-US" altLang="ja-JP" sz="2800" dirty="0" smtClean="0">
                <a:solidFill>
                  <a:schemeClr val="tx1">
                    <a:lumMod val="95000"/>
                  </a:schemeClr>
                </a:solidFill>
              </a:rPr>
              <a:t>20</a:t>
            </a:r>
            <a:r>
              <a:rPr lang="ja-JP" altLang="en-US" sz="2800" dirty="0" smtClean="0">
                <a:solidFill>
                  <a:schemeClr val="tx1">
                    <a:lumMod val="95000"/>
                  </a:schemeClr>
                </a:solidFill>
              </a:rPr>
              <a:t>～</a:t>
            </a:r>
            <a:r>
              <a:rPr lang="en-US" altLang="ja-JP" sz="2800" dirty="0" smtClean="0">
                <a:solidFill>
                  <a:schemeClr val="tx1">
                    <a:lumMod val="95000"/>
                  </a:schemeClr>
                </a:solidFill>
              </a:rPr>
              <a:t>21</a:t>
            </a:r>
            <a:r>
              <a:rPr lang="ja-JP" altLang="en-US" sz="2800" dirty="0" smtClean="0">
                <a:solidFill>
                  <a:schemeClr val="tx1">
                    <a:lumMod val="95000"/>
                  </a:schemeClr>
                </a:solidFill>
              </a:rPr>
              <a:t>日、東京大学</a:t>
            </a:r>
            <a:r>
              <a:rPr lang="en-US" altLang="zh-TW" b="1" dirty="0">
                <a:solidFill>
                  <a:schemeClr val="tx1">
                    <a:lumMod val="95000"/>
                  </a:schemeClr>
                </a:solidFill>
              </a:rPr>
              <a:t/>
            </a:r>
            <a:br>
              <a:rPr lang="en-US" altLang="zh-TW" b="1" dirty="0">
                <a:solidFill>
                  <a:schemeClr val="tx1">
                    <a:lumMod val="95000"/>
                  </a:schemeClr>
                </a:solidFill>
              </a:rPr>
            </a:br>
            <a:r>
              <a:rPr lang="zh-TW" altLang="zh-TW" dirty="0">
                <a:solidFill>
                  <a:srgbClr val="FFFF00"/>
                </a:solidFill>
              </a:rPr>
              <a:t/>
            </a:r>
            <a:br>
              <a:rPr lang="zh-TW" altLang="zh-TW" dirty="0">
                <a:solidFill>
                  <a:srgbClr val="FFFF00"/>
                </a:solidFill>
              </a:rPr>
            </a:br>
            <a:r>
              <a:rPr lang="ja-JP" altLang="en-US" sz="3500" b="1" dirty="0" smtClean="0">
                <a:solidFill>
                  <a:srgbClr val="FFFF00"/>
                </a:solidFill>
              </a:rPr>
              <a:t>台湾における障害者権利条約実施と市民社会</a:t>
            </a:r>
            <a:endParaRPr lang="en-US" altLang="zh-TW" sz="3500" dirty="0" smtClean="0">
              <a:solidFill>
                <a:srgbClr val="FFFF00"/>
              </a:solidFill>
            </a:endParaRPr>
          </a:p>
        </p:txBody>
      </p:sp>
    </p:spTree>
    <p:extLst>
      <p:ext uri="{BB962C8B-B14F-4D97-AF65-F5344CB8AC3E}">
        <p14:creationId xmlns:p14="http://schemas.microsoft.com/office/powerpoint/2010/main" val="37794436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ja-JP" altLang="en-US" dirty="0" smtClean="0"/>
              <a:t>教育</a:t>
            </a:r>
            <a:endParaRPr lang="zh-TW" altLang="en-US" dirty="0"/>
          </a:p>
        </p:txBody>
      </p:sp>
      <p:sp>
        <p:nvSpPr>
          <p:cNvPr id="3" name="內容版面配置區 2"/>
          <p:cNvSpPr>
            <a:spLocks noGrp="1"/>
          </p:cNvSpPr>
          <p:nvPr>
            <p:ph idx="1"/>
          </p:nvPr>
        </p:nvSpPr>
        <p:spPr/>
        <p:txBody>
          <a:bodyPr/>
          <a:lstStyle/>
          <a:p>
            <a:endParaRPr lang="zh-TW" altLang="en-US" dirty="0"/>
          </a:p>
        </p:txBody>
      </p:sp>
      <p:sp>
        <p:nvSpPr>
          <p:cNvPr id="10" name="內容版面配置區 5"/>
          <p:cNvSpPr txBox="1">
            <a:spLocks/>
          </p:cNvSpPr>
          <p:nvPr/>
        </p:nvSpPr>
        <p:spPr>
          <a:xfrm>
            <a:off x="0" y="1600200"/>
            <a:ext cx="4038600" cy="4525963"/>
          </a:xfrm>
          <a:prstGeom prst="rect">
            <a:avLst/>
          </a:prstGeom>
        </p:spPr>
        <p:txBody>
          <a:bodyPr vert="horz" lIns="54864" tIns="91440" rtlCol="0">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r>
              <a:rPr lang="ja-JP" altLang="en-US" sz="1600" dirty="0" smtClean="0">
                <a:latin typeface="HGｺﾞｼｯｸM" panose="020B0609000000000000" pitchFamily="49" charset="-128"/>
                <a:ea typeface="HGｺﾞｼｯｸM" panose="020B0609000000000000" pitchFamily="49" charset="-128"/>
              </a:rPr>
              <a:t>障害者（</a:t>
            </a:r>
            <a:r>
              <a:rPr lang="en-US" altLang="ja-JP" sz="1600" dirty="0" smtClean="0">
                <a:latin typeface="HGｺﾞｼｯｸM" panose="020B0609000000000000" pitchFamily="49" charset="-128"/>
                <a:ea typeface="HGｺﾞｼｯｸM" panose="020B0609000000000000" pitchFamily="49" charset="-128"/>
              </a:rPr>
              <a:t>2011</a:t>
            </a:r>
            <a:r>
              <a:rPr lang="ja-JP" altLang="en-US" sz="1600" dirty="0" smtClean="0">
                <a:latin typeface="HGｺﾞｼｯｸM" panose="020B0609000000000000" pitchFamily="49" charset="-128"/>
                <a:ea typeface="HGｺﾞｼｯｸM" panose="020B0609000000000000" pitchFamily="49" charset="-128"/>
              </a:rPr>
              <a:t>年</a:t>
            </a:r>
            <a:r>
              <a:rPr lang="en-US" altLang="ja-JP" sz="1600" dirty="0" smtClean="0">
                <a:latin typeface="HGｺﾞｼｯｸM" panose="020B0609000000000000" pitchFamily="49" charset="-128"/>
                <a:ea typeface="HGｺﾞｼｯｸM" panose="020B0609000000000000" pitchFamily="49" charset="-128"/>
              </a:rPr>
              <a:t>8</a:t>
            </a:r>
            <a:r>
              <a:rPr lang="ja-JP" altLang="en-US" sz="1600" dirty="0" smtClean="0">
                <a:latin typeface="HGｺﾞｼｯｸM" panose="020B0609000000000000" pitchFamily="49" charset="-128"/>
                <a:ea typeface="HGｺﾞｼｯｸM" panose="020B0609000000000000" pitchFamily="49" charset="-128"/>
              </a:rPr>
              <a:t>月</a:t>
            </a:r>
            <a:r>
              <a:rPr lang="en-US" altLang="zh-TW" sz="1600" dirty="0" smtClean="0">
                <a:latin typeface="標楷體" pitchFamily="65" charset="-120"/>
                <a:ea typeface="標楷體" pitchFamily="65" charset="-120"/>
              </a:rPr>
              <a:t> vs. </a:t>
            </a:r>
            <a:r>
              <a:rPr lang="en-US" altLang="ja-JP" sz="1600" dirty="0" smtClean="0">
                <a:latin typeface="HGｺﾞｼｯｸM" panose="020B0609000000000000" pitchFamily="49" charset="-128"/>
                <a:ea typeface="HGｺﾞｼｯｸM" panose="020B0609000000000000" pitchFamily="49" charset="-128"/>
              </a:rPr>
              <a:t>2014</a:t>
            </a:r>
            <a:r>
              <a:rPr lang="ja-JP" altLang="en-US" sz="1600" dirty="0" smtClean="0">
                <a:latin typeface="HGｺﾞｼｯｸM" panose="020B0609000000000000" pitchFamily="49" charset="-128"/>
                <a:ea typeface="HGｺﾞｼｯｸM" panose="020B0609000000000000" pitchFamily="49" charset="-128"/>
              </a:rPr>
              <a:t>年</a:t>
            </a:r>
            <a:r>
              <a:rPr lang="en-US" altLang="ja-JP" sz="1600" dirty="0" smtClean="0">
                <a:latin typeface="HGｺﾞｼｯｸM" panose="020B0609000000000000" pitchFamily="49" charset="-128"/>
                <a:ea typeface="HGｺﾞｼｯｸM" panose="020B0609000000000000" pitchFamily="49" charset="-128"/>
              </a:rPr>
              <a:t>6</a:t>
            </a:r>
            <a:r>
              <a:rPr lang="ja-JP" altLang="en-US" sz="1600" dirty="0" smtClean="0">
                <a:latin typeface="HGｺﾞｼｯｸM" panose="020B0609000000000000" pitchFamily="49" charset="-128"/>
                <a:ea typeface="HGｺﾞｼｯｸM" panose="020B0609000000000000" pitchFamily="49" charset="-128"/>
              </a:rPr>
              <a:t>月</a:t>
            </a:r>
            <a:r>
              <a:rPr lang="en-US" altLang="zh-TW" sz="1600" dirty="0" smtClean="0">
                <a:latin typeface="標楷體" pitchFamily="65" charset="-120"/>
                <a:ea typeface="標楷體" pitchFamily="65" charset="-120"/>
              </a:rPr>
              <a:t>)</a:t>
            </a:r>
            <a:endParaRPr lang="zh-TW" altLang="en-US" sz="1600" dirty="0" smtClean="0">
              <a:latin typeface="標楷體" pitchFamily="65" charset="-120"/>
              <a:ea typeface="標楷體" pitchFamily="65" charset="-120"/>
            </a:endParaRPr>
          </a:p>
        </p:txBody>
      </p:sp>
      <p:sp>
        <p:nvSpPr>
          <p:cNvPr id="11" name="內容版面配置區 5"/>
          <p:cNvSpPr txBox="1">
            <a:spLocks/>
          </p:cNvSpPr>
          <p:nvPr/>
        </p:nvSpPr>
        <p:spPr bwMode="auto">
          <a:xfrm>
            <a:off x="3635896" y="1600200"/>
            <a:ext cx="5184576"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spcBef>
                <a:spcPct val="20000"/>
              </a:spcBef>
              <a:buFont typeface="Arial" charset="0"/>
              <a:buChar char="•"/>
            </a:pPr>
            <a:r>
              <a:rPr lang="ja-JP" altLang="en-US" sz="1600" dirty="0" smtClean="0">
                <a:latin typeface="HGｺﾞｼｯｸM" panose="020B0609000000000000" pitchFamily="49" charset="-128"/>
                <a:ea typeface="HGｺﾞｼｯｸM" panose="020B0609000000000000" pitchFamily="49" charset="-128"/>
              </a:rPr>
              <a:t>障害者</a:t>
            </a:r>
            <a:r>
              <a:rPr lang="en-US" altLang="zh-TW" sz="1600" dirty="0" smtClean="0">
                <a:latin typeface="標楷體" pitchFamily="65" charset="-120"/>
                <a:ea typeface="標楷體" pitchFamily="65" charset="-120"/>
              </a:rPr>
              <a:t> </a:t>
            </a:r>
            <a:r>
              <a:rPr lang="ja-JP" altLang="en-US" sz="1600" dirty="0" smtClean="0">
                <a:latin typeface="標楷體" pitchFamily="65" charset="-120"/>
                <a:ea typeface="標楷體" pitchFamily="65" charset="-120"/>
              </a:rPr>
              <a:t>（</a:t>
            </a:r>
            <a:r>
              <a:rPr lang="en-US" altLang="ja-JP" sz="1600" dirty="0" smtClean="0">
                <a:latin typeface="HGｺﾞｼｯｸM" panose="020B0609000000000000" pitchFamily="49" charset="-128"/>
                <a:ea typeface="HGｺﾞｼｯｸM" panose="020B0609000000000000" pitchFamily="49" charset="-128"/>
              </a:rPr>
              <a:t>2014</a:t>
            </a:r>
            <a:r>
              <a:rPr lang="ja-JP" altLang="en-US" sz="1600" dirty="0" smtClean="0">
                <a:latin typeface="HGｺﾞｼｯｸM" panose="020B0609000000000000" pitchFamily="49" charset="-128"/>
                <a:ea typeface="HGｺﾞｼｯｸM" panose="020B0609000000000000" pitchFamily="49" charset="-128"/>
              </a:rPr>
              <a:t>年</a:t>
            </a:r>
            <a:r>
              <a:rPr lang="en-US" altLang="ja-JP" sz="1600" dirty="0" smtClean="0">
                <a:latin typeface="HGｺﾞｼｯｸM" panose="020B0609000000000000" pitchFamily="49" charset="-128"/>
                <a:ea typeface="HGｺﾞｼｯｸM" panose="020B0609000000000000" pitchFamily="49" charset="-128"/>
              </a:rPr>
              <a:t>6</a:t>
            </a:r>
            <a:r>
              <a:rPr lang="ja-JP" altLang="en-US" sz="1600" dirty="0" smtClean="0">
                <a:latin typeface="HGｺﾞｼｯｸM" panose="020B0609000000000000" pitchFamily="49" charset="-128"/>
                <a:ea typeface="HGｺﾞｼｯｸM" panose="020B0609000000000000" pitchFamily="49" charset="-128"/>
              </a:rPr>
              <a:t>月</a:t>
            </a:r>
            <a:r>
              <a:rPr lang="ja-JP" altLang="en-US" sz="1600" dirty="0">
                <a:latin typeface="標楷體" pitchFamily="65" charset="-120"/>
                <a:ea typeface="標楷體" pitchFamily="65" charset="-120"/>
              </a:rPr>
              <a:t>）</a:t>
            </a:r>
            <a:r>
              <a:rPr lang="en-US" altLang="zh-TW" sz="1600" dirty="0" smtClean="0">
                <a:latin typeface="標楷體" pitchFamily="65" charset="-120"/>
                <a:ea typeface="標楷體" pitchFamily="65" charset="-120"/>
              </a:rPr>
              <a:t> </a:t>
            </a:r>
            <a:r>
              <a:rPr lang="en-US" altLang="zh-TW" sz="1600" dirty="0" smtClean="0">
                <a:latin typeface="HGｺﾞｼｯｸM" panose="020B0609000000000000" pitchFamily="49" charset="-128"/>
                <a:ea typeface="HGｺﾞｼｯｸM" panose="020B0609000000000000" pitchFamily="49" charset="-128"/>
              </a:rPr>
              <a:t>vs.</a:t>
            </a:r>
            <a:r>
              <a:rPr lang="ja-JP" altLang="en-US" sz="1600" dirty="0" smtClean="0">
                <a:latin typeface="HGｺﾞｼｯｸM" panose="020B0609000000000000" pitchFamily="49" charset="-128"/>
                <a:ea typeface="HGｺﾞｼｯｸM" panose="020B0609000000000000" pitchFamily="49" charset="-128"/>
              </a:rPr>
              <a:t>全人口（</a:t>
            </a:r>
            <a:r>
              <a:rPr lang="en-US" altLang="ja-JP" sz="1600" dirty="0" smtClean="0">
                <a:latin typeface="HGｺﾞｼｯｸM" panose="020B0609000000000000" pitchFamily="49" charset="-128"/>
                <a:ea typeface="HGｺﾞｼｯｸM" panose="020B0609000000000000" pitchFamily="49" charset="-128"/>
              </a:rPr>
              <a:t>2014</a:t>
            </a:r>
            <a:r>
              <a:rPr lang="ja-JP" altLang="en-US" sz="1600" dirty="0" smtClean="0">
                <a:latin typeface="HGｺﾞｼｯｸM" panose="020B0609000000000000" pitchFamily="49" charset="-128"/>
                <a:ea typeface="HGｺﾞｼｯｸM" panose="020B0609000000000000" pitchFamily="49" charset="-128"/>
              </a:rPr>
              <a:t>年）</a:t>
            </a:r>
            <a:r>
              <a:rPr lang="en-US" altLang="zh-TW" sz="1600" dirty="0" smtClean="0">
                <a:latin typeface="標楷體" pitchFamily="65" charset="-120"/>
                <a:ea typeface="標楷體" pitchFamily="65" charset="-120"/>
              </a:rPr>
              <a:t> </a:t>
            </a:r>
            <a:endParaRPr lang="zh-TW" altLang="en-US" sz="1600" dirty="0">
              <a:latin typeface="標楷體" pitchFamily="65" charset="-120"/>
              <a:ea typeface="標楷體" pitchFamily="65" charset="-120"/>
            </a:endParaRPr>
          </a:p>
        </p:txBody>
      </p:sp>
      <p:graphicFrame>
        <p:nvGraphicFramePr>
          <p:cNvPr id="12" name="物件 9"/>
          <p:cNvGraphicFramePr>
            <a:graphicFrameLocks noChangeAspect="1"/>
          </p:cNvGraphicFramePr>
          <p:nvPr>
            <p:extLst>
              <p:ext uri="{D42A27DB-BD31-4B8C-83A1-F6EECF244321}">
                <p14:modId xmlns:p14="http://schemas.microsoft.com/office/powerpoint/2010/main" val="3949068740"/>
              </p:ext>
            </p:extLst>
          </p:nvPr>
        </p:nvGraphicFramePr>
        <p:xfrm>
          <a:off x="2019300" y="2204864"/>
          <a:ext cx="5303837" cy="3581400"/>
        </p:xfrm>
        <a:graphic>
          <a:graphicData uri="http://schemas.openxmlformats.org/presentationml/2006/ole">
            <mc:AlternateContent xmlns:mc="http://schemas.openxmlformats.org/markup-compatibility/2006">
              <mc:Choice xmlns:v="urn:schemas-microsoft-com:vml" Requires="v">
                <p:oleObj spid="_x0000_s1239" name="圖表" r:id="rId3" imgW="4312834" imgH="2910816" progId="MSGraph.Chart.8">
                  <p:embed/>
                </p:oleObj>
              </mc:Choice>
              <mc:Fallback>
                <p:oleObj name="圖表" r:id="rId3" imgW="4312834" imgH="2910816" progId="MSGraph.Chart.8">
                  <p:embed/>
                  <p:pic>
                    <p:nvPicPr>
                      <p:cNvPr id="0" name=""/>
                      <p:cNvPicPr>
                        <a:picLocks noChangeAspect="1" noChangeArrowheads="1"/>
                      </p:cNvPicPr>
                      <p:nvPr/>
                    </p:nvPicPr>
                    <p:blipFill>
                      <a:blip r:embed="rId4"/>
                      <a:srcRect/>
                      <a:stretch>
                        <a:fillRect/>
                      </a:stretch>
                    </p:blipFill>
                    <p:spPr bwMode="auto">
                      <a:xfrm>
                        <a:off x="2019300" y="2204864"/>
                        <a:ext cx="5303837" cy="3581400"/>
                      </a:xfrm>
                      <a:prstGeom prst="rect">
                        <a:avLst/>
                      </a:prstGeom>
                      <a:noFill/>
                      <a:ln>
                        <a:noFill/>
                      </a:ln>
                      <a:extLst/>
                    </p:spPr>
                  </p:pic>
                </p:oleObj>
              </mc:Fallback>
            </mc:AlternateContent>
          </a:graphicData>
        </a:graphic>
      </p:graphicFrame>
      <p:sp>
        <p:nvSpPr>
          <p:cNvPr id="14" name="矩形 7"/>
          <p:cNvSpPr>
            <a:spLocks noChangeArrowheads="1"/>
          </p:cNvSpPr>
          <p:nvPr/>
        </p:nvSpPr>
        <p:spPr bwMode="auto">
          <a:xfrm>
            <a:off x="3563888" y="5834241"/>
            <a:ext cx="410445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ja-JP" altLang="en-US" sz="1000" b="1" dirty="0" smtClean="0">
                <a:latin typeface="標楷體" pitchFamily="65" charset="-120"/>
                <a:ea typeface="標楷體" pitchFamily="65" charset="-120"/>
              </a:rPr>
              <a:t>出典</a:t>
            </a:r>
            <a:r>
              <a:rPr lang="zh-TW" altLang="en-US" sz="1000" b="1" dirty="0" smtClean="0">
                <a:latin typeface="標楷體" pitchFamily="65" charset="-120"/>
                <a:ea typeface="標楷體" pitchFamily="65" charset="-120"/>
              </a:rPr>
              <a:t>：</a:t>
            </a:r>
            <a:r>
              <a:rPr lang="ja-JP" altLang="en-US" sz="1000" b="1" dirty="0" smtClean="0">
                <a:latin typeface="標楷體" pitchFamily="65" charset="-120"/>
                <a:ea typeface="標楷體" pitchFamily="65" charset="-120"/>
              </a:rPr>
              <a:t>　</a:t>
            </a:r>
            <a:r>
              <a:rPr kumimoji="0" lang="ja-JP" altLang="en-US" sz="1000" b="1" dirty="0" smtClean="0">
                <a:latin typeface="HGｺﾞｼｯｸM" panose="020B0609000000000000" pitchFamily="49" charset="-128"/>
                <a:ea typeface="HGｺﾞｼｯｸM" panose="020B0609000000000000" pitchFamily="49" charset="-128"/>
              </a:rPr>
              <a:t>内務部、障害者の生活状況国勢調査報告</a:t>
            </a:r>
            <a:r>
              <a:rPr kumimoji="0" lang="en-US" altLang="zh-TW" sz="1000" b="1" dirty="0" smtClean="0">
                <a:latin typeface="HGｺﾞｼｯｸM" panose="020B0609000000000000" pitchFamily="49" charset="-128"/>
                <a:ea typeface="HGｺﾞｼｯｸM" panose="020B0609000000000000" pitchFamily="49" charset="-128"/>
              </a:rPr>
              <a:t>, 2011</a:t>
            </a:r>
            <a:r>
              <a:rPr kumimoji="0" lang="ja-JP" altLang="en-US" sz="1000" b="1" dirty="0" smtClean="0">
                <a:latin typeface="HGｺﾞｼｯｸM" panose="020B0609000000000000" pitchFamily="49" charset="-128"/>
                <a:ea typeface="HGｺﾞｼｯｸM" panose="020B0609000000000000" pitchFamily="49" charset="-128"/>
              </a:rPr>
              <a:t>年</a:t>
            </a:r>
            <a:r>
              <a:rPr kumimoji="0" lang="en-US" altLang="ja-JP" sz="1000" b="1" dirty="0" smtClean="0">
                <a:latin typeface="HGｺﾞｼｯｸM" panose="020B0609000000000000" pitchFamily="49" charset="-128"/>
                <a:ea typeface="HGｺﾞｼｯｸM" panose="020B0609000000000000" pitchFamily="49" charset="-128"/>
              </a:rPr>
              <a:t>8</a:t>
            </a:r>
            <a:r>
              <a:rPr kumimoji="0" lang="ja-JP" altLang="en-US" sz="1000" b="1" dirty="0" smtClean="0">
                <a:latin typeface="HGｺﾞｼｯｸM" panose="020B0609000000000000" pitchFamily="49" charset="-128"/>
                <a:ea typeface="HGｺﾞｼｯｸM" panose="020B0609000000000000" pitchFamily="49" charset="-128"/>
              </a:rPr>
              <a:t>月</a:t>
            </a:r>
            <a:endParaRPr kumimoji="0" lang="en-US" altLang="zh-TW" sz="1000" b="1" dirty="0" smtClean="0">
              <a:latin typeface="HGｺﾞｼｯｸM" panose="020B0609000000000000" pitchFamily="49" charset="-128"/>
              <a:ea typeface="HGｺﾞｼｯｸM" panose="020B0609000000000000" pitchFamily="49" charset="-128"/>
            </a:endParaRPr>
          </a:p>
          <a:p>
            <a:pPr eaLnBrk="1" hangingPunct="1"/>
            <a:r>
              <a:rPr lang="ja-JP" altLang="en-US" sz="1000" b="1" dirty="0" smtClean="0">
                <a:latin typeface="HGｺﾞｼｯｸM" panose="020B0609000000000000" pitchFamily="49" charset="-128"/>
                <a:ea typeface="HGｺﾞｼｯｸM" panose="020B0609000000000000" pitchFamily="49" charset="-128"/>
              </a:rPr>
              <a:t>　　　　労働部、障害者の労働参加調査、</a:t>
            </a:r>
            <a:r>
              <a:rPr lang="en-US" altLang="ja-JP" sz="1000" b="1" dirty="0" smtClean="0">
                <a:latin typeface="HGｺﾞｼｯｸM" panose="020B0609000000000000" pitchFamily="49" charset="-128"/>
                <a:ea typeface="HGｺﾞｼｯｸM" panose="020B0609000000000000" pitchFamily="49" charset="-128"/>
              </a:rPr>
              <a:t>2014</a:t>
            </a:r>
            <a:r>
              <a:rPr lang="ja-JP" altLang="en-US" sz="1000" b="1" dirty="0" smtClean="0">
                <a:latin typeface="HGｺﾞｼｯｸM" panose="020B0609000000000000" pitchFamily="49" charset="-128"/>
                <a:ea typeface="HGｺﾞｼｯｸM" panose="020B0609000000000000" pitchFamily="49" charset="-128"/>
              </a:rPr>
              <a:t>年</a:t>
            </a:r>
            <a:r>
              <a:rPr lang="en-US" altLang="ja-JP" sz="1000" b="1" dirty="0" smtClean="0">
                <a:latin typeface="HGｺﾞｼｯｸM" panose="020B0609000000000000" pitchFamily="49" charset="-128"/>
                <a:ea typeface="HGｺﾞｼｯｸM" panose="020B0609000000000000" pitchFamily="49" charset="-128"/>
              </a:rPr>
              <a:t>6</a:t>
            </a:r>
            <a:r>
              <a:rPr lang="ja-JP" altLang="en-US" sz="1000" b="1" dirty="0" smtClean="0">
                <a:latin typeface="HGｺﾞｼｯｸM" panose="020B0609000000000000" pitchFamily="49" charset="-128"/>
                <a:ea typeface="HGｺﾞｼｯｸM" panose="020B0609000000000000" pitchFamily="49" charset="-128"/>
              </a:rPr>
              <a:t>月</a:t>
            </a:r>
            <a:endParaRPr lang="en-US" altLang="zh-TW" sz="1000" b="1" dirty="0">
              <a:latin typeface="標楷體" pitchFamily="65" charset="-120"/>
              <a:ea typeface="標楷體" pitchFamily="65" charset="-120"/>
            </a:endParaRPr>
          </a:p>
          <a:p>
            <a:pPr eaLnBrk="1" hangingPunct="1"/>
            <a:r>
              <a:rPr kumimoji="0" lang="ja-JP" altLang="en-US" sz="1000" b="1" dirty="0" smtClean="0">
                <a:latin typeface="HGｺﾞｼｯｸM" panose="020B0609000000000000" pitchFamily="49" charset="-128"/>
                <a:ea typeface="HGｺﾞｼｯｸM" panose="020B0609000000000000" pitchFamily="49" charset="-128"/>
              </a:rPr>
              <a:t>　　　　内務部、内務統計年鑑、</a:t>
            </a:r>
            <a:r>
              <a:rPr kumimoji="0" lang="en-US" altLang="ja-JP" sz="1000" b="1" dirty="0" smtClean="0">
                <a:latin typeface="HGｺﾞｼｯｸM" panose="020B0609000000000000" pitchFamily="49" charset="-128"/>
                <a:ea typeface="HGｺﾞｼｯｸM" panose="020B0609000000000000" pitchFamily="49" charset="-128"/>
              </a:rPr>
              <a:t>2014</a:t>
            </a:r>
            <a:r>
              <a:rPr kumimoji="0" lang="ja-JP" altLang="en-US" sz="1000" b="1" dirty="0" smtClean="0">
                <a:latin typeface="HGｺﾞｼｯｸM" panose="020B0609000000000000" pitchFamily="49" charset="-128"/>
                <a:ea typeface="HGｺﾞｼｯｸM" panose="020B0609000000000000" pitchFamily="49" charset="-128"/>
              </a:rPr>
              <a:t>年</a:t>
            </a:r>
            <a:endParaRPr lang="zh-TW" altLang="en-US" sz="1000" b="1" dirty="0">
              <a:latin typeface="標楷體" pitchFamily="65" charset="-120"/>
              <a:ea typeface="標楷體" pitchFamily="65" charset="-120"/>
            </a:endParaRPr>
          </a:p>
        </p:txBody>
      </p:sp>
    </p:spTree>
    <p:extLst>
      <p:ext uri="{BB962C8B-B14F-4D97-AF65-F5344CB8AC3E}">
        <p14:creationId xmlns:p14="http://schemas.microsoft.com/office/powerpoint/2010/main" val="11113564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lvl="0"/>
            <a:r>
              <a:rPr lang="ja-JP" altLang="en-US" dirty="0" smtClean="0"/>
              <a:t>主な法律</a:t>
            </a:r>
            <a:endParaRPr lang="zh-TW" altLang="en-US" dirty="0"/>
          </a:p>
        </p:txBody>
      </p:sp>
      <p:sp>
        <p:nvSpPr>
          <p:cNvPr id="3" name="內容版面配置區 2"/>
          <p:cNvSpPr>
            <a:spLocks noGrp="1"/>
          </p:cNvSpPr>
          <p:nvPr>
            <p:ph idx="1"/>
          </p:nvPr>
        </p:nvSpPr>
        <p:spPr>
          <a:xfrm>
            <a:off x="395536" y="1772816"/>
            <a:ext cx="8229600" cy="4625609"/>
          </a:xfrm>
        </p:spPr>
        <p:txBody>
          <a:bodyPr/>
          <a:lstStyle/>
          <a:p>
            <a:r>
              <a:rPr lang="ja-JP" altLang="en-US" u="sng" dirty="0" smtClean="0">
                <a:hlinkClick r:id="rId2"/>
              </a:rPr>
              <a:t>障害者権利保護法</a:t>
            </a:r>
            <a:r>
              <a:rPr lang="en-US" altLang="zh-TW" dirty="0"/>
              <a:t> </a:t>
            </a:r>
            <a:endParaRPr lang="en-US" altLang="zh-TW" dirty="0" smtClean="0"/>
          </a:p>
          <a:p>
            <a:pPr lvl="1"/>
            <a:r>
              <a:rPr lang="en-US" altLang="ja-JP" dirty="0" smtClean="0">
                <a:latin typeface="HGｺﾞｼｯｸM" panose="020B0609000000000000" pitchFamily="49" charset="-128"/>
                <a:ea typeface="HGｺﾞｼｯｸM" panose="020B0609000000000000" pitchFamily="49" charset="-128"/>
              </a:rPr>
              <a:t>1980</a:t>
            </a:r>
            <a:r>
              <a:rPr lang="ja-JP" altLang="en-US" dirty="0" smtClean="0">
                <a:latin typeface="HGｺﾞｼｯｸM" panose="020B0609000000000000" pitchFamily="49" charset="-128"/>
                <a:ea typeface="HGｺﾞｼｯｸM" panose="020B0609000000000000" pitchFamily="49" charset="-128"/>
              </a:rPr>
              <a:t>年 障害者福祉法</a:t>
            </a:r>
            <a:endParaRPr lang="en-US" altLang="zh-TW" dirty="0" smtClean="0"/>
          </a:p>
          <a:p>
            <a:pPr lvl="1"/>
            <a:r>
              <a:rPr lang="en-US" altLang="zh-TW" dirty="0" smtClean="0">
                <a:latin typeface="HGｺﾞｼｯｸM" panose="020B0609000000000000" pitchFamily="49" charset="-128"/>
                <a:ea typeface="HGｺﾞｼｯｸM" panose="020B0609000000000000" pitchFamily="49" charset="-128"/>
              </a:rPr>
              <a:t>1997</a:t>
            </a:r>
            <a:r>
              <a:rPr lang="ja-JP" altLang="en-US" dirty="0" smtClean="0">
                <a:latin typeface="HGｺﾞｼｯｸM" panose="020B0609000000000000" pitchFamily="49" charset="-128"/>
                <a:ea typeface="HGｺﾞｼｯｸM" panose="020B0609000000000000" pitchFamily="49" charset="-128"/>
              </a:rPr>
              <a:t>年 心身障害者保護法</a:t>
            </a:r>
            <a:endParaRPr lang="en-US" altLang="zh-TW" dirty="0" smtClean="0"/>
          </a:p>
          <a:p>
            <a:pPr lvl="1"/>
            <a:r>
              <a:rPr lang="en-US" altLang="ja-JP" dirty="0" smtClean="0">
                <a:latin typeface="HGｺﾞｼｯｸM" panose="020B0609000000000000" pitchFamily="49" charset="-128"/>
                <a:ea typeface="HGｺﾞｼｯｸM" panose="020B0609000000000000" pitchFamily="49" charset="-128"/>
              </a:rPr>
              <a:t>2007</a:t>
            </a:r>
            <a:r>
              <a:rPr lang="ja-JP" altLang="en-US" dirty="0" smtClean="0">
                <a:latin typeface="HGｺﾞｼｯｸM" panose="020B0609000000000000" pitchFamily="49" charset="-128"/>
                <a:ea typeface="HGｺﾞｼｯｸM" panose="020B0609000000000000" pitchFamily="49" charset="-128"/>
              </a:rPr>
              <a:t>年に改名</a:t>
            </a:r>
            <a:endParaRPr lang="en-US" altLang="zh-TW" dirty="0" smtClean="0"/>
          </a:p>
          <a:p>
            <a:pPr lvl="1"/>
            <a:r>
              <a:rPr lang="ja-JP" altLang="en-US" dirty="0" smtClean="0">
                <a:latin typeface="HGｺﾞｼｯｸM" panose="020B0609000000000000" pitchFamily="49" charset="-128"/>
                <a:ea typeface="HGｺﾞｼｯｸM" panose="020B0609000000000000" pitchFamily="49" charset="-128"/>
              </a:rPr>
              <a:t>包括的な法律、しかし</a:t>
            </a:r>
            <a:r>
              <a:rPr lang="en-US" altLang="zh-TW" dirty="0" smtClean="0"/>
              <a:t>…</a:t>
            </a:r>
          </a:p>
          <a:p>
            <a:pPr lvl="1"/>
            <a:endParaRPr lang="zh-TW" altLang="en-US" dirty="0"/>
          </a:p>
        </p:txBody>
      </p:sp>
      <p:pic>
        <p:nvPicPr>
          <p:cNvPr id="1026" name="Picture 2" descr="C:\Users\user\Pictures\disability\10660278_10204645025552894_3708090197874975828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4363897"/>
            <a:ext cx="3293126" cy="2344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74007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ja-JP" altLang="en-US" dirty="0" smtClean="0"/>
              <a:t>差別</a:t>
            </a:r>
            <a:r>
              <a:rPr lang="ja-JP" altLang="en-US" dirty="0" smtClean="0"/>
              <a:t>禁止に関する条項</a:t>
            </a:r>
            <a:endParaRPr lang="zh-TW" altLang="en-US"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818301056"/>
              </p:ext>
            </p:extLst>
          </p:nvPr>
        </p:nvGraphicFramePr>
        <p:xfrm>
          <a:off x="1115616" y="1772815"/>
          <a:ext cx="7002383" cy="4674719"/>
        </p:xfrm>
        <a:graphic>
          <a:graphicData uri="http://schemas.openxmlformats.org/drawingml/2006/table">
            <a:tbl>
              <a:tblPr/>
              <a:tblGrid>
                <a:gridCol w="1121720"/>
                <a:gridCol w="219651"/>
                <a:gridCol w="5661012"/>
              </a:tblGrid>
              <a:tr h="4674719">
                <a:tc>
                  <a:txBody>
                    <a:bodyPr/>
                    <a:lstStyle/>
                    <a:p>
                      <a:pPr algn="l" fontAlgn="t"/>
                      <a:r>
                        <a:rPr lang="ja-JP" altLang="en-US" sz="1800" dirty="0" smtClean="0">
                          <a:effectLst/>
                        </a:rPr>
                        <a:t>第</a:t>
                      </a:r>
                      <a:r>
                        <a:rPr lang="en-US" altLang="ja-JP" sz="1800" dirty="0" smtClean="0">
                          <a:effectLst/>
                        </a:rPr>
                        <a:t>16</a:t>
                      </a:r>
                      <a:r>
                        <a:rPr lang="ja-JP" altLang="en-US" sz="1800" dirty="0" smtClean="0">
                          <a:effectLst/>
                        </a:rPr>
                        <a:t>条</a:t>
                      </a:r>
                      <a:endParaRPr lang="en-US" sz="1800" dirty="0">
                        <a:effectLst/>
                      </a:endParaRPr>
                    </a:p>
                  </a:txBody>
                  <a:tcPr marL="93341" marR="93341" marT="28002" marB="28002">
                    <a:lnL>
                      <a:noFill/>
                    </a:lnL>
                    <a:lnR>
                      <a:noFill/>
                    </a:lnR>
                    <a:lnT>
                      <a:noFill/>
                    </a:lnT>
                    <a:lnB w="9525" cap="flat" cmpd="sng" algn="ctr">
                      <a:solidFill>
                        <a:srgbClr val="3F67A5"/>
                      </a:solidFill>
                      <a:prstDash val="dot"/>
                      <a:round/>
                      <a:headEnd type="none" w="med" len="med"/>
                      <a:tailEnd type="none" w="med" len="med"/>
                    </a:lnB>
                    <a:solidFill>
                      <a:srgbClr val="FFFFFF"/>
                    </a:solidFill>
                  </a:tcPr>
                </a:tc>
                <a:tc>
                  <a:txBody>
                    <a:bodyPr/>
                    <a:lstStyle/>
                    <a:p>
                      <a:pPr algn="l" fontAlgn="t"/>
                      <a:r>
                        <a:rPr lang="zh-TW" altLang="en-US" sz="1800" dirty="0">
                          <a:effectLst/>
                        </a:rPr>
                        <a:t>　</a:t>
                      </a:r>
                    </a:p>
                  </a:txBody>
                  <a:tcPr marL="93341" marR="93341" marT="28002" marB="28002">
                    <a:lnL>
                      <a:noFill/>
                    </a:lnL>
                    <a:lnR>
                      <a:noFill/>
                    </a:lnR>
                    <a:lnT>
                      <a:noFill/>
                    </a:lnT>
                    <a:lnB w="9525" cap="flat" cmpd="sng" algn="ctr">
                      <a:solidFill>
                        <a:srgbClr val="3F67A5"/>
                      </a:solidFill>
                      <a:prstDash val="dot"/>
                      <a:round/>
                      <a:headEnd type="none" w="med" len="med"/>
                      <a:tailEnd type="none" w="med" len="med"/>
                    </a:lnB>
                    <a:solidFill>
                      <a:srgbClr val="FFFFFF"/>
                    </a:solidFill>
                  </a:tcPr>
                </a:tc>
                <a:tc>
                  <a:txBody>
                    <a:bodyPr/>
                    <a:lstStyle/>
                    <a:p>
                      <a:pPr algn="l" fontAlgn="t"/>
                      <a:r>
                        <a:rPr lang="ja-JP" altLang="en-US" sz="1800" dirty="0" smtClean="0">
                          <a:effectLst/>
                        </a:rPr>
                        <a:t>障害者の尊厳、法的権利及び利害は尊重され保証されるべきである。</a:t>
                      </a:r>
                      <a:r>
                        <a:rPr lang="ja-JP" altLang="en-US" sz="1800" dirty="0" smtClean="0">
                          <a:solidFill>
                            <a:srgbClr val="0070C0"/>
                          </a:solidFill>
                          <a:effectLst/>
                        </a:rPr>
                        <a:t>障害者は教育、（試験）参加、雇用、居住地／住居、移住、医療ケアサービスへの権利及び利害において差別されてはならない。</a:t>
                      </a:r>
                      <a:r>
                        <a:rPr lang="en-US" sz="1800" dirty="0">
                          <a:solidFill>
                            <a:srgbClr val="0070C0"/>
                          </a:solidFill>
                          <a:effectLst/>
                        </a:rPr>
                        <a:t/>
                      </a:r>
                      <a:br>
                        <a:rPr lang="en-US" sz="1800" dirty="0">
                          <a:solidFill>
                            <a:srgbClr val="0070C0"/>
                          </a:solidFill>
                          <a:effectLst/>
                        </a:rPr>
                      </a:br>
                      <a:r>
                        <a:rPr lang="ja-JP" altLang="en-US" sz="1800" dirty="0" smtClean="0">
                          <a:effectLst/>
                        </a:rPr>
                        <a:t>公共の場もしくは施設／設備を運営する全ての者は、障害のみを理由にして、障害者が施設／設備を公平に使用及び権利を享受することを妨げてはならない。</a:t>
                      </a:r>
                      <a:r>
                        <a:rPr lang="en-US" sz="1800" dirty="0">
                          <a:effectLst/>
                        </a:rPr>
                        <a:t/>
                      </a:r>
                      <a:br>
                        <a:rPr lang="en-US" sz="1800" dirty="0">
                          <a:effectLst/>
                        </a:rPr>
                      </a:br>
                      <a:r>
                        <a:rPr lang="ja-JP" altLang="en-US" sz="1800" dirty="0" smtClean="0">
                          <a:solidFill>
                            <a:srgbClr val="0070C0"/>
                          </a:solidFill>
                          <a:effectLst/>
                        </a:rPr>
                        <a:t>公共の試験を受ける場合、すべての公共、民間</a:t>
                      </a:r>
                      <a:r>
                        <a:rPr lang="ja-JP" altLang="en-US" sz="1800" dirty="0" smtClean="0">
                          <a:solidFill>
                            <a:srgbClr val="0070C0"/>
                          </a:solidFill>
                          <a:effectLst/>
                        </a:rPr>
                        <a:t>団体、法人、</a:t>
                      </a:r>
                      <a:r>
                        <a:rPr lang="ja-JP" altLang="en-US" sz="1800" dirty="0" smtClean="0">
                          <a:solidFill>
                            <a:srgbClr val="0070C0"/>
                          </a:solidFill>
                          <a:effectLst/>
                        </a:rPr>
                        <a:t>学校、</a:t>
                      </a:r>
                      <a:r>
                        <a:rPr lang="ja-JP" altLang="en-US" sz="1800" dirty="0" smtClean="0">
                          <a:solidFill>
                            <a:srgbClr val="0070C0"/>
                          </a:solidFill>
                          <a:effectLst/>
                        </a:rPr>
                        <a:t>企業は</a:t>
                      </a:r>
                      <a:r>
                        <a:rPr lang="ja-JP" altLang="en-US" sz="1800" dirty="0" smtClean="0">
                          <a:solidFill>
                            <a:srgbClr val="0070C0"/>
                          </a:solidFill>
                          <a:effectLst/>
                        </a:rPr>
                        <a:t>、障害のある受験者のために、公平をもとに、障害者に試験の機会を保障するために複数の適切な支援を提供しなければならない。</a:t>
                      </a:r>
                      <a:endParaRPr lang="en-US" sz="1800" dirty="0">
                        <a:effectLst/>
                      </a:endParaRPr>
                    </a:p>
                  </a:txBody>
                  <a:tcPr marL="93341" marR="93341" marT="28002" marB="28002">
                    <a:lnL>
                      <a:noFill/>
                    </a:lnL>
                    <a:lnR>
                      <a:noFill/>
                    </a:lnR>
                    <a:lnT>
                      <a:noFill/>
                    </a:lnT>
                    <a:lnB w="9525" cap="flat" cmpd="sng" algn="ctr">
                      <a:solidFill>
                        <a:srgbClr val="3F67A5"/>
                      </a:solidFill>
                      <a:prstDash val="dot"/>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10535600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ja-JP" altLang="en-US" dirty="0" smtClean="0">
                <a:latin typeface="HGｺﾞｼｯｸM" panose="020B0609000000000000" pitchFamily="49" charset="-128"/>
                <a:ea typeface="HGｺﾞｼｯｸM" panose="020B0609000000000000" pitchFamily="49" charset="-128"/>
              </a:rPr>
              <a:t>法的枠組みへの批判</a:t>
            </a:r>
            <a:endParaRPr lang="zh-TW" altLang="en-US" dirty="0"/>
          </a:p>
        </p:txBody>
      </p:sp>
      <p:sp>
        <p:nvSpPr>
          <p:cNvPr id="3" name="內容版面配置區 2"/>
          <p:cNvSpPr>
            <a:spLocks noGrp="1"/>
          </p:cNvSpPr>
          <p:nvPr>
            <p:ph idx="1"/>
          </p:nvPr>
        </p:nvSpPr>
        <p:spPr/>
        <p:txBody>
          <a:bodyPr>
            <a:normAutofit fontScale="92500" lnSpcReduction="20000"/>
          </a:bodyPr>
          <a:lstStyle/>
          <a:p>
            <a:r>
              <a:rPr lang="ja-JP" altLang="en-US" dirty="0" smtClean="0">
                <a:latin typeface="HGｺﾞｼｯｸM" panose="020B0609000000000000" pitchFamily="49" charset="-128"/>
                <a:ea typeface="HGｺﾞｼｯｸM" panose="020B0609000000000000" pitchFamily="49" charset="-128"/>
              </a:rPr>
              <a:t>独立した監視の仕組みと救済手段の不足</a:t>
            </a:r>
            <a:r>
              <a:rPr lang="en-US" altLang="zh-TW" dirty="0" smtClean="0"/>
              <a:t> (Liao, 2007)</a:t>
            </a:r>
          </a:p>
          <a:p>
            <a:endParaRPr lang="en-US" altLang="zh-TW" dirty="0"/>
          </a:p>
          <a:p>
            <a:r>
              <a:rPr lang="ja-JP" altLang="en-US" dirty="0" smtClean="0">
                <a:latin typeface="HGｺﾞｼｯｸM" panose="020B0609000000000000" pitchFamily="49" charset="-128"/>
                <a:ea typeface="HGｺﾞｼｯｸM" panose="020B0609000000000000" pitchFamily="49" charset="-128"/>
              </a:rPr>
              <a:t>差別禁止法？</a:t>
            </a:r>
            <a:endParaRPr lang="en-US" altLang="zh-TW" dirty="0"/>
          </a:p>
          <a:p>
            <a:pPr lvl="1"/>
            <a:r>
              <a:rPr lang="ja-JP" altLang="en-US" dirty="0" smtClean="0">
                <a:solidFill>
                  <a:srgbClr val="0070C0"/>
                </a:solidFill>
                <a:latin typeface="HGｺﾞｼｯｸM" panose="020B0609000000000000" pitchFamily="49" charset="-128"/>
                <a:ea typeface="HGｺﾞｼｯｸM" panose="020B0609000000000000" pitchFamily="49" charset="-128"/>
              </a:rPr>
              <a:t>障害者は、教育、（試験）参加、雇用、居住地／住居、移住、医療ケアサービスの権利及び利害において差別されてはならない。</a:t>
            </a:r>
            <a:endParaRPr lang="en-US" altLang="zh-TW" dirty="0" smtClean="0">
              <a:solidFill>
                <a:srgbClr val="0070C0"/>
              </a:solidFill>
            </a:endParaRPr>
          </a:p>
          <a:p>
            <a:pPr lvl="1"/>
            <a:r>
              <a:rPr lang="ja-JP" altLang="en-US" dirty="0" smtClean="0">
                <a:solidFill>
                  <a:srgbClr val="0070C0"/>
                </a:solidFill>
                <a:latin typeface="HGｺﾞｼｯｸM" panose="020B0609000000000000" pitchFamily="49" charset="-128"/>
                <a:ea typeface="HGｺﾞｼｯｸM" panose="020B0609000000000000" pitchFamily="49" charset="-128"/>
              </a:rPr>
              <a:t>「第</a:t>
            </a:r>
            <a:r>
              <a:rPr lang="en-US" altLang="ja-JP" dirty="0" smtClean="0">
                <a:solidFill>
                  <a:srgbClr val="0070C0"/>
                </a:solidFill>
                <a:latin typeface="HGｺﾞｼｯｸM" panose="020B0609000000000000" pitchFamily="49" charset="-128"/>
                <a:ea typeface="HGｺﾞｼｯｸM" panose="020B0609000000000000" pitchFamily="49" charset="-128"/>
              </a:rPr>
              <a:t>16</a:t>
            </a:r>
            <a:r>
              <a:rPr lang="ja-JP" altLang="en-US" dirty="0" smtClean="0">
                <a:solidFill>
                  <a:srgbClr val="0070C0"/>
                </a:solidFill>
                <a:latin typeface="HGｺﾞｼｯｸM" panose="020B0609000000000000" pitchFamily="49" charset="-128"/>
                <a:ea typeface="HGｺﾞｼｯｸM" panose="020B0609000000000000" pitchFamily="49" charset="-128"/>
              </a:rPr>
              <a:t>条」の実践と施行が不明確。</a:t>
            </a:r>
            <a:endParaRPr lang="en-US" altLang="zh-TW" dirty="0" smtClean="0">
              <a:solidFill>
                <a:srgbClr val="0070C0"/>
              </a:solidFill>
            </a:endParaRPr>
          </a:p>
          <a:p>
            <a:pPr lvl="1"/>
            <a:r>
              <a:rPr lang="ja-JP" altLang="en-US" dirty="0" smtClean="0">
                <a:solidFill>
                  <a:srgbClr val="FF0000"/>
                </a:solidFill>
                <a:latin typeface="HGｺﾞｼｯｸM" panose="020B0609000000000000" pitchFamily="49" charset="-128"/>
                <a:ea typeface="HGｺﾞｼｯｸM" panose="020B0609000000000000" pitchFamily="49" charset="-128"/>
              </a:rPr>
              <a:t>合理的配慮</a:t>
            </a:r>
            <a:r>
              <a:rPr lang="ja-JP" altLang="en-US" dirty="0" smtClean="0">
                <a:solidFill>
                  <a:srgbClr val="0070C0"/>
                </a:solidFill>
                <a:latin typeface="HGｺﾞｼｯｸM" panose="020B0609000000000000" pitchFamily="49" charset="-128"/>
                <a:ea typeface="HGｺﾞｼｯｸM" panose="020B0609000000000000" pitchFamily="49" charset="-128"/>
              </a:rPr>
              <a:t>の考えを組み込んでいない。</a:t>
            </a:r>
            <a:r>
              <a:rPr lang="en-US" altLang="zh-TW" dirty="0" smtClean="0">
                <a:solidFill>
                  <a:srgbClr val="0070C0"/>
                </a:solidFill>
              </a:rPr>
              <a:t>  </a:t>
            </a:r>
          </a:p>
          <a:p>
            <a:pPr lvl="1"/>
            <a:endParaRPr lang="en-US" altLang="zh-TW" dirty="0" smtClean="0">
              <a:solidFill>
                <a:srgbClr val="0070C0"/>
              </a:solidFill>
            </a:endParaRPr>
          </a:p>
          <a:p>
            <a:r>
              <a:rPr lang="ja-JP" altLang="en-US" dirty="0" smtClean="0">
                <a:latin typeface="HGｺﾞｼｯｸM" panose="020B0609000000000000" pitchFamily="49" charset="-128"/>
                <a:ea typeface="HGｺﾞｼｯｸM" panose="020B0609000000000000" pitchFamily="49" charset="-128"/>
              </a:rPr>
              <a:t>障害者の参加？</a:t>
            </a:r>
            <a:endParaRPr lang="en-US" altLang="zh-TW" dirty="0" smtClean="0"/>
          </a:p>
          <a:p>
            <a:pPr lvl="1"/>
            <a:r>
              <a:rPr lang="ja-JP" altLang="en-US" dirty="0" smtClean="0">
                <a:solidFill>
                  <a:srgbClr val="0070C0"/>
                </a:solidFill>
                <a:latin typeface="HGｺﾞｼｯｸM" panose="020B0609000000000000" pitchFamily="49" charset="-128"/>
                <a:ea typeface="HGｺﾞｼｯｸM" panose="020B0609000000000000" pitchFamily="49" charset="-128"/>
              </a:rPr>
              <a:t>障害者団体の声が不足</a:t>
            </a:r>
            <a:r>
              <a:rPr lang="en-US" altLang="zh-TW" dirty="0" smtClean="0">
                <a:solidFill>
                  <a:srgbClr val="0070C0"/>
                </a:solidFill>
              </a:rPr>
              <a:t> </a:t>
            </a:r>
          </a:p>
          <a:p>
            <a:pPr lvl="1"/>
            <a:endParaRPr lang="zh-TW" altLang="en-US" dirty="0"/>
          </a:p>
        </p:txBody>
      </p:sp>
    </p:spTree>
    <p:extLst>
      <p:ext uri="{BB962C8B-B14F-4D97-AF65-F5344CB8AC3E}">
        <p14:creationId xmlns:p14="http://schemas.microsoft.com/office/powerpoint/2010/main" val="31741364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lvl="0"/>
            <a:r>
              <a:rPr lang="ja-JP" altLang="en-US" dirty="0" smtClean="0"/>
              <a:t>主な障害者組織</a:t>
            </a:r>
            <a:endParaRPr lang="zh-TW" altLang="en-US" dirty="0"/>
          </a:p>
        </p:txBody>
      </p:sp>
      <p:sp>
        <p:nvSpPr>
          <p:cNvPr id="3" name="內容版面配置區 2"/>
          <p:cNvSpPr>
            <a:spLocks noGrp="1"/>
          </p:cNvSpPr>
          <p:nvPr>
            <p:ph idx="1"/>
          </p:nvPr>
        </p:nvSpPr>
        <p:spPr/>
        <p:txBody>
          <a:bodyPr>
            <a:normAutofit/>
          </a:bodyPr>
          <a:lstStyle/>
          <a:p>
            <a:r>
              <a:rPr lang="ja-JP" altLang="en-US" dirty="0" smtClean="0"/>
              <a:t>障害者同盟</a:t>
            </a:r>
            <a:endParaRPr lang="en-US" altLang="zh-TW" dirty="0" smtClean="0"/>
          </a:p>
          <a:p>
            <a:pPr lvl="1"/>
            <a:r>
              <a:rPr lang="en-US" altLang="ja-JP" dirty="0" smtClean="0">
                <a:latin typeface="HGｺﾞｼｯｸM" panose="020B0609000000000000" pitchFamily="49" charset="-128"/>
                <a:ea typeface="HGｺﾞｼｯｸM" panose="020B0609000000000000" pitchFamily="49" charset="-128"/>
              </a:rPr>
              <a:t>1990</a:t>
            </a:r>
            <a:r>
              <a:rPr lang="ja-JP" altLang="en-US" dirty="0" smtClean="0">
                <a:latin typeface="HGｺﾞｼｯｸM" panose="020B0609000000000000" pitchFamily="49" charset="-128"/>
                <a:ea typeface="HGｺﾞｼｯｸM" panose="020B0609000000000000" pitchFamily="49" charset="-128"/>
              </a:rPr>
              <a:t>年設立</a:t>
            </a:r>
            <a:endParaRPr lang="en-US" altLang="zh-TW" dirty="0" smtClean="0"/>
          </a:p>
          <a:p>
            <a:pPr lvl="1"/>
            <a:r>
              <a:rPr lang="ja-JP" altLang="en-US" dirty="0" smtClean="0">
                <a:latin typeface="HGｺﾞｼｯｸM" panose="020B0609000000000000" pitchFamily="49" charset="-128"/>
                <a:ea typeface="HGｺﾞｼｯｸM" panose="020B0609000000000000" pitchFamily="49" charset="-128"/>
              </a:rPr>
              <a:t>前「障害者福祉団体同盟」</a:t>
            </a:r>
            <a:endParaRPr lang="en-US" altLang="zh-TW" dirty="0" smtClean="0"/>
          </a:p>
          <a:p>
            <a:pPr lvl="1"/>
            <a:r>
              <a:rPr lang="ja-JP" altLang="en-US" dirty="0" smtClean="0">
                <a:latin typeface="HGｺﾞｼｯｸM" panose="020B0609000000000000" pitchFamily="49" charset="-128"/>
                <a:ea typeface="HGｺﾞｼｯｸM" panose="020B0609000000000000" pitchFamily="49" charset="-128"/>
              </a:rPr>
              <a:t>障害</a:t>
            </a:r>
            <a:r>
              <a:rPr lang="en-US" altLang="ja-JP" dirty="0" smtClean="0">
                <a:latin typeface="HGｺﾞｼｯｸM" panose="020B0609000000000000" pitchFamily="49" charset="-128"/>
                <a:ea typeface="HGｺﾞｼｯｸM" panose="020B0609000000000000" pitchFamily="49" charset="-128"/>
              </a:rPr>
              <a:t>NGO</a:t>
            </a:r>
            <a:r>
              <a:rPr lang="ja-JP" altLang="en-US" dirty="0" smtClean="0">
                <a:latin typeface="HGｺﾞｼｯｸM" panose="020B0609000000000000" pitchFamily="49" charset="-128"/>
                <a:ea typeface="HGｺﾞｼｯｸM" panose="020B0609000000000000" pitchFamily="49" charset="-128"/>
              </a:rPr>
              <a:t>及び</a:t>
            </a:r>
            <a:r>
              <a:rPr lang="en-US" altLang="ja-JP" dirty="0" smtClean="0">
                <a:latin typeface="HGｺﾞｼｯｸM" panose="020B0609000000000000" pitchFamily="49" charset="-128"/>
                <a:ea typeface="HGｺﾞｼｯｸM" panose="020B0609000000000000" pitchFamily="49" charset="-128"/>
              </a:rPr>
              <a:t>NPO</a:t>
            </a:r>
            <a:r>
              <a:rPr lang="ja-JP" altLang="en-US" dirty="0" smtClean="0">
                <a:latin typeface="HGｺﾞｼｯｸM" panose="020B0609000000000000" pitchFamily="49" charset="-128"/>
                <a:ea typeface="HGｺﾞｼｯｸM" panose="020B0609000000000000" pitchFamily="49" charset="-128"/>
              </a:rPr>
              <a:t>の統括組織（</a:t>
            </a:r>
            <a:r>
              <a:rPr lang="en-US" altLang="ja-JP" dirty="0" smtClean="0">
                <a:latin typeface="HGｺﾞｼｯｸM" panose="020B0609000000000000" pitchFamily="49" charset="-128"/>
                <a:ea typeface="HGｺﾞｼｯｸM" panose="020B0609000000000000" pitchFamily="49" charset="-128"/>
              </a:rPr>
              <a:t>70</a:t>
            </a:r>
            <a:r>
              <a:rPr lang="ja-JP" altLang="en-US" dirty="0" smtClean="0">
                <a:latin typeface="HGｺﾞｼｯｸM" panose="020B0609000000000000" pitchFamily="49" charset="-128"/>
                <a:ea typeface="HGｺﾞｼｯｸM" panose="020B0609000000000000" pitchFamily="49" charset="-128"/>
              </a:rPr>
              <a:t>団体以上）</a:t>
            </a:r>
            <a:endParaRPr lang="en-US" altLang="zh-TW" dirty="0" smtClean="0"/>
          </a:p>
          <a:p>
            <a:pPr lvl="1"/>
            <a:r>
              <a:rPr lang="ja-JP" altLang="en-US" dirty="0" smtClean="0">
                <a:latin typeface="HGｺﾞｼｯｸM" panose="020B0609000000000000" pitchFamily="49" charset="-128"/>
                <a:ea typeface="HGｺﾞｼｯｸM" panose="020B0609000000000000" pitchFamily="49" charset="-128"/>
              </a:rPr>
              <a:t>障害者の権利擁護、障害政策に焦点</a:t>
            </a:r>
            <a:endParaRPr lang="en-US" altLang="zh-TW" dirty="0" smtClean="0"/>
          </a:p>
          <a:p>
            <a:pPr lvl="1"/>
            <a:endParaRPr lang="en-US" altLang="zh-TW" dirty="0" smtClean="0"/>
          </a:p>
          <a:p>
            <a:r>
              <a:rPr lang="ja-JP" altLang="en-US" dirty="0" smtClean="0">
                <a:latin typeface="HGｺﾞｼｯｸM" panose="020B0609000000000000" pitchFamily="49" charset="-128"/>
                <a:ea typeface="HGｺﾞｼｯｸM" panose="020B0609000000000000" pitchFamily="49" charset="-128"/>
              </a:rPr>
              <a:t>台湾知的障害者親の会　</a:t>
            </a:r>
            <a:r>
              <a:rPr lang="en-US" altLang="ja-JP" dirty="0" smtClean="0">
                <a:latin typeface="HGｺﾞｼｯｸM" panose="020B0609000000000000" pitchFamily="49" charset="-128"/>
                <a:ea typeface="HGｺﾞｼｯｸM" panose="020B0609000000000000" pitchFamily="49" charset="-128"/>
              </a:rPr>
              <a:t>1992</a:t>
            </a:r>
            <a:r>
              <a:rPr lang="ja-JP" altLang="en-US" dirty="0" smtClean="0">
                <a:latin typeface="HGｺﾞｼｯｸM" panose="020B0609000000000000" pitchFamily="49" charset="-128"/>
                <a:ea typeface="HGｺﾞｼｯｸM" panose="020B0609000000000000" pitchFamily="49" charset="-128"/>
              </a:rPr>
              <a:t>年設立</a:t>
            </a:r>
            <a:endParaRPr lang="en-US" altLang="zh-TW" dirty="0" smtClean="0"/>
          </a:p>
          <a:p>
            <a:pPr lvl="1"/>
            <a:r>
              <a:rPr lang="ja-JP" altLang="en-US" dirty="0" smtClean="0">
                <a:latin typeface="HGｺﾞｼｯｸM" panose="020B0609000000000000" pitchFamily="49" charset="-128"/>
                <a:ea typeface="HGｺﾞｼｯｸM" panose="020B0609000000000000" pitchFamily="49" charset="-128"/>
              </a:rPr>
              <a:t>地域の親の会や親が運営する事業所を含む、全国にわたる親の会の統括組織</a:t>
            </a:r>
            <a:endParaRPr lang="en-US" altLang="zh-TW" dirty="0" smtClean="0"/>
          </a:p>
          <a:p>
            <a:pPr lvl="1"/>
            <a:endParaRPr lang="en-US" altLang="zh-TW" dirty="0" smtClean="0"/>
          </a:p>
          <a:p>
            <a:pPr lvl="1"/>
            <a:endParaRPr lang="zh-TW" altLang="en-US" dirty="0"/>
          </a:p>
        </p:txBody>
      </p:sp>
    </p:spTree>
    <p:extLst>
      <p:ext uri="{BB962C8B-B14F-4D97-AF65-F5344CB8AC3E}">
        <p14:creationId xmlns:p14="http://schemas.microsoft.com/office/powerpoint/2010/main" val="31189098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ja-JP" altLang="en-US" dirty="0" smtClean="0"/>
              <a:t>障害者団体</a:t>
            </a:r>
            <a:endParaRPr lang="zh-TW" altLang="en-US" dirty="0"/>
          </a:p>
        </p:txBody>
      </p:sp>
      <p:sp>
        <p:nvSpPr>
          <p:cNvPr id="3" name="內容版面配置區 2"/>
          <p:cNvSpPr>
            <a:spLocks noGrp="1"/>
          </p:cNvSpPr>
          <p:nvPr>
            <p:ph idx="1"/>
          </p:nvPr>
        </p:nvSpPr>
        <p:spPr/>
        <p:txBody>
          <a:bodyPr>
            <a:normAutofit lnSpcReduction="10000"/>
          </a:bodyPr>
          <a:lstStyle/>
          <a:p>
            <a:r>
              <a:rPr lang="en-US" altLang="zh-TW" dirty="0" smtClean="0"/>
              <a:t>Access of all (</a:t>
            </a:r>
            <a:r>
              <a:rPr lang="zh-TW" altLang="en-US" dirty="0" smtClean="0"/>
              <a:t>行無礙</a:t>
            </a:r>
            <a:r>
              <a:rPr lang="en-US" altLang="zh-TW" dirty="0" smtClean="0"/>
              <a:t>)</a:t>
            </a:r>
          </a:p>
          <a:p>
            <a:pPr lvl="1"/>
            <a:r>
              <a:rPr lang="en-US" altLang="ja-JP" dirty="0" smtClean="0">
                <a:latin typeface="HGｺﾞｼｯｸM" panose="020B0609000000000000" pitchFamily="49" charset="-128"/>
                <a:ea typeface="HGｺﾞｼｯｸM" panose="020B0609000000000000" pitchFamily="49" charset="-128"/>
              </a:rPr>
              <a:t>2004</a:t>
            </a:r>
            <a:r>
              <a:rPr lang="ja-JP" altLang="en-US" dirty="0" smtClean="0">
                <a:latin typeface="HGｺﾞｼｯｸM" panose="020B0609000000000000" pitchFamily="49" charset="-128"/>
                <a:ea typeface="HGｺﾞｼｯｸM" panose="020B0609000000000000" pitchFamily="49" charset="-128"/>
              </a:rPr>
              <a:t>年設立</a:t>
            </a:r>
            <a:endParaRPr lang="en-US" altLang="zh-TW" dirty="0" smtClean="0"/>
          </a:p>
          <a:p>
            <a:pPr lvl="1"/>
            <a:r>
              <a:rPr lang="ja-JP" altLang="en-US" dirty="0" smtClean="0">
                <a:latin typeface="HGｺﾞｼｯｸM" panose="020B0609000000000000" pitchFamily="49" charset="-128"/>
                <a:ea typeface="HGｺﾞｼｯｸM" panose="020B0609000000000000" pitchFamily="49" charset="-128"/>
              </a:rPr>
              <a:t>アクセシビリティと障害文化</a:t>
            </a:r>
            <a:endParaRPr lang="en-US" altLang="zh-TW" dirty="0" smtClean="0"/>
          </a:p>
          <a:p>
            <a:pPr lvl="1"/>
            <a:endParaRPr lang="en-US" altLang="zh-TW" dirty="0" smtClean="0"/>
          </a:p>
          <a:p>
            <a:r>
              <a:rPr lang="ja-JP" altLang="en-US" dirty="0" smtClean="0">
                <a:latin typeface="HGｺﾞｼｯｸM" panose="020B0609000000000000" pitchFamily="49" charset="-128"/>
                <a:ea typeface="HGｺﾞｼｯｸM" panose="020B0609000000000000" pitchFamily="49" charset="-128"/>
              </a:rPr>
              <a:t>台北新活力自立生活協会</a:t>
            </a:r>
            <a:endParaRPr lang="en-US" altLang="zh-TW" dirty="0" smtClean="0"/>
          </a:p>
          <a:p>
            <a:pPr lvl="1"/>
            <a:r>
              <a:rPr lang="en-US" altLang="ja-JP" dirty="0" smtClean="0">
                <a:latin typeface="HGｺﾞｼｯｸM" panose="020B0609000000000000" pitchFamily="49" charset="-128"/>
                <a:ea typeface="HGｺﾞｼｯｸM" panose="020B0609000000000000" pitchFamily="49" charset="-128"/>
              </a:rPr>
              <a:t>2007</a:t>
            </a:r>
            <a:r>
              <a:rPr lang="ja-JP" altLang="en-US" dirty="0" smtClean="0">
                <a:latin typeface="HGｺﾞｼｯｸM" panose="020B0609000000000000" pitchFamily="49" charset="-128"/>
                <a:ea typeface="HGｺﾞｼｯｸM" panose="020B0609000000000000" pitchFamily="49" charset="-128"/>
              </a:rPr>
              <a:t>年設立</a:t>
            </a:r>
            <a:endParaRPr lang="en-US" altLang="zh-TW" dirty="0" smtClean="0"/>
          </a:p>
          <a:p>
            <a:pPr lvl="1"/>
            <a:r>
              <a:rPr lang="ja-JP" altLang="en-US" dirty="0" smtClean="0">
                <a:latin typeface="HGｺﾞｼｯｸM" panose="020B0609000000000000" pitchFamily="49" charset="-128"/>
                <a:ea typeface="HGｺﾞｼｯｸM" panose="020B0609000000000000" pitchFamily="49" charset="-128"/>
              </a:rPr>
              <a:t>自立生活運動を台湾に紹介</a:t>
            </a:r>
            <a:endParaRPr lang="en-US" altLang="zh-TW" dirty="0" smtClean="0"/>
          </a:p>
          <a:p>
            <a:pPr lvl="1"/>
            <a:r>
              <a:rPr lang="ja-JP" altLang="en-US" dirty="0" smtClean="0">
                <a:latin typeface="HGｺﾞｼｯｸM" panose="020B0609000000000000" pitchFamily="49" charset="-128"/>
                <a:ea typeface="HGｺﾞｼｯｸM" panose="020B0609000000000000" pitchFamily="49" charset="-128"/>
              </a:rPr>
              <a:t>全国に展開</a:t>
            </a:r>
            <a:endParaRPr lang="en-US" altLang="zh-TW" dirty="0" smtClean="0"/>
          </a:p>
          <a:p>
            <a:pPr lvl="1"/>
            <a:r>
              <a:rPr lang="ja-JP" altLang="en-US" dirty="0" smtClean="0">
                <a:latin typeface="HGｺﾞｼｯｸM" panose="020B0609000000000000" pitchFamily="49" charset="-128"/>
                <a:ea typeface="HGｺﾞｼｯｸM" panose="020B0609000000000000" pitchFamily="49" charset="-128"/>
              </a:rPr>
              <a:t>自立生活の全国的な統括協会を運営</a:t>
            </a:r>
            <a:endParaRPr lang="en-US" altLang="zh-TW" dirty="0" smtClean="0"/>
          </a:p>
        </p:txBody>
      </p:sp>
      <p:pic>
        <p:nvPicPr>
          <p:cNvPr id="4098" name="Picture 2" descr="C:\Users\user\Pictures\disability\輪椅禁入田徑場 匍匐抗議_聯合報.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260648"/>
            <a:ext cx="3384376" cy="2548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72454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a:xfrm>
            <a:off x="395536" y="1556793"/>
            <a:ext cx="8291264" cy="4844008"/>
          </a:xfrm>
        </p:spPr>
        <p:txBody>
          <a:bodyPr/>
          <a:lstStyle/>
          <a:p>
            <a:r>
              <a:rPr lang="ja-JP" altLang="en-US" sz="2400" dirty="0" smtClean="0">
                <a:latin typeface="HGｺﾞｼｯｸM" panose="020B0609000000000000" pitchFamily="49" charset="-128"/>
                <a:ea typeface="HGｺﾞｼｯｸM" panose="020B0609000000000000" pitchFamily="49" charset="-128"/>
              </a:rPr>
              <a:t>台湾障害者権利協会　（代表　グレース・チャン）</a:t>
            </a:r>
            <a:endParaRPr lang="en-US" altLang="zh-TW" sz="2400" dirty="0" smtClean="0"/>
          </a:p>
          <a:p>
            <a:r>
              <a:rPr lang="ja-JP" altLang="en-US" sz="2400" dirty="0" smtClean="0"/>
              <a:t>「千障害連盟」の何人かのメンバーが</a:t>
            </a:r>
            <a:r>
              <a:rPr lang="en-US" altLang="ja-JP" sz="2400" dirty="0" smtClean="0"/>
              <a:t>2013</a:t>
            </a:r>
            <a:r>
              <a:rPr lang="ja-JP" altLang="en-US" sz="2400" dirty="0" smtClean="0"/>
              <a:t>年台湾障害者権利協会を設立</a:t>
            </a:r>
            <a:r>
              <a:rPr lang="zh-TW" altLang="en-US" sz="2400" dirty="0" smtClean="0"/>
              <a:t> </a:t>
            </a:r>
            <a:endParaRPr lang="en-US" altLang="zh-TW" sz="2400" dirty="0" smtClean="0"/>
          </a:p>
          <a:p>
            <a:r>
              <a:rPr lang="ja-JP" altLang="en-US" sz="2400" dirty="0" smtClean="0">
                <a:latin typeface="HGｺﾞｼｯｸM" panose="020B0609000000000000" pitchFamily="49" charset="-128"/>
                <a:ea typeface="HGｺﾞｼｯｸM" panose="020B0609000000000000" pitchFamily="49" charset="-128"/>
              </a:rPr>
              <a:t>障害種別を超えた活動</a:t>
            </a:r>
            <a:endParaRPr lang="zh-TW" altLang="en-US" dirty="0">
              <a:latin typeface="HGｺﾞｼｯｸM" panose="020B0609000000000000" pitchFamily="49" charset="-128"/>
              <a:ea typeface="HGｺﾞｼｯｸM" panose="020B0609000000000000" pitchFamily="49" charset="-128"/>
            </a:endParaRPr>
          </a:p>
        </p:txBody>
      </p:sp>
      <p:pic>
        <p:nvPicPr>
          <p:cNvPr id="2050" name="Picture 2" descr="C:\Users\user\Pictures\disability\20131130資訊與文化平權_063902 _ Flickr - Photo Sharing!_files\23393867679_f61f5721b1_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3933056"/>
            <a:ext cx="3576042" cy="23825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user\Documents\My Dropbox\Camera Uploads\2010-11-13 11.40.2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8946" y="3933056"/>
            <a:ext cx="3255830" cy="2441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30788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pPr lvl="0"/>
            <a:r>
              <a:rPr lang="ja-JP" altLang="en-US" dirty="0" smtClean="0"/>
              <a:t>各段階における市民社会と障害者団体の関与</a:t>
            </a:r>
            <a:endParaRPr lang="zh-TW" altLang="en-US" dirty="0"/>
          </a:p>
        </p:txBody>
      </p:sp>
      <p:sp>
        <p:nvSpPr>
          <p:cNvPr id="3" name="內容版面配置區 2"/>
          <p:cNvSpPr>
            <a:spLocks noGrp="1"/>
          </p:cNvSpPr>
          <p:nvPr>
            <p:ph idx="1"/>
          </p:nvPr>
        </p:nvSpPr>
        <p:spPr/>
        <p:txBody>
          <a:bodyPr>
            <a:normAutofit/>
          </a:bodyPr>
          <a:lstStyle/>
          <a:p>
            <a:r>
              <a:rPr lang="ja-JP" altLang="en-US" b="1" dirty="0" smtClean="0">
                <a:solidFill>
                  <a:srgbClr val="FF0000"/>
                </a:solidFill>
                <a:latin typeface="HGｺﾞｼｯｸM" panose="020B0609000000000000" pitchFamily="49" charset="-128"/>
                <a:ea typeface="HGｺﾞｼｯｸM" panose="020B0609000000000000" pitchFamily="49" charset="-128"/>
              </a:rPr>
              <a:t>「批准」プロセス</a:t>
            </a:r>
            <a:endParaRPr lang="en-US" altLang="zh-TW" b="1" dirty="0" smtClean="0">
              <a:solidFill>
                <a:srgbClr val="FF0000"/>
              </a:solidFill>
            </a:endParaRPr>
          </a:p>
          <a:p>
            <a:pPr lvl="1"/>
            <a:r>
              <a:rPr lang="ja-JP" altLang="en-US" dirty="0" smtClean="0">
                <a:latin typeface="HGｺﾞｼｯｸM" panose="020B0609000000000000" pitchFamily="49" charset="-128"/>
                <a:ea typeface="HGｺﾞｼｯｸM" panose="020B0609000000000000" pitchFamily="49" charset="-128"/>
              </a:rPr>
              <a:t>障害者同盟が</a:t>
            </a:r>
            <a:r>
              <a:rPr lang="en-US" altLang="ja-JP" dirty="0" smtClean="0">
                <a:latin typeface="HGｺﾞｼｯｸM" panose="020B0609000000000000" pitchFamily="49" charset="-128"/>
                <a:ea typeface="HGｺﾞｼｯｸM" panose="020B0609000000000000" pitchFamily="49" charset="-128"/>
              </a:rPr>
              <a:t>2007</a:t>
            </a:r>
            <a:r>
              <a:rPr lang="ja-JP" altLang="en-US" dirty="0" smtClean="0">
                <a:latin typeface="HGｺﾞｼｯｸM" panose="020B0609000000000000" pitchFamily="49" charset="-128"/>
                <a:ea typeface="HGｺﾞｼｯｸM" panose="020B0609000000000000" pitchFamily="49" charset="-128"/>
              </a:rPr>
              <a:t>年より障害者権利条約の批准を提唱</a:t>
            </a:r>
            <a:endParaRPr lang="en-US" altLang="zh-TW" dirty="0"/>
          </a:p>
          <a:p>
            <a:pPr lvl="2"/>
            <a:r>
              <a:rPr lang="ja-JP" altLang="en-US" dirty="0" smtClean="0">
                <a:latin typeface="HGｺﾞｼｯｸM" panose="020B0609000000000000" pitchFamily="49" charset="-128"/>
                <a:ea typeface="HGｺﾞｼｯｸM" panose="020B0609000000000000" pitchFamily="49" charset="-128"/>
              </a:rPr>
              <a:t>いくつもの国際会議、ワークショップ</a:t>
            </a:r>
            <a:endParaRPr lang="en-US" altLang="zh-TW" dirty="0"/>
          </a:p>
          <a:p>
            <a:pPr lvl="3"/>
            <a:r>
              <a:rPr lang="ja-JP" altLang="en-US" dirty="0" smtClean="0">
                <a:latin typeface="HGｺﾞｼｯｸM" panose="020B0609000000000000" pitchFamily="49" charset="-128"/>
                <a:ea typeface="HGｺﾞｼｯｸM" panose="020B0609000000000000" pitchFamily="49" charset="-128"/>
              </a:rPr>
              <a:t>以下についてのシャドーレポート</a:t>
            </a:r>
            <a:endParaRPr lang="en-US" altLang="zh-TW" dirty="0"/>
          </a:p>
          <a:p>
            <a:pPr lvl="4"/>
            <a:r>
              <a:rPr lang="ja-JP" altLang="en-US" dirty="0" smtClean="0">
                <a:latin typeface="HGｺﾞｼｯｸM" panose="020B0609000000000000" pitchFamily="49" charset="-128"/>
                <a:ea typeface="HGｺﾞｼｯｸM" panose="020B0609000000000000" pitchFamily="49" charset="-128"/>
              </a:rPr>
              <a:t>市民的及び政治的権利に関する国際規約；経済的、社会的及び文化的権利に関する国際規約（</a:t>
            </a:r>
            <a:r>
              <a:rPr lang="en-US" altLang="ja-JP" dirty="0" smtClean="0">
                <a:latin typeface="HGｺﾞｼｯｸM" panose="020B0609000000000000" pitchFamily="49" charset="-128"/>
                <a:ea typeface="HGｺﾞｼｯｸM" panose="020B0609000000000000" pitchFamily="49" charset="-128"/>
              </a:rPr>
              <a:t>2012</a:t>
            </a:r>
            <a:r>
              <a:rPr lang="ja-JP" altLang="en-US" dirty="0" smtClean="0">
                <a:latin typeface="HGｺﾞｼｯｸM" panose="020B0609000000000000" pitchFamily="49" charset="-128"/>
                <a:ea typeface="HGｺﾞｼｯｸM" panose="020B0609000000000000" pitchFamily="49" charset="-128"/>
              </a:rPr>
              <a:t>年）</a:t>
            </a:r>
            <a:endParaRPr lang="en-US" altLang="zh-TW" dirty="0"/>
          </a:p>
          <a:p>
            <a:pPr lvl="4"/>
            <a:r>
              <a:rPr lang="ja-JP" altLang="en-US" dirty="0" smtClean="0">
                <a:latin typeface="HGｺﾞｼｯｸM" panose="020B0609000000000000" pitchFamily="49" charset="-128"/>
                <a:ea typeface="HGｺﾞｼｯｸM" panose="020B0609000000000000" pitchFamily="49" charset="-128"/>
              </a:rPr>
              <a:t>女性差別撤廃条約（</a:t>
            </a:r>
            <a:r>
              <a:rPr lang="en-US" altLang="ja-JP" dirty="0" smtClean="0">
                <a:latin typeface="HGｺﾞｼｯｸM" panose="020B0609000000000000" pitchFamily="49" charset="-128"/>
                <a:ea typeface="HGｺﾞｼｯｸM" panose="020B0609000000000000" pitchFamily="49" charset="-128"/>
              </a:rPr>
              <a:t>2014</a:t>
            </a:r>
            <a:r>
              <a:rPr lang="ja-JP" altLang="en-US" dirty="0" smtClean="0">
                <a:latin typeface="HGｺﾞｼｯｸM" panose="020B0609000000000000" pitchFamily="49" charset="-128"/>
                <a:ea typeface="HGｺﾞｼｯｸM" panose="020B0609000000000000" pitchFamily="49" charset="-128"/>
              </a:rPr>
              <a:t>年）</a:t>
            </a:r>
            <a:endParaRPr lang="en-US" altLang="zh-TW" dirty="0"/>
          </a:p>
          <a:p>
            <a:pPr lvl="1"/>
            <a:endParaRPr lang="en-US" altLang="zh-TW" b="1" dirty="0" smtClean="0"/>
          </a:p>
        </p:txBody>
      </p:sp>
    </p:spTree>
    <p:extLst>
      <p:ext uri="{BB962C8B-B14F-4D97-AF65-F5344CB8AC3E}">
        <p14:creationId xmlns:p14="http://schemas.microsoft.com/office/powerpoint/2010/main" val="23678525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normAutofit fontScale="85000" lnSpcReduction="20000"/>
          </a:bodyPr>
          <a:lstStyle/>
          <a:p>
            <a:pPr marL="438912" lvl="1" indent="-320040">
              <a:spcBef>
                <a:spcPts val="0"/>
              </a:spcBef>
              <a:buClr>
                <a:schemeClr val="accent1"/>
              </a:buClr>
              <a:buSzPct val="80000"/>
              <a:buFont typeface="Wingdings 2"/>
              <a:buChar char=""/>
            </a:pPr>
            <a:r>
              <a:rPr lang="ja-JP" altLang="en-US" dirty="0" smtClean="0">
                <a:latin typeface="HGｺﾞｼｯｸM" panose="020B0609000000000000" pitchFamily="49" charset="-128"/>
                <a:ea typeface="HGｺﾞｼｯｸM" panose="020B0609000000000000" pitchFamily="49" charset="-128"/>
              </a:rPr>
              <a:t>他の</a:t>
            </a:r>
            <a:r>
              <a:rPr lang="en-US" altLang="ja-JP" dirty="0" smtClean="0">
                <a:latin typeface="HGｺﾞｼｯｸM" panose="020B0609000000000000" pitchFamily="49" charset="-128"/>
                <a:ea typeface="HGｺﾞｼｯｸM" panose="020B0609000000000000" pitchFamily="49" charset="-128"/>
              </a:rPr>
              <a:t>NGO</a:t>
            </a:r>
            <a:endParaRPr lang="en-US" altLang="zh-TW" dirty="0" smtClean="0">
              <a:latin typeface="HGｺﾞｼｯｸM" panose="020B0609000000000000" pitchFamily="49" charset="-128"/>
              <a:ea typeface="HGｺﾞｼｯｸM" panose="020B0609000000000000" pitchFamily="49" charset="-128"/>
            </a:endParaRPr>
          </a:p>
          <a:p>
            <a:pPr marL="704088" lvl="2" indent="-320040">
              <a:spcBef>
                <a:spcPts val="0"/>
              </a:spcBef>
              <a:buClr>
                <a:schemeClr val="accent1"/>
              </a:buClr>
              <a:buSzPct val="80000"/>
              <a:buFont typeface="Wingdings 2"/>
              <a:buChar char=""/>
            </a:pPr>
            <a:r>
              <a:rPr lang="ja-JP" altLang="en-US" dirty="0" smtClean="0"/>
              <a:t>台湾障害者権利協会</a:t>
            </a:r>
            <a:endParaRPr lang="en-US" altLang="zh-TW" dirty="0" smtClean="0"/>
          </a:p>
          <a:p>
            <a:pPr marL="704088" lvl="2" indent="-320040">
              <a:spcBef>
                <a:spcPts val="0"/>
              </a:spcBef>
              <a:buClr>
                <a:schemeClr val="accent1"/>
              </a:buClr>
              <a:buSzPct val="80000"/>
              <a:buFont typeface="Wingdings 2"/>
              <a:buChar char=""/>
            </a:pPr>
            <a:r>
              <a:rPr lang="ja-JP" altLang="en-US" dirty="0" smtClean="0"/>
              <a:t>人権条約</a:t>
            </a:r>
            <a:r>
              <a:rPr lang="en-US" altLang="zh-TW" dirty="0" smtClean="0"/>
              <a:t> </a:t>
            </a:r>
            <a:r>
              <a:rPr lang="ja-JP" altLang="en-US" dirty="0" smtClean="0"/>
              <a:t>実施モニタリングウォッチ</a:t>
            </a:r>
            <a:endParaRPr lang="en-US" altLang="zh-TW" dirty="0" smtClean="0"/>
          </a:p>
          <a:p>
            <a:pPr marL="923544" lvl="3" indent="-320040">
              <a:spcBef>
                <a:spcPts val="0"/>
              </a:spcBef>
              <a:buClr>
                <a:schemeClr val="accent1"/>
              </a:buClr>
              <a:buSzPct val="80000"/>
              <a:buFont typeface="Wingdings 2"/>
              <a:buChar char=""/>
            </a:pPr>
            <a:r>
              <a:rPr lang="ja-JP" altLang="en-US" dirty="0" smtClean="0"/>
              <a:t>台湾人権協会</a:t>
            </a:r>
            <a:endParaRPr lang="en-US" altLang="zh-TW" dirty="0"/>
          </a:p>
          <a:p>
            <a:pPr marL="704088" lvl="2" indent="-320040">
              <a:spcBef>
                <a:spcPts val="0"/>
              </a:spcBef>
              <a:buClr>
                <a:schemeClr val="accent1"/>
              </a:buClr>
              <a:buSzPct val="80000"/>
              <a:buFont typeface="Wingdings 2"/>
              <a:buChar char=""/>
            </a:pPr>
            <a:endParaRPr lang="en-US" altLang="zh-TW" dirty="0" smtClean="0"/>
          </a:p>
          <a:p>
            <a:pPr marL="438912" lvl="1" indent="-320040">
              <a:spcBef>
                <a:spcPts val="0"/>
              </a:spcBef>
              <a:buClr>
                <a:schemeClr val="accent1"/>
              </a:buClr>
              <a:buSzPct val="80000"/>
              <a:buFont typeface="Wingdings 2"/>
              <a:buChar char=""/>
            </a:pPr>
            <a:r>
              <a:rPr lang="ja-JP" altLang="en-US" dirty="0" smtClean="0">
                <a:latin typeface="HGｺﾞｼｯｸM" panose="020B0609000000000000" pitchFamily="49" charset="-128"/>
                <a:ea typeface="HGｺﾞｼｯｸM" panose="020B0609000000000000" pitchFamily="49" charset="-128"/>
              </a:rPr>
              <a:t>障害のある議員</a:t>
            </a:r>
            <a:r>
              <a:rPr lang="en-US" altLang="zh-TW" dirty="0" smtClean="0"/>
              <a:t> (</a:t>
            </a:r>
            <a:r>
              <a:rPr lang="zh-TW" altLang="en-US" dirty="0" smtClean="0"/>
              <a:t>楊玉欣</a:t>
            </a:r>
            <a:r>
              <a:rPr lang="en-US" altLang="zh-TW" dirty="0" smtClean="0"/>
              <a:t>)</a:t>
            </a:r>
          </a:p>
          <a:p>
            <a:pPr marL="118872" lvl="1" indent="0">
              <a:spcBef>
                <a:spcPts val="0"/>
              </a:spcBef>
              <a:buClr>
                <a:schemeClr val="accent1"/>
              </a:buClr>
              <a:buSzPct val="80000"/>
              <a:buNone/>
            </a:pPr>
            <a:endParaRPr lang="en-US" altLang="zh-TW" dirty="0" smtClean="0"/>
          </a:p>
          <a:p>
            <a:r>
              <a:rPr lang="en-US" altLang="zh-TW" dirty="0" smtClean="0"/>
              <a:t>2014</a:t>
            </a:r>
            <a:r>
              <a:rPr lang="ja-JP" altLang="en-US" dirty="0" smtClean="0"/>
              <a:t>年  障害者権利条約施行法</a:t>
            </a:r>
            <a:endParaRPr lang="en-US" altLang="zh-TW" dirty="0" smtClean="0"/>
          </a:p>
          <a:p>
            <a:pPr lvl="1"/>
            <a:r>
              <a:rPr lang="ja-JP" altLang="en-US" dirty="0" smtClean="0"/>
              <a:t>第</a:t>
            </a:r>
            <a:r>
              <a:rPr lang="en-US" altLang="ja-JP" dirty="0" smtClean="0"/>
              <a:t>2</a:t>
            </a:r>
            <a:r>
              <a:rPr lang="ja-JP" altLang="en-US" dirty="0" smtClean="0"/>
              <a:t>条  </a:t>
            </a:r>
            <a:r>
              <a:rPr lang="ja-JP" altLang="en-US" dirty="0" smtClean="0">
                <a:solidFill>
                  <a:srgbClr val="FF0000"/>
                </a:solidFill>
              </a:rPr>
              <a:t>条約にある障害者の権利に関する規定は国内法的地位をもつ。</a:t>
            </a:r>
            <a:endParaRPr lang="en-US" altLang="zh-TW" dirty="0">
              <a:solidFill>
                <a:srgbClr val="FF0000"/>
              </a:solidFill>
            </a:endParaRPr>
          </a:p>
          <a:p>
            <a:pPr lvl="1"/>
            <a:r>
              <a:rPr lang="en-US" altLang="zh-TW" dirty="0" smtClean="0"/>
              <a:t> </a:t>
            </a:r>
            <a:r>
              <a:rPr lang="ja-JP" altLang="en-US" dirty="0" smtClean="0"/>
              <a:t>障害者権利条約施行法は</a:t>
            </a:r>
            <a:r>
              <a:rPr lang="en-US" altLang="ja-JP" dirty="0"/>
              <a:t>2</a:t>
            </a:r>
            <a:r>
              <a:rPr lang="en-US" altLang="ja-JP" dirty="0" smtClean="0"/>
              <a:t>014</a:t>
            </a:r>
            <a:r>
              <a:rPr lang="ja-JP" altLang="en-US" dirty="0" smtClean="0"/>
              <a:t>年</a:t>
            </a:r>
            <a:r>
              <a:rPr lang="en-US" altLang="ja-JP" dirty="0" smtClean="0"/>
              <a:t>8</a:t>
            </a:r>
            <a:r>
              <a:rPr lang="ja-JP" altLang="en-US" dirty="0" smtClean="0"/>
              <a:t>月</a:t>
            </a:r>
            <a:r>
              <a:rPr lang="en-US" altLang="ja-JP" dirty="0" smtClean="0"/>
              <a:t>20</a:t>
            </a:r>
            <a:r>
              <a:rPr lang="ja-JP" altLang="en-US" dirty="0" smtClean="0"/>
              <a:t>日に馬英九総統によって公布され、</a:t>
            </a:r>
            <a:r>
              <a:rPr lang="en-US" altLang="ja-JP" dirty="0" smtClean="0"/>
              <a:t>12</a:t>
            </a:r>
            <a:r>
              <a:rPr lang="ja-JP" altLang="en-US" dirty="0" smtClean="0"/>
              <a:t>月</a:t>
            </a:r>
            <a:r>
              <a:rPr lang="en-US" altLang="ja-JP" dirty="0" smtClean="0"/>
              <a:t>3</a:t>
            </a:r>
            <a:r>
              <a:rPr lang="ja-JP" altLang="en-US" dirty="0" smtClean="0"/>
              <a:t>日に効力を発する。</a:t>
            </a:r>
            <a:r>
              <a:rPr lang="ja-JP" altLang="en-US" dirty="0" smtClean="0">
                <a:solidFill>
                  <a:srgbClr val="FF0000"/>
                </a:solidFill>
              </a:rPr>
              <a:t>必要な法的手続きを完了させるために、</a:t>
            </a:r>
            <a:r>
              <a:rPr lang="en-US" altLang="zh-TW" dirty="0" smtClean="0">
                <a:solidFill>
                  <a:srgbClr val="FF0000"/>
                </a:solidFill>
              </a:rPr>
              <a:t> </a:t>
            </a:r>
            <a:r>
              <a:rPr lang="ja-JP" altLang="en-US" dirty="0" smtClean="0">
                <a:solidFill>
                  <a:srgbClr val="FF0000"/>
                </a:solidFill>
              </a:rPr>
              <a:t>条約は承認のために行政院に送られ、次に審議のために立法府に送られる。</a:t>
            </a:r>
            <a:endParaRPr lang="zh-TW" altLang="en-US" dirty="0">
              <a:solidFill>
                <a:srgbClr val="FF0000"/>
              </a:solidFill>
            </a:endParaRPr>
          </a:p>
        </p:txBody>
      </p:sp>
    </p:spTree>
    <p:extLst>
      <p:ext uri="{BB962C8B-B14F-4D97-AF65-F5344CB8AC3E}">
        <p14:creationId xmlns:p14="http://schemas.microsoft.com/office/powerpoint/2010/main" val="40973142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ja-JP" altLang="en-US" dirty="0" smtClean="0"/>
              <a:t>批准プロセス</a:t>
            </a:r>
            <a:endParaRPr lang="zh-TW" altLang="en-US" dirty="0"/>
          </a:p>
        </p:txBody>
      </p:sp>
      <p:sp>
        <p:nvSpPr>
          <p:cNvPr id="3" name="內容版面配置區 2"/>
          <p:cNvSpPr>
            <a:spLocks noGrp="1"/>
          </p:cNvSpPr>
          <p:nvPr>
            <p:ph idx="1"/>
          </p:nvPr>
        </p:nvSpPr>
        <p:spPr/>
        <p:txBody>
          <a:bodyPr>
            <a:normAutofit lnSpcReduction="10000"/>
          </a:bodyPr>
          <a:lstStyle/>
          <a:p>
            <a:pPr lvl="0"/>
            <a:r>
              <a:rPr lang="ja-JP" altLang="en-US" dirty="0" smtClean="0"/>
              <a:t>政府の批准プロセスにおいて、皆さんの市民社会団体や障害者団体は政府との協議に参加したか？もしそうなら、どのように？</a:t>
            </a:r>
            <a:endParaRPr lang="en-US" altLang="zh-TW" dirty="0" smtClean="0"/>
          </a:p>
          <a:p>
            <a:pPr lvl="1"/>
            <a:r>
              <a:rPr lang="ja-JP" altLang="en-US" dirty="0" smtClean="0"/>
              <a:t>障害者権利条約施行法に対して提言</a:t>
            </a:r>
            <a:endParaRPr lang="en-US" altLang="ja-JP" dirty="0" smtClean="0"/>
          </a:p>
          <a:p>
            <a:pPr lvl="1"/>
            <a:r>
              <a:rPr lang="ja-JP" altLang="en-US" dirty="0" smtClean="0"/>
              <a:t>障害者権利条約を繁体字（台湾の公用語）に翻訳</a:t>
            </a:r>
            <a:endParaRPr lang="en-US" altLang="zh-TW" dirty="0" smtClean="0"/>
          </a:p>
          <a:p>
            <a:pPr lvl="1"/>
            <a:r>
              <a:rPr lang="ja-JP" altLang="en-US" dirty="0" smtClean="0"/>
              <a:t>「人権の外部委託反対」に関して寄稿</a:t>
            </a:r>
            <a:endParaRPr lang="en-US" altLang="zh-TW" dirty="0" smtClean="0"/>
          </a:p>
          <a:p>
            <a:r>
              <a:rPr lang="ja-JP" altLang="en-US" dirty="0" smtClean="0"/>
              <a:t>報告プロセス</a:t>
            </a:r>
            <a:endParaRPr lang="en-US" altLang="zh-TW" dirty="0" smtClean="0"/>
          </a:p>
          <a:p>
            <a:pPr lvl="1"/>
            <a:r>
              <a:rPr lang="en-US" altLang="zh-TW" b="1" dirty="0" smtClean="0"/>
              <a:t>…?</a:t>
            </a:r>
          </a:p>
          <a:p>
            <a:pPr lvl="1"/>
            <a:endParaRPr lang="en-US" altLang="zh-TW" dirty="0" smtClean="0"/>
          </a:p>
          <a:p>
            <a:pPr marL="457200" lvl="1" indent="0">
              <a:buNone/>
            </a:pPr>
            <a:endParaRPr lang="en-US" altLang="zh-TW" dirty="0" smtClean="0"/>
          </a:p>
          <a:p>
            <a:pPr lvl="1"/>
            <a:endParaRPr lang="zh-TW" altLang="zh-TW" dirty="0"/>
          </a:p>
        </p:txBody>
      </p:sp>
    </p:spTree>
    <p:extLst>
      <p:ext uri="{BB962C8B-B14F-4D97-AF65-F5344CB8AC3E}">
        <p14:creationId xmlns:p14="http://schemas.microsoft.com/office/powerpoint/2010/main" val="758324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ja-JP" altLang="en-US" dirty="0" smtClean="0"/>
              <a:t>概要</a:t>
            </a:r>
            <a:endParaRPr lang="zh-TW" altLang="en-US" dirty="0"/>
          </a:p>
        </p:txBody>
      </p:sp>
      <p:sp>
        <p:nvSpPr>
          <p:cNvPr id="3" name="內容版面配置區 2"/>
          <p:cNvSpPr>
            <a:spLocks noGrp="1"/>
          </p:cNvSpPr>
          <p:nvPr>
            <p:ph idx="1"/>
          </p:nvPr>
        </p:nvSpPr>
        <p:spPr/>
        <p:txBody>
          <a:bodyPr>
            <a:normAutofit fontScale="92500" lnSpcReduction="20000"/>
          </a:bodyPr>
          <a:lstStyle/>
          <a:p>
            <a:pPr lvl="0"/>
            <a:r>
              <a:rPr lang="ja-JP" altLang="en-US" b="1" dirty="0"/>
              <a:t>台湾</a:t>
            </a:r>
            <a:endParaRPr lang="en-US" altLang="zh-TW" b="1" dirty="0"/>
          </a:p>
          <a:p>
            <a:pPr lvl="1"/>
            <a:r>
              <a:rPr lang="ja-JP" altLang="en-US" b="1" dirty="0" smtClean="0"/>
              <a:t>国連加盟国ではない</a:t>
            </a:r>
            <a:endParaRPr lang="en-US" altLang="zh-TW" b="1" dirty="0"/>
          </a:p>
          <a:p>
            <a:pPr lvl="1"/>
            <a:r>
              <a:rPr lang="ja-JP" altLang="en-US" b="1" dirty="0" smtClean="0"/>
              <a:t>国連障害者権利条約関連の活動からは除外</a:t>
            </a:r>
            <a:r>
              <a:rPr lang="en-US" altLang="zh-TW" b="1" dirty="0" smtClean="0"/>
              <a:t> </a:t>
            </a:r>
            <a:endParaRPr lang="en-US" altLang="zh-TW" b="1" dirty="0"/>
          </a:p>
          <a:p>
            <a:pPr lvl="2"/>
            <a:r>
              <a:rPr lang="ja-JP" altLang="en-US" b="1" dirty="0" smtClean="0"/>
              <a:t>エデン財団が権利条約の交渉プロセスに招待されたが、何の記録も詳細情報も残っていない。</a:t>
            </a:r>
            <a:endParaRPr lang="en-US" altLang="zh-TW" b="1" dirty="0"/>
          </a:p>
          <a:p>
            <a:pPr lvl="1"/>
            <a:endParaRPr lang="en-US" altLang="zh-TW" b="1" dirty="0"/>
          </a:p>
          <a:p>
            <a:pPr marL="633222" indent="-514350">
              <a:buFont typeface="+mj-lt"/>
              <a:buAutoNum type="arabicParenR"/>
            </a:pPr>
            <a:r>
              <a:rPr lang="ja-JP" altLang="en-US" dirty="0" smtClean="0"/>
              <a:t>台湾の障害者の一般的な状況</a:t>
            </a:r>
            <a:endParaRPr lang="en-US" altLang="zh-TW" dirty="0" smtClean="0"/>
          </a:p>
          <a:p>
            <a:pPr marL="633222" indent="-514350">
              <a:buFont typeface="+mj-lt"/>
              <a:buAutoNum type="arabicParenR"/>
            </a:pPr>
            <a:endParaRPr lang="en-US" altLang="zh-TW" dirty="0" smtClean="0"/>
          </a:p>
          <a:p>
            <a:pPr marL="633222" indent="-514350">
              <a:buFont typeface="+mj-lt"/>
              <a:buAutoNum type="arabicParenR"/>
            </a:pPr>
            <a:r>
              <a:rPr lang="ja-JP" altLang="en-US" dirty="0" smtClean="0"/>
              <a:t>権利条約の批准プロセスにおける市民社会と障害者団体の関与</a:t>
            </a:r>
            <a:r>
              <a:rPr lang="en-US" altLang="zh-TW" dirty="0" smtClean="0"/>
              <a:t> </a:t>
            </a:r>
          </a:p>
          <a:p>
            <a:pPr marL="633222" indent="-514350">
              <a:buFont typeface="+mj-lt"/>
              <a:buAutoNum type="arabicParenR"/>
            </a:pPr>
            <a:endParaRPr lang="en-US" altLang="zh-TW" dirty="0" smtClean="0"/>
          </a:p>
          <a:p>
            <a:pPr marL="633222" indent="-514350">
              <a:buFont typeface="+mj-lt"/>
              <a:buAutoNum type="arabicParenR"/>
            </a:pPr>
            <a:r>
              <a:rPr lang="ja-JP" altLang="en-US" dirty="0" smtClean="0"/>
              <a:t>権利条約の前と後：主な変化と課題</a:t>
            </a:r>
            <a:endParaRPr lang="zh-TW" altLang="en-US" dirty="0"/>
          </a:p>
        </p:txBody>
      </p:sp>
    </p:spTree>
    <p:extLst>
      <p:ext uri="{BB962C8B-B14F-4D97-AF65-F5344CB8AC3E}">
        <p14:creationId xmlns:p14="http://schemas.microsoft.com/office/powerpoint/2010/main" val="42744999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pPr lvl="0"/>
            <a:r>
              <a:rPr lang="ja-JP" altLang="en-US" dirty="0" smtClean="0"/>
              <a:t>障害者権利条約の前と後</a:t>
            </a:r>
            <a:r>
              <a:rPr lang="en-US" altLang="zh-TW" dirty="0" smtClean="0"/>
              <a:t>: </a:t>
            </a:r>
            <a:r>
              <a:rPr lang="ja-JP" altLang="en-US" dirty="0" smtClean="0"/>
              <a:t>主な変化と課題</a:t>
            </a:r>
            <a:endParaRPr lang="zh-TW" altLang="en-US" dirty="0"/>
          </a:p>
        </p:txBody>
      </p:sp>
      <p:sp>
        <p:nvSpPr>
          <p:cNvPr id="3" name="內容版面配置區 2"/>
          <p:cNvSpPr>
            <a:spLocks noGrp="1"/>
          </p:cNvSpPr>
          <p:nvPr>
            <p:ph idx="1"/>
          </p:nvPr>
        </p:nvSpPr>
        <p:spPr/>
        <p:txBody>
          <a:bodyPr>
            <a:normAutofit/>
          </a:bodyPr>
          <a:lstStyle/>
          <a:p>
            <a:pPr lvl="0"/>
            <a:r>
              <a:rPr lang="ja-JP" altLang="en-US" b="1" dirty="0" smtClean="0"/>
              <a:t>権利条約のおかげで、どのような変化があったか？</a:t>
            </a:r>
            <a:endParaRPr lang="en-US" altLang="zh-TW" b="1" dirty="0" smtClean="0"/>
          </a:p>
          <a:p>
            <a:pPr lvl="1"/>
            <a:r>
              <a:rPr lang="ja-JP" altLang="en-US" dirty="0"/>
              <a:t>語る</a:t>
            </a:r>
            <a:r>
              <a:rPr lang="ja-JP" altLang="en-US" dirty="0" smtClean="0"/>
              <a:t>には時期尚早</a:t>
            </a:r>
            <a:endParaRPr lang="en-US" altLang="zh-TW" dirty="0" smtClean="0"/>
          </a:p>
          <a:p>
            <a:pPr lvl="1"/>
            <a:r>
              <a:rPr lang="ja-JP" altLang="en-US" dirty="0" smtClean="0"/>
              <a:t>第</a:t>
            </a:r>
            <a:r>
              <a:rPr lang="en-US" altLang="ja-JP" dirty="0" smtClean="0"/>
              <a:t>8</a:t>
            </a:r>
            <a:r>
              <a:rPr lang="ja-JP" altLang="en-US" dirty="0" smtClean="0"/>
              <a:t>条法律扶助</a:t>
            </a:r>
            <a:r>
              <a:rPr lang="en-US" altLang="zh-TW" dirty="0" smtClean="0"/>
              <a:t>(</a:t>
            </a:r>
            <a:r>
              <a:rPr lang="ja-JP" altLang="en-US" u="sng" dirty="0" smtClean="0">
                <a:solidFill>
                  <a:srgbClr val="3366FF"/>
                </a:solidFill>
                <a:hlinkClick r:id="rId2"/>
              </a:rPr>
              <a:t>障害者権利条約施行法</a:t>
            </a:r>
            <a:r>
              <a:rPr lang="en-US" altLang="zh-TW" u="sng" dirty="0" smtClean="0">
                <a:solidFill>
                  <a:srgbClr val="3366FF"/>
                </a:solidFill>
              </a:rPr>
              <a:t>) </a:t>
            </a:r>
          </a:p>
          <a:p>
            <a:pPr lvl="1"/>
            <a:endParaRPr lang="en-US" altLang="zh-TW" u="sng" dirty="0">
              <a:solidFill>
                <a:srgbClr val="3366FF"/>
              </a:solidFill>
            </a:endParaRPr>
          </a:p>
          <a:p>
            <a:pPr lvl="1"/>
            <a:endParaRPr lang="en-US" altLang="zh-TW" u="sng" dirty="0" smtClean="0">
              <a:solidFill>
                <a:srgbClr val="3366FF"/>
              </a:solidFill>
            </a:endParaRPr>
          </a:p>
          <a:p>
            <a:pPr lvl="1"/>
            <a:endParaRPr lang="en-US" altLang="zh-TW" u="sng" dirty="0" smtClean="0">
              <a:solidFill>
                <a:srgbClr val="3366FF"/>
              </a:solidFill>
            </a:endParaRPr>
          </a:p>
          <a:p>
            <a:pPr lvl="1"/>
            <a:r>
              <a:rPr lang="ja-JP" altLang="en-US" sz="1800" u="sng" dirty="0" smtClean="0">
                <a:solidFill>
                  <a:srgbClr val="3366FF"/>
                </a:solidFill>
              </a:rPr>
              <a:t>弁護士のワークショップ</a:t>
            </a:r>
            <a:endParaRPr lang="en-US" altLang="zh-TW" sz="1800" dirty="0" smtClean="0"/>
          </a:p>
          <a:p>
            <a:pPr marL="118872" lvl="0" indent="0">
              <a:buNone/>
            </a:pPr>
            <a:endParaRPr lang="zh-TW" altLang="zh-TW" sz="1800" dirty="0"/>
          </a:p>
          <a:p>
            <a:endParaRPr lang="zh-TW" alt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437112"/>
            <a:ext cx="4059943" cy="2283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35030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ja-JP" altLang="en-US" dirty="0" smtClean="0"/>
              <a:t>法的扶助</a:t>
            </a:r>
            <a:endParaRPr lang="zh-TW" altLang="en-US"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1255139531"/>
              </p:ext>
            </p:extLst>
          </p:nvPr>
        </p:nvGraphicFramePr>
        <p:xfrm>
          <a:off x="539552" y="2001837"/>
          <a:ext cx="7174815" cy="3897630"/>
        </p:xfrm>
        <a:graphic>
          <a:graphicData uri="http://schemas.openxmlformats.org/drawingml/2006/table">
            <a:tbl>
              <a:tblPr/>
              <a:tblGrid>
                <a:gridCol w="1080120"/>
                <a:gridCol w="288032"/>
                <a:gridCol w="5806663"/>
              </a:tblGrid>
              <a:tr h="0">
                <a:tc>
                  <a:txBody>
                    <a:bodyPr/>
                    <a:lstStyle/>
                    <a:p>
                      <a:pPr algn="l" fontAlgn="t"/>
                      <a:r>
                        <a:rPr lang="ja-JP" altLang="en-US" dirty="0" smtClean="0">
                          <a:effectLst/>
                        </a:rPr>
                        <a:t>第</a:t>
                      </a:r>
                      <a:r>
                        <a:rPr lang="en-US" altLang="ja-JP" dirty="0" smtClean="0">
                          <a:effectLst/>
                        </a:rPr>
                        <a:t>8</a:t>
                      </a:r>
                      <a:r>
                        <a:rPr lang="ja-JP" altLang="en-US" dirty="0" smtClean="0">
                          <a:effectLst/>
                        </a:rPr>
                        <a:t>条</a:t>
                      </a:r>
                      <a:endParaRPr lang="en-US" dirty="0">
                        <a:effectLst/>
                      </a:endParaRPr>
                    </a:p>
                  </a:txBody>
                  <a:tcPr marL="95250" marR="95250" marT="28575" marB="28575">
                    <a:lnL>
                      <a:noFill/>
                    </a:lnL>
                    <a:lnR>
                      <a:noFill/>
                    </a:lnR>
                    <a:lnT>
                      <a:noFill/>
                    </a:lnT>
                    <a:lnB w="9525" cap="flat" cmpd="sng" algn="ctr">
                      <a:solidFill>
                        <a:srgbClr val="3F67A5"/>
                      </a:solidFill>
                      <a:prstDash val="dot"/>
                      <a:round/>
                      <a:headEnd type="none" w="med" len="med"/>
                      <a:tailEnd type="none" w="med" len="med"/>
                    </a:lnB>
                    <a:solidFill>
                      <a:srgbClr val="FFFFFF"/>
                    </a:solidFill>
                  </a:tcPr>
                </a:tc>
                <a:tc>
                  <a:txBody>
                    <a:bodyPr/>
                    <a:lstStyle/>
                    <a:p>
                      <a:pPr algn="l" fontAlgn="t"/>
                      <a:r>
                        <a:rPr lang="zh-TW" altLang="en-US" dirty="0">
                          <a:effectLst/>
                        </a:rPr>
                        <a:t> </a:t>
                      </a:r>
                    </a:p>
                  </a:txBody>
                  <a:tcPr marL="95250" marR="95250" marT="28575" marB="28575">
                    <a:lnL>
                      <a:noFill/>
                    </a:lnL>
                    <a:lnR>
                      <a:noFill/>
                    </a:lnR>
                    <a:lnT>
                      <a:noFill/>
                    </a:lnT>
                    <a:lnB w="9525" cap="flat" cmpd="sng" algn="ctr">
                      <a:solidFill>
                        <a:srgbClr val="3F67A5"/>
                      </a:solidFill>
                      <a:prstDash val="dot"/>
                      <a:round/>
                      <a:headEnd type="none" w="med" len="med"/>
                      <a:tailEnd type="none" w="med" len="med"/>
                    </a:lnB>
                    <a:solidFill>
                      <a:srgbClr val="FFFFFF"/>
                    </a:solidFill>
                  </a:tcPr>
                </a:tc>
                <a:tc>
                  <a:txBody>
                    <a:bodyPr/>
                    <a:lstStyle/>
                    <a:p>
                      <a:pPr algn="l" fontAlgn="t"/>
                      <a:r>
                        <a:rPr lang="ja-JP" altLang="en-US" dirty="0" smtClean="0">
                          <a:effectLst/>
                        </a:rPr>
                        <a:t>条約及び関連する規則によって保護されている障害者の権利が侵害された、行使できない、もしくは苦労しないと行使できない場合、自らの権利を保護するために、訴えるか、苦情を申し立てるか、もしくは他の方法で請願を行う。中華民国が批准もしくは参加している他の国際条約及び関連する規則で保護されている権利が侵害された場合、同じ行為が適応される。</a:t>
                      </a:r>
                      <a:r>
                        <a:rPr lang="en-US" dirty="0">
                          <a:effectLst/>
                        </a:rPr>
                        <a:t/>
                      </a:r>
                      <a:br>
                        <a:rPr lang="en-US" dirty="0">
                          <a:effectLst/>
                        </a:rPr>
                      </a:br>
                      <a:r>
                        <a:rPr lang="ja-JP" altLang="en-US" dirty="0" smtClean="0">
                          <a:solidFill>
                            <a:srgbClr val="C00000"/>
                          </a:solidFill>
                          <a:effectLst/>
                        </a:rPr>
                        <a:t>上述されている権利を障害者が行使するために弁護士を任命する場合、政府は法律に基づいて法的扶助を提供しなければならない。</a:t>
                      </a:r>
                      <a:r>
                        <a:rPr lang="en-US" dirty="0" smtClean="0">
                          <a:effectLst/>
                        </a:rPr>
                        <a:t> </a:t>
                      </a:r>
                      <a:r>
                        <a:rPr lang="ja-JP" altLang="en-US" dirty="0" smtClean="0">
                          <a:effectLst/>
                        </a:rPr>
                        <a:t>法的扶助の処理業務は法的扶助財団もしくはその他の民間組織に委託しなければならない。</a:t>
                      </a:r>
                      <a:r>
                        <a:rPr lang="en-US" dirty="0">
                          <a:effectLst/>
                        </a:rPr>
                        <a:t/>
                      </a:r>
                      <a:br>
                        <a:rPr lang="en-US" dirty="0">
                          <a:effectLst/>
                        </a:rPr>
                      </a:br>
                      <a:r>
                        <a:rPr lang="ja-JP" altLang="en-US" dirty="0" smtClean="0">
                          <a:effectLst/>
                        </a:rPr>
                        <a:t>障害者の権利を保護するために、</a:t>
                      </a:r>
                      <a:r>
                        <a:rPr lang="ja-JP" altLang="en-US" dirty="0" smtClean="0">
                          <a:solidFill>
                            <a:srgbClr val="C00000"/>
                          </a:solidFill>
                          <a:effectLst/>
                        </a:rPr>
                        <a:t>政府は司法関係者にトレーニングを行わなければならない。</a:t>
                      </a:r>
                      <a:endParaRPr lang="en-US" dirty="0">
                        <a:effectLst/>
                      </a:endParaRPr>
                    </a:p>
                  </a:txBody>
                  <a:tcPr marL="95250" marR="95250" marT="28575" marB="28575">
                    <a:lnL>
                      <a:noFill/>
                    </a:lnL>
                    <a:lnR>
                      <a:noFill/>
                    </a:lnR>
                    <a:lnT>
                      <a:noFill/>
                    </a:lnT>
                    <a:lnB w="9525" cap="flat" cmpd="sng" algn="ctr">
                      <a:solidFill>
                        <a:srgbClr val="3F67A5"/>
                      </a:solidFill>
                      <a:prstDash val="dot"/>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22846123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ja-JP" altLang="en-US" dirty="0" smtClean="0"/>
              <a:t>その</a:t>
            </a:r>
            <a:r>
              <a:rPr lang="ja-JP" altLang="en-US" dirty="0"/>
              <a:t>他</a:t>
            </a:r>
            <a:r>
              <a:rPr lang="ja-JP" altLang="en-US" dirty="0" smtClean="0"/>
              <a:t>の法的課題</a:t>
            </a:r>
            <a:endParaRPr lang="zh-TW" altLang="en-US" dirty="0"/>
          </a:p>
        </p:txBody>
      </p:sp>
      <p:sp>
        <p:nvSpPr>
          <p:cNvPr id="3" name="內容版面配置區 2"/>
          <p:cNvSpPr>
            <a:spLocks noGrp="1"/>
          </p:cNvSpPr>
          <p:nvPr>
            <p:ph idx="1"/>
          </p:nvPr>
        </p:nvSpPr>
        <p:spPr/>
        <p:txBody>
          <a:bodyPr/>
          <a:lstStyle/>
          <a:p>
            <a:r>
              <a:rPr lang="ja-JP" altLang="en-US" dirty="0" smtClean="0"/>
              <a:t>進行中：</a:t>
            </a:r>
            <a:endParaRPr lang="en-US" altLang="zh-TW" dirty="0" smtClean="0"/>
          </a:p>
          <a:p>
            <a:pPr lvl="1"/>
            <a:r>
              <a:rPr lang="ja-JP" altLang="en-US" dirty="0" smtClean="0"/>
              <a:t>公共交通のアクセシビリティ</a:t>
            </a:r>
            <a:endParaRPr lang="en-US" altLang="zh-TW" dirty="0" smtClean="0"/>
          </a:p>
          <a:p>
            <a:pPr lvl="1"/>
            <a:r>
              <a:rPr lang="ja-JP" altLang="en-US" dirty="0" smtClean="0"/>
              <a:t>主な公共放送／教育において手話通訳者</a:t>
            </a:r>
            <a:endParaRPr lang="en-US" altLang="zh-TW" dirty="0" smtClean="0"/>
          </a:p>
          <a:p>
            <a:pPr lvl="1"/>
            <a:r>
              <a:rPr lang="en-US" altLang="zh-TW" dirty="0" smtClean="0"/>
              <a:t>…</a:t>
            </a:r>
          </a:p>
          <a:p>
            <a:endParaRPr lang="en-US" altLang="zh-TW" dirty="0" smtClean="0"/>
          </a:p>
          <a:p>
            <a:endParaRPr lang="zh-TW" altLang="en-US" dirty="0"/>
          </a:p>
        </p:txBody>
      </p:sp>
    </p:spTree>
    <p:extLst>
      <p:ext uri="{BB962C8B-B14F-4D97-AF65-F5344CB8AC3E}">
        <p14:creationId xmlns:p14="http://schemas.microsoft.com/office/powerpoint/2010/main" val="21673214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ja-JP" altLang="en-US" dirty="0" smtClean="0"/>
              <a:t>課題</a:t>
            </a:r>
            <a:endParaRPr lang="zh-TW" altLang="en-US" dirty="0"/>
          </a:p>
        </p:txBody>
      </p:sp>
      <p:sp>
        <p:nvSpPr>
          <p:cNvPr id="3" name="內容版面配置區 2"/>
          <p:cNvSpPr>
            <a:spLocks noGrp="1"/>
          </p:cNvSpPr>
          <p:nvPr>
            <p:ph idx="1"/>
          </p:nvPr>
        </p:nvSpPr>
        <p:spPr/>
        <p:txBody>
          <a:bodyPr/>
          <a:lstStyle/>
          <a:p>
            <a:r>
              <a:rPr lang="ja-JP" altLang="en-US" dirty="0" smtClean="0"/>
              <a:t>慈善から人権へ？</a:t>
            </a:r>
            <a:endParaRPr lang="en-US" altLang="zh-TW" dirty="0" smtClean="0"/>
          </a:p>
          <a:p>
            <a:r>
              <a:rPr lang="ja-JP" altLang="en-US" dirty="0" smtClean="0"/>
              <a:t>個人主義</a:t>
            </a:r>
            <a:r>
              <a:rPr lang="en-US" altLang="zh-TW" dirty="0" smtClean="0"/>
              <a:t> vs </a:t>
            </a:r>
            <a:r>
              <a:rPr lang="ja-JP" altLang="en-US" dirty="0" smtClean="0"/>
              <a:t>家族主義</a:t>
            </a:r>
            <a:endParaRPr lang="en-US" altLang="zh-TW" dirty="0" smtClean="0"/>
          </a:p>
          <a:p>
            <a:r>
              <a:rPr lang="ja-JP" altLang="en-US" dirty="0" smtClean="0"/>
              <a:t>限られた資源、</a:t>
            </a:r>
            <a:r>
              <a:rPr lang="en-US" altLang="zh-TW" dirty="0" smtClean="0"/>
              <a:t> </a:t>
            </a:r>
            <a:r>
              <a:rPr lang="ja-JP" altLang="en-US" dirty="0"/>
              <a:t>公正</a:t>
            </a:r>
            <a:r>
              <a:rPr lang="ja-JP" altLang="en-US" dirty="0" smtClean="0"/>
              <a:t>な配分</a:t>
            </a:r>
            <a:r>
              <a:rPr lang="en-US" altLang="zh-TW" dirty="0" smtClean="0"/>
              <a:t> </a:t>
            </a:r>
            <a:r>
              <a:rPr lang="en-US" altLang="zh-TW" dirty="0"/>
              <a:t>( </a:t>
            </a:r>
            <a:r>
              <a:rPr lang="ja-JP" altLang="en-US" dirty="0" smtClean="0"/>
              <a:t>障害者の中で、都市</a:t>
            </a:r>
            <a:r>
              <a:rPr lang="en-US" altLang="zh-TW" dirty="0" smtClean="0"/>
              <a:t> vs </a:t>
            </a:r>
            <a:r>
              <a:rPr lang="ja-JP" altLang="en-US" dirty="0" smtClean="0"/>
              <a:t>農村</a:t>
            </a:r>
            <a:r>
              <a:rPr lang="en-US" altLang="zh-TW" dirty="0" smtClean="0"/>
              <a:t>)</a:t>
            </a:r>
          </a:p>
          <a:p>
            <a:endParaRPr lang="zh-TW" altLang="en-US" dirty="0"/>
          </a:p>
        </p:txBody>
      </p:sp>
      <p:pic>
        <p:nvPicPr>
          <p:cNvPr id="1026" name="Picture 2" descr="C:\Users\user\Pictures\disability\12404283_1230070413675781_1527216879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2052" y="3789040"/>
            <a:ext cx="3906011" cy="2929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18802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ja-JP" altLang="en-US" dirty="0" smtClean="0"/>
              <a:t>法的枠組みでの課題</a:t>
            </a:r>
            <a:endParaRPr lang="zh-TW" altLang="en-US" dirty="0"/>
          </a:p>
        </p:txBody>
      </p:sp>
      <p:sp>
        <p:nvSpPr>
          <p:cNvPr id="3" name="內容版面配置區 2"/>
          <p:cNvSpPr>
            <a:spLocks noGrp="1"/>
          </p:cNvSpPr>
          <p:nvPr>
            <p:ph idx="1"/>
          </p:nvPr>
        </p:nvSpPr>
        <p:spPr/>
        <p:txBody>
          <a:bodyPr/>
          <a:lstStyle/>
          <a:p>
            <a:r>
              <a:rPr lang="ja-JP" altLang="en-US" dirty="0" smtClean="0"/>
              <a:t>差別禁止法</a:t>
            </a:r>
            <a:endParaRPr lang="en-US" altLang="zh-TW" dirty="0" smtClean="0"/>
          </a:p>
          <a:p>
            <a:pPr lvl="1"/>
            <a:r>
              <a:rPr lang="ja-JP" altLang="en-US" dirty="0" smtClean="0"/>
              <a:t>合理的配慮</a:t>
            </a:r>
            <a:endParaRPr lang="en-US" altLang="zh-TW" dirty="0" smtClean="0"/>
          </a:p>
          <a:p>
            <a:r>
              <a:rPr lang="ja-JP" altLang="en-US" dirty="0" smtClean="0"/>
              <a:t>後見人から支援付意思決定へ</a:t>
            </a:r>
            <a:endParaRPr lang="en-US" altLang="zh-TW" dirty="0" smtClean="0"/>
          </a:p>
          <a:p>
            <a:r>
              <a:rPr lang="ja-JP" altLang="en-US" dirty="0" smtClean="0"/>
              <a:t>様々な障害者の投票権</a:t>
            </a:r>
            <a:endParaRPr lang="zh-TW" altLang="en-US" dirty="0"/>
          </a:p>
        </p:txBody>
      </p:sp>
    </p:spTree>
    <p:extLst>
      <p:ext uri="{BB962C8B-B14F-4D97-AF65-F5344CB8AC3E}">
        <p14:creationId xmlns:p14="http://schemas.microsoft.com/office/powerpoint/2010/main" val="15719020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332656"/>
            <a:ext cx="8229600" cy="1252728"/>
          </a:xfrm>
        </p:spPr>
        <p:txBody>
          <a:bodyPr>
            <a:noAutofit/>
          </a:bodyPr>
          <a:lstStyle/>
          <a:p>
            <a:pPr lvl="0"/>
            <a:r>
              <a:rPr lang="ja-JP" altLang="en-US" sz="3200" dirty="0" smtClean="0"/>
              <a:t>台湾</a:t>
            </a:r>
            <a:r>
              <a:rPr lang="ja-JP" altLang="en-US" sz="3200" dirty="0"/>
              <a:t>で</a:t>
            </a:r>
            <a:r>
              <a:rPr lang="ja-JP" altLang="en-US" sz="3200" dirty="0" smtClean="0"/>
              <a:t>障害者権利条約を促進するにあたり、市民社会団体や障害者団体が直面する主な課題は何か？</a:t>
            </a:r>
            <a:r>
              <a:rPr lang="zh-TW" altLang="zh-TW" sz="3200" dirty="0"/>
              <a:t/>
            </a:r>
            <a:br>
              <a:rPr lang="zh-TW" altLang="zh-TW" sz="3200" dirty="0"/>
            </a:br>
            <a:endParaRPr lang="zh-TW" altLang="en-US" sz="3200" dirty="0"/>
          </a:p>
        </p:txBody>
      </p:sp>
      <p:sp>
        <p:nvSpPr>
          <p:cNvPr id="3" name="內容版面配置區 2"/>
          <p:cNvSpPr>
            <a:spLocks noGrp="1"/>
          </p:cNvSpPr>
          <p:nvPr>
            <p:ph idx="1"/>
          </p:nvPr>
        </p:nvSpPr>
        <p:spPr/>
        <p:txBody>
          <a:bodyPr/>
          <a:lstStyle/>
          <a:p>
            <a:pPr lvl="0"/>
            <a:r>
              <a:rPr lang="ja-JP" altLang="en-US" dirty="0" smtClean="0"/>
              <a:t>誰が障害者を代表しているのか？</a:t>
            </a:r>
            <a:endParaRPr lang="en-US" altLang="zh-TW" dirty="0" smtClean="0"/>
          </a:p>
          <a:p>
            <a:pPr lvl="1"/>
            <a:r>
              <a:rPr lang="ja-JP" altLang="en-US" dirty="0" smtClean="0"/>
              <a:t>市民社会</a:t>
            </a:r>
            <a:r>
              <a:rPr lang="ja-JP" altLang="en-US" dirty="0"/>
              <a:t>団体</a:t>
            </a:r>
            <a:endParaRPr lang="en-US" altLang="zh-TW" dirty="0" smtClean="0"/>
          </a:p>
          <a:p>
            <a:pPr lvl="1"/>
            <a:r>
              <a:rPr lang="ja-JP" altLang="en-US" dirty="0" smtClean="0"/>
              <a:t>障害者</a:t>
            </a:r>
            <a:r>
              <a:rPr lang="ja-JP" altLang="en-US" dirty="0"/>
              <a:t>団体</a:t>
            </a:r>
            <a:endParaRPr lang="en-US" altLang="zh-TW" dirty="0" smtClean="0"/>
          </a:p>
          <a:p>
            <a:r>
              <a:rPr lang="ja-JP" altLang="en-US" dirty="0" smtClean="0"/>
              <a:t>障害種別を超えた対話と連携</a:t>
            </a:r>
            <a:endParaRPr lang="en-US" altLang="zh-TW" dirty="0" smtClean="0"/>
          </a:p>
          <a:p>
            <a:r>
              <a:rPr lang="en-US" altLang="zh-TW" dirty="0" smtClean="0"/>
              <a:t> </a:t>
            </a:r>
            <a:r>
              <a:rPr lang="ja-JP" altLang="en-US" dirty="0" smtClean="0"/>
              <a:t>農村地域において障害者団体が不足</a:t>
            </a:r>
            <a:r>
              <a:rPr lang="en-US" altLang="zh-TW" dirty="0" smtClean="0"/>
              <a:t>  </a:t>
            </a:r>
            <a:r>
              <a:rPr lang="en-US" altLang="zh-TW" dirty="0"/>
              <a:t> </a:t>
            </a:r>
            <a:endParaRPr lang="zh-TW" altLang="zh-TW" dirty="0"/>
          </a:p>
          <a:p>
            <a:endParaRPr lang="zh-TW" altLang="en-US" dirty="0"/>
          </a:p>
        </p:txBody>
      </p:sp>
    </p:spTree>
    <p:extLst>
      <p:ext uri="{BB962C8B-B14F-4D97-AF65-F5344CB8AC3E}">
        <p14:creationId xmlns:p14="http://schemas.microsoft.com/office/powerpoint/2010/main" val="5266023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lvl="0"/>
            <a:r>
              <a:rPr lang="ja-JP" altLang="en-US" sz="3100" dirty="0" smtClean="0"/>
              <a:t>権利条約のプロセスは、台湾の障害者権利運動にどのようなインパクトを与えたか？</a:t>
            </a:r>
            <a:endParaRPr lang="zh-TW" altLang="en-US" dirty="0"/>
          </a:p>
        </p:txBody>
      </p:sp>
      <p:sp>
        <p:nvSpPr>
          <p:cNvPr id="3" name="內容版面配置區 2"/>
          <p:cNvSpPr>
            <a:spLocks noGrp="1"/>
          </p:cNvSpPr>
          <p:nvPr>
            <p:ph idx="1"/>
          </p:nvPr>
        </p:nvSpPr>
        <p:spPr/>
        <p:txBody>
          <a:bodyPr>
            <a:normAutofit/>
          </a:bodyPr>
          <a:lstStyle/>
          <a:p>
            <a:r>
              <a:rPr lang="ja-JP" altLang="en-US" sz="2400" dirty="0" smtClean="0"/>
              <a:t>障害者の自己権利擁護</a:t>
            </a:r>
            <a:endParaRPr lang="en-US" altLang="zh-TW" sz="2400" dirty="0" smtClean="0"/>
          </a:p>
          <a:p>
            <a:pPr lvl="1"/>
            <a:r>
              <a:rPr lang="ja-JP" altLang="en-US" sz="2400" dirty="0" smtClean="0"/>
              <a:t>市民社会団体：専門家中心から自己権利擁護へ</a:t>
            </a:r>
            <a:endParaRPr lang="en-US" altLang="zh-TW" sz="2400" dirty="0" smtClean="0"/>
          </a:p>
          <a:p>
            <a:pPr lvl="1"/>
            <a:r>
              <a:rPr lang="ja-JP" altLang="en-US" sz="2400" dirty="0" smtClean="0"/>
              <a:t>親の会が本人活動を支援（</a:t>
            </a:r>
            <a:r>
              <a:rPr lang="en-US" altLang="zh-TW" sz="2400" dirty="0" smtClean="0"/>
              <a:t>PAPID</a:t>
            </a:r>
            <a:r>
              <a:rPr lang="ja-JP" altLang="en-US" sz="2400" dirty="0" smtClean="0"/>
              <a:t>：台湾知的障害者親の会）</a:t>
            </a:r>
            <a:endParaRPr lang="en-US" altLang="zh-TW" sz="2400" dirty="0" smtClean="0"/>
          </a:p>
          <a:p>
            <a:pPr lvl="1"/>
            <a:r>
              <a:rPr lang="ja-JP" altLang="en-US" sz="2400" dirty="0" smtClean="0"/>
              <a:t>障害者団体数の増加</a:t>
            </a:r>
            <a:endParaRPr lang="en-US" altLang="zh-TW" sz="2400" dirty="0" smtClean="0"/>
          </a:p>
          <a:p>
            <a:r>
              <a:rPr lang="ja-JP" altLang="en-US" sz="2400" dirty="0" smtClean="0"/>
              <a:t>他の市民社会団体とのつながり</a:t>
            </a:r>
            <a:endParaRPr lang="en-US" altLang="zh-TW" sz="2400" dirty="0"/>
          </a:p>
          <a:p>
            <a:pPr lvl="1"/>
            <a:r>
              <a:rPr lang="ja-JP" altLang="en-US" sz="2400" dirty="0" smtClean="0"/>
              <a:t>人権条約実施モニタリングウォッチ</a:t>
            </a:r>
            <a:endParaRPr lang="en-US" altLang="zh-TW" sz="2400" dirty="0"/>
          </a:p>
          <a:p>
            <a:pPr lvl="1"/>
            <a:r>
              <a:rPr lang="ja-JP" altLang="en-US" sz="2400" dirty="0" smtClean="0"/>
              <a:t>女性差別撤廃条約と女性市民団体</a:t>
            </a:r>
            <a:endParaRPr lang="en-US" altLang="zh-TW" sz="2400" dirty="0"/>
          </a:p>
          <a:p>
            <a:pPr lvl="1"/>
            <a:endParaRPr lang="en-US" altLang="zh-TW" dirty="0" smtClean="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8914" y="5157192"/>
            <a:ext cx="4217112" cy="156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0511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ja-JP" altLang="en-US" dirty="0" smtClean="0"/>
              <a:t>新しい</a:t>
            </a:r>
            <a:r>
              <a:rPr lang="en-US" altLang="ja-JP" dirty="0" smtClean="0"/>
              <a:t>NGO</a:t>
            </a:r>
            <a:r>
              <a:rPr lang="ja-JP" altLang="en-US" dirty="0" smtClean="0"/>
              <a:t>と新しい問題</a:t>
            </a:r>
            <a:endParaRPr lang="en-US" altLang="zh-TW" dirty="0"/>
          </a:p>
          <a:p>
            <a:pPr lvl="1"/>
            <a:r>
              <a:rPr lang="ja-JP" altLang="en-US" dirty="0" smtClean="0"/>
              <a:t>性の権利</a:t>
            </a:r>
            <a:r>
              <a:rPr lang="en-US" altLang="zh-TW" dirty="0" smtClean="0"/>
              <a:t> </a:t>
            </a:r>
            <a:r>
              <a:rPr lang="en-US" altLang="zh-TW" dirty="0"/>
              <a:t>(</a:t>
            </a:r>
            <a:r>
              <a:rPr lang="en-US" altLang="zh-TW" dirty="0">
                <a:hlinkClick r:id="rId2"/>
              </a:rPr>
              <a:t>http://www.handjobtw.org/</a:t>
            </a:r>
            <a:r>
              <a:rPr lang="en-US" altLang="zh-TW" dirty="0"/>
              <a:t>)</a:t>
            </a:r>
          </a:p>
          <a:p>
            <a:pPr lvl="1"/>
            <a:r>
              <a:rPr lang="ja-JP" altLang="en-US" dirty="0" smtClean="0"/>
              <a:t>わかりやすい表現（</a:t>
            </a:r>
            <a:r>
              <a:rPr lang="en-US" altLang="zh-TW" dirty="0" smtClean="0"/>
              <a:t>PAPID</a:t>
            </a:r>
            <a:r>
              <a:rPr lang="ja-JP" altLang="en-US" smtClean="0"/>
              <a:t>：台湾知的障害者親の会）</a:t>
            </a:r>
            <a:endParaRPr lang="en-US" altLang="zh-TW" dirty="0" smtClean="0"/>
          </a:p>
          <a:p>
            <a:pPr lvl="1"/>
            <a:r>
              <a:rPr lang="ja-JP" altLang="en-US" dirty="0" smtClean="0"/>
              <a:t>台湾障害学生協会</a:t>
            </a:r>
            <a:endParaRPr lang="zh-TW" altLang="en-US" dirty="0"/>
          </a:p>
          <a:p>
            <a:endParaRPr lang="zh-TW" alt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4221088"/>
            <a:ext cx="2438400" cy="133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30613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ja-JP" altLang="en-US" dirty="0" smtClean="0"/>
              <a:t>台湾障害者権利協会（代表　グレース・チャン）</a:t>
            </a:r>
            <a:endParaRPr lang="en-US" altLang="zh-TW" dirty="0"/>
          </a:p>
          <a:p>
            <a:r>
              <a:rPr lang="en-US" altLang="zh-TW" dirty="0" smtClean="0"/>
              <a:t>Q&amp;A</a:t>
            </a:r>
            <a:endParaRPr lang="zh-TW" altLang="en-US" dirty="0"/>
          </a:p>
        </p:txBody>
      </p:sp>
    </p:spTree>
    <p:extLst>
      <p:ext uri="{BB962C8B-B14F-4D97-AF65-F5344CB8AC3E}">
        <p14:creationId xmlns:p14="http://schemas.microsoft.com/office/powerpoint/2010/main" val="2277031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155448"/>
            <a:ext cx="8496944" cy="1252728"/>
          </a:xfrm>
        </p:spPr>
        <p:txBody>
          <a:bodyPr>
            <a:normAutofit fontScale="90000"/>
          </a:bodyPr>
          <a:lstStyle/>
          <a:p>
            <a:r>
              <a:rPr lang="ja-JP" altLang="en-US" dirty="0" smtClean="0"/>
              <a:t>台湾における障害者の一般的な状況</a:t>
            </a:r>
            <a:endParaRPr lang="zh-TW" altLang="en-US" dirty="0"/>
          </a:p>
        </p:txBody>
      </p:sp>
      <p:sp>
        <p:nvSpPr>
          <p:cNvPr id="3" name="內容版面配置區 2"/>
          <p:cNvSpPr>
            <a:spLocks noGrp="1"/>
          </p:cNvSpPr>
          <p:nvPr>
            <p:ph idx="1"/>
          </p:nvPr>
        </p:nvSpPr>
        <p:spPr/>
        <p:txBody>
          <a:bodyPr/>
          <a:lstStyle/>
          <a:p>
            <a:pPr lvl="0"/>
            <a:r>
              <a:rPr lang="ja-JP" altLang="en-US" dirty="0" smtClean="0"/>
              <a:t>障害／障害者の代表的な定義</a:t>
            </a:r>
            <a:endParaRPr lang="en-US" altLang="zh-TW" dirty="0" smtClean="0"/>
          </a:p>
          <a:p>
            <a:pPr lvl="1"/>
            <a:r>
              <a:rPr lang="ja-JP" altLang="en-US" dirty="0" smtClean="0"/>
              <a:t>福利衛生部より障害者手帳が発行される</a:t>
            </a:r>
            <a:endParaRPr lang="en-US" altLang="zh-TW" dirty="0" smtClean="0"/>
          </a:p>
          <a:p>
            <a:pPr lvl="1"/>
            <a:r>
              <a:rPr lang="ja-JP" altLang="en-US" dirty="0" smtClean="0"/>
              <a:t>障害のレベルは４つ</a:t>
            </a:r>
            <a:r>
              <a:rPr lang="en-US" altLang="zh-TW" dirty="0" smtClean="0"/>
              <a:t> </a:t>
            </a:r>
          </a:p>
          <a:p>
            <a:pPr lvl="0"/>
            <a:r>
              <a:rPr lang="ja-JP" altLang="en-US" dirty="0" smtClean="0"/>
              <a:t>医療及び福祉ベースから</a:t>
            </a:r>
            <a:r>
              <a:rPr lang="en-US" altLang="ja-JP" dirty="0" smtClean="0"/>
              <a:t>ICF</a:t>
            </a:r>
            <a:r>
              <a:rPr lang="ja-JP" altLang="en-US" dirty="0" smtClean="0"/>
              <a:t>（国際生活機能分類）ベース</a:t>
            </a:r>
            <a:r>
              <a:rPr lang="en-US" altLang="zh-TW" dirty="0" smtClean="0"/>
              <a:t> </a:t>
            </a:r>
          </a:p>
          <a:p>
            <a:pPr lvl="0"/>
            <a:endParaRPr lang="en-US" altLang="zh-TW" dirty="0" smtClean="0"/>
          </a:p>
          <a:p>
            <a:pPr lvl="0"/>
            <a:endParaRPr lang="zh-TW" altLang="zh-TW" dirty="0"/>
          </a:p>
          <a:p>
            <a:endParaRPr lang="zh-TW" altLang="en-US" dirty="0"/>
          </a:p>
        </p:txBody>
      </p:sp>
      <p:sp>
        <p:nvSpPr>
          <p:cNvPr id="5" name="矩形 4"/>
          <p:cNvSpPr/>
          <p:nvPr/>
        </p:nvSpPr>
        <p:spPr>
          <a:xfrm>
            <a:off x="755576" y="4869160"/>
            <a:ext cx="2592288" cy="14167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altLang="zh-TW" dirty="0" smtClean="0">
                <a:solidFill>
                  <a:srgbClr val="002060"/>
                </a:solidFill>
              </a:rPr>
              <a:t>16 </a:t>
            </a:r>
            <a:r>
              <a:rPr lang="ja-JP" altLang="en-US" dirty="0" smtClean="0">
                <a:solidFill>
                  <a:srgbClr val="002060"/>
                </a:solidFill>
              </a:rPr>
              <a:t>カテゴリー（医療モデルベース、</a:t>
            </a:r>
            <a:r>
              <a:rPr lang="en-US" altLang="ja-JP" dirty="0" smtClean="0">
                <a:solidFill>
                  <a:srgbClr val="002060"/>
                </a:solidFill>
              </a:rPr>
              <a:t>2007</a:t>
            </a:r>
            <a:r>
              <a:rPr lang="ja-JP" altLang="en-US" dirty="0" smtClean="0">
                <a:solidFill>
                  <a:srgbClr val="002060"/>
                </a:solidFill>
              </a:rPr>
              <a:t>年以前）</a:t>
            </a:r>
            <a:endParaRPr lang="en-US" altLang="zh-TW" dirty="0" smtClean="0">
              <a:solidFill>
                <a:srgbClr val="002060"/>
              </a:solidFill>
            </a:endParaRPr>
          </a:p>
        </p:txBody>
      </p:sp>
      <p:sp>
        <p:nvSpPr>
          <p:cNvPr id="6" name="矩形 5"/>
          <p:cNvSpPr/>
          <p:nvPr/>
        </p:nvSpPr>
        <p:spPr>
          <a:xfrm>
            <a:off x="6012160" y="4869160"/>
            <a:ext cx="2557441" cy="14167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rgbClr val="002060"/>
                </a:solidFill>
              </a:rPr>
              <a:t>8 </a:t>
            </a:r>
            <a:r>
              <a:rPr lang="ja-JP" altLang="en-US" dirty="0" smtClean="0">
                <a:solidFill>
                  <a:srgbClr val="002060"/>
                </a:solidFill>
              </a:rPr>
              <a:t>カテゴリー（</a:t>
            </a:r>
            <a:r>
              <a:rPr lang="en-US" altLang="zh-TW" dirty="0" smtClean="0">
                <a:solidFill>
                  <a:srgbClr val="002060"/>
                </a:solidFill>
              </a:rPr>
              <a:t>ICF </a:t>
            </a:r>
            <a:r>
              <a:rPr lang="ja-JP" altLang="en-US" dirty="0" smtClean="0">
                <a:solidFill>
                  <a:srgbClr val="002060"/>
                </a:solidFill>
              </a:rPr>
              <a:t>ベース、</a:t>
            </a:r>
            <a:r>
              <a:rPr lang="en-US" altLang="ja-JP" dirty="0" smtClean="0">
                <a:solidFill>
                  <a:srgbClr val="002060"/>
                </a:solidFill>
              </a:rPr>
              <a:t>2010</a:t>
            </a:r>
            <a:r>
              <a:rPr lang="ja-JP" altLang="en-US" dirty="0" smtClean="0">
                <a:solidFill>
                  <a:srgbClr val="002060"/>
                </a:solidFill>
              </a:rPr>
              <a:t>年以降</a:t>
            </a:r>
            <a:r>
              <a:rPr lang="en-US" altLang="zh-TW" dirty="0" smtClean="0">
                <a:solidFill>
                  <a:srgbClr val="002060"/>
                </a:solidFill>
              </a:rPr>
              <a:t>) </a:t>
            </a:r>
            <a:endParaRPr lang="zh-TW" altLang="en-US" dirty="0">
              <a:solidFill>
                <a:srgbClr val="002060"/>
              </a:solidFill>
            </a:endParaRPr>
          </a:p>
        </p:txBody>
      </p:sp>
      <p:sp>
        <p:nvSpPr>
          <p:cNvPr id="7" name="向右箭號 6"/>
          <p:cNvSpPr/>
          <p:nvPr/>
        </p:nvSpPr>
        <p:spPr>
          <a:xfrm>
            <a:off x="4067944" y="533521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4503663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ja-JP" altLang="en-US" sz="3200" dirty="0" smtClean="0"/>
              <a:t>現在のシステム　台湾式「</a:t>
            </a:r>
            <a:r>
              <a:rPr lang="en-US" altLang="zh-TW" sz="3200" dirty="0" smtClean="0"/>
              <a:t>ICF</a:t>
            </a:r>
            <a:r>
              <a:rPr lang="ja-JP" altLang="en-US" sz="3200" dirty="0" smtClean="0"/>
              <a:t>」定義</a:t>
            </a:r>
            <a:endParaRPr lang="zh-TW" altLang="en-US" sz="3200"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102656181"/>
              </p:ext>
            </p:extLst>
          </p:nvPr>
        </p:nvGraphicFramePr>
        <p:xfrm>
          <a:off x="395536" y="1556792"/>
          <a:ext cx="8208912" cy="5328592"/>
        </p:xfrm>
        <a:graphic>
          <a:graphicData uri="http://schemas.openxmlformats.org/drawingml/2006/table">
            <a:tbl>
              <a:tblPr/>
              <a:tblGrid>
                <a:gridCol w="973227"/>
                <a:gridCol w="206568"/>
                <a:gridCol w="7029117"/>
              </a:tblGrid>
              <a:tr h="5328592">
                <a:tc>
                  <a:txBody>
                    <a:bodyPr/>
                    <a:lstStyle/>
                    <a:p>
                      <a:pPr algn="l" fontAlgn="t"/>
                      <a:r>
                        <a:rPr lang="ja-JP" altLang="en-US" sz="1800" dirty="0" smtClean="0">
                          <a:effectLst/>
                        </a:rPr>
                        <a:t>第</a:t>
                      </a:r>
                      <a:r>
                        <a:rPr lang="en-US" altLang="ja-JP" sz="1800" dirty="0" smtClean="0">
                          <a:effectLst/>
                        </a:rPr>
                        <a:t>5</a:t>
                      </a:r>
                      <a:r>
                        <a:rPr lang="ja-JP" altLang="en-US" sz="1800" dirty="0" smtClean="0">
                          <a:effectLst/>
                        </a:rPr>
                        <a:t>条</a:t>
                      </a:r>
                      <a:endParaRPr lang="en-US" sz="1800" dirty="0">
                        <a:effectLst/>
                      </a:endParaRPr>
                    </a:p>
                  </a:txBody>
                  <a:tcPr marL="63719" marR="63719" marT="19116" marB="19116">
                    <a:lnL>
                      <a:noFill/>
                    </a:lnL>
                    <a:lnR>
                      <a:noFill/>
                    </a:lnR>
                    <a:lnT>
                      <a:noFill/>
                    </a:lnT>
                    <a:lnB w="9525" cap="flat" cmpd="sng" algn="ctr">
                      <a:solidFill>
                        <a:srgbClr val="3F67A5"/>
                      </a:solidFill>
                      <a:prstDash val="dot"/>
                      <a:round/>
                      <a:headEnd type="none" w="med" len="med"/>
                      <a:tailEnd type="none" w="med" len="med"/>
                    </a:lnB>
                    <a:solidFill>
                      <a:srgbClr val="FFFFFF"/>
                    </a:solidFill>
                  </a:tcPr>
                </a:tc>
                <a:tc>
                  <a:txBody>
                    <a:bodyPr/>
                    <a:lstStyle/>
                    <a:p>
                      <a:pPr algn="l" fontAlgn="t"/>
                      <a:r>
                        <a:rPr lang="zh-TW" altLang="en-US" sz="1800" dirty="0">
                          <a:effectLst/>
                        </a:rPr>
                        <a:t>　</a:t>
                      </a:r>
                    </a:p>
                  </a:txBody>
                  <a:tcPr marL="63719" marR="63719" marT="19116" marB="19116">
                    <a:lnL>
                      <a:noFill/>
                    </a:lnL>
                    <a:lnR>
                      <a:noFill/>
                    </a:lnR>
                    <a:lnT>
                      <a:noFill/>
                    </a:lnT>
                    <a:lnB w="9525" cap="flat" cmpd="sng" algn="ctr">
                      <a:solidFill>
                        <a:srgbClr val="3F67A5"/>
                      </a:solidFill>
                      <a:prstDash val="dot"/>
                      <a:round/>
                      <a:headEnd type="none" w="med" len="med"/>
                      <a:tailEnd type="none" w="med" len="med"/>
                    </a:lnB>
                    <a:solidFill>
                      <a:srgbClr val="FFFFFF"/>
                    </a:solidFill>
                  </a:tcPr>
                </a:tc>
                <a:tc>
                  <a:txBody>
                    <a:bodyPr/>
                    <a:lstStyle/>
                    <a:p>
                      <a:pPr algn="l" fontAlgn="t"/>
                      <a:r>
                        <a:rPr lang="ja-JP" altLang="en-US" sz="1800" dirty="0" smtClean="0">
                          <a:effectLst/>
                        </a:rPr>
                        <a:t>本法令における障害者とは、</a:t>
                      </a:r>
                      <a:r>
                        <a:rPr lang="ja-JP" altLang="en-US" sz="1800" dirty="0" smtClean="0">
                          <a:solidFill>
                            <a:srgbClr val="0070C0"/>
                          </a:solidFill>
                          <a:effectLst/>
                        </a:rPr>
                        <a:t>身体もしくは精神損傷の結果以下のよう</a:t>
                      </a:r>
                      <a:r>
                        <a:rPr lang="ja-JP" altLang="en-US" sz="1800" smtClean="0">
                          <a:solidFill>
                            <a:srgbClr val="0070C0"/>
                          </a:solidFill>
                          <a:effectLst/>
                        </a:rPr>
                        <a:t>な</a:t>
                      </a:r>
                      <a:r>
                        <a:rPr lang="ja-JP" altLang="en-US" sz="1800" smtClean="0">
                          <a:solidFill>
                            <a:srgbClr val="0070C0"/>
                          </a:solidFill>
                          <a:effectLst/>
                        </a:rPr>
                        <a:t>逸脱や</a:t>
                      </a:r>
                      <a:r>
                        <a:rPr lang="ja-JP" altLang="en-US" sz="1800" dirty="0" smtClean="0">
                          <a:solidFill>
                            <a:srgbClr val="0070C0"/>
                          </a:solidFill>
                          <a:effectLst/>
                        </a:rPr>
                        <a:t>損失があり、通常の生活動作と社会参加をすることが制限もしくは制約されている者のことを言う；そして、医療、ソーシャルワーク、特殊教育、雇用の専門家によって構成された委員会による評価とアセスメントの後、以下の機能不全カテゴリーのうちの１つを</a:t>
                      </a:r>
                      <a:r>
                        <a:rPr lang="ja-JP" altLang="en-US" sz="1800" smtClean="0">
                          <a:solidFill>
                            <a:srgbClr val="0070C0"/>
                          </a:solidFill>
                          <a:effectLst/>
                        </a:rPr>
                        <a:t>患って</a:t>
                      </a:r>
                      <a:r>
                        <a:rPr lang="ja-JP" altLang="en-US" sz="1800" smtClean="0">
                          <a:solidFill>
                            <a:srgbClr val="0070C0"/>
                          </a:solidFill>
                          <a:effectLst/>
                        </a:rPr>
                        <a:t>いると</a:t>
                      </a:r>
                      <a:r>
                        <a:rPr lang="ja-JP" altLang="en-US" sz="1800" dirty="0" smtClean="0">
                          <a:solidFill>
                            <a:srgbClr val="0070C0"/>
                          </a:solidFill>
                          <a:effectLst/>
                        </a:rPr>
                        <a:t>みなされ、障害者手帳を発行された者である。</a:t>
                      </a:r>
                      <a:r>
                        <a:rPr lang="en-US" sz="1800" dirty="0">
                          <a:effectLst/>
                        </a:rPr>
                        <a:t/>
                      </a:r>
                      <a:br>
                        <a:rPr lang="en-US" sz="1800" dirty="0">
                          <a:effectLst/>
                        </a:rPr>
                      </a:br>
                      <a:endParaRPr lang="en-US" sz="1800" dirty="0">
                        <a:effectLst/>
                      </a:endParaRPr>
                    </a:p>
                  </a:txBody>
                  <a:tcPr marL="63719" marR="63719" marT="19116" marB="19116">
                    <a:lnL>
                      <a:noFill/>
                    </a:lnL>
                    <a:lnR>
                      <a:noFill/>
                    </a:lnR>
                    <a:lnT>
                      <a:noFill/>
                    </a:lnT>
                    <a:lnB w="9525" cap="flat" cmpd="sng" algn="ctr">
                      <a:solidFill>
                        <a:srgbClr val="3F67A5"/>
                      </a:solidFill>
                      <a:prstDash val="dot"/>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9762237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6"/>
          <p:cNvSpPr txBox="1">
            <a:spLocks noGrp="1" noChangeArrowheads="1"/>
          </p:cNvSpPr>
          <p:nvPr/>
        </p:nvSpPr>
        <p:spPr bwMode="auto">
          <a:xfrm>
            <a:off x="6229350" y="6248400"/>
            <a:ext cx="1428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bg2"/>
              </a:buClr>
              <a:buSzPct val="75000"/>
              <a:buFont typeface="Wingdings" panose="05000000000000000000" pitchFamily="2" charset="2"/>
              <a:buChar char="p"/>
              <a:defRPr kumimoji="1" sz="2800">
                <a:solidFill>
                  <a:schemeClr val="tx1"/>
                </a:solidFill>
                <a:latin typeface="Verdana" panose="020B0604030504040204" pitchFamily="34" charset="0"/>
                <a:ea typeface="新細明體" panose="02020500000000000000" pitchFamily="18" charset="-120"/>
              </a:defRPr>
            </a:lvl1pPr>
            <a:lvl2pPr marL="742950" indent="-285750">
              <a:spcBef>
                <a:spcPct val="20000"/>
              </a:spcBef>
              <a:buClr>
                <a:schemeClr val="tx2"/>
              </a:buClr>
              <a:buSzPct val="75000"/>
              <a:buFont typeface="Wingdings" panose="05000000000000000000" pitchFamily="2" charset="2"/>
              <a:buChar char="n"/>
              <a:defRPr kumimoji="1" sz="2400">
                <a:solidFill>
                  <a:schemeClr val="tx1"/>
                </a:solidFill>
                <a:latin typeface="Verdana" panose="020B0604030504040204" pitchFamily="34" charset="0"/>
                <a:ea typeface="新細明體" panose="02020500000000000000" pitchFamily="18" charset="-120"/>
              </a:defRPr>
            </a:lvl2pPr>
            <a:lvl3pPr marL="1143000" indent="-228600">
              <a:spcBef>
                <a:spcPct val="20000"/>
              </a:spcBef>
              <a:buClr>
                <a:schemeClr val="accent1"/>
              </a:buClr>
              <a:buSzPct val="65000"/>
              <a:buFont typeface="Wingdings" panose="05000000000000000000" pitchFamily="2" charset="2"/>
              <a:buChar char="p"/>
              <a:defRPr kumimoji="1" sz="2000">
                <a:solidFill>
                  <a:schemeClr val="tx1"/>
                </a:solidFill>
                <a:latin typeface="Verdana" panose="020B0604030504040204" pitchFamily="34" charset="0"/>
                <a:ea typeface="新細明體" panose="02020500000000000000" pitchFamily="18" charset="-120"/>
              </a:defRPr>
            </a:lvl3pPr>
            <a:lvl4pPr marL="1600200" indent="-228600">
              <a:spcBef>
                <a:spcPct val="20000"/>
              </a:spcBef>
              <a:buClr>
                <a:schemeClr val="bg2"/>
              </a:buClr>
              <a:buFont typeface="Wingdings" panose="05000000000000000000" pitchFamily="2" charset="2"/>
              <a:buChar char="§"/>
              <a:defRPr kumimoji="1">
                <a:solidFill>
                  <a:schemeClr val="tx1"/>
                </a:solidFill>
                <a:latin typeface="Verdana" panose="020B0604030504040204" pitchFamily="34" charset="0"/>
                <a:ea typeface="新細明體" panose="02020500000000000000" pitchFamily="18" charset="-120"/>
              </a:defRPr>
            </a:lvl4pPr>
            <a:lvl5pPr marL="2057400" indent="-228600">
              <a:spcBef>
                <a:spcPct val="20000"/>
              </a:spcBef>
              <a:buClr>
                <a:schemeClr val="tx2"/>
              </a:buClr>
              <a:buSzPct val="80000"/>
              <a:buFont typeface="Wingdings" panose="05000000000000000000" pitchFamily="2" charset="2"/>
              <a:buChar char="§"/>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kumimoji="1">
                <a:solidFill>
                  <a:schemeClr val="tx1"/>
                </a:solidFill>
                <a:latin typeface="Verdana" panose="020B0604030504040204" pitchFamily="34" charset="0"/>
                <a:ea typeface="新細明體" panose="02020500000000000000" pitchFamily="18" charset="-120"/>
              </a:defRPr>
            </a:lvl9pPr>
          </a:lstStyle>
          <a:p>
            <a:pPr algn="r">
              <a:spcBef>
                <a:spcPct val="0"/>
              </a:spcBef>
              <a:buClrTx/>
              <a:buSzTx/>
              <a:buFontTx/>
              <a:buNone/>
            </a:pPr>
            <a:endParaRPr kumimoji="0" lang="en-US" altLang="zh-TW" sz="1000">
              <a:solidFill>
                <a:prstClr val="black"/>
              </a:solidFill>
              <a:latin typeface="Arial" panose="020B0604020202020204" pitchFamily="34" charset="0"/>
            </a:endParaRPr>
          </a:p>
        </p:txBody>
      </p:sp>
      <p:sp>
        <p:nvSpPr>
          <p:cNvPr id="3" name="標題 2"/>
          <p:cNvSpPr>
            <a:spLocks noGrp="1"/>
          </p:cNvSpPr>
          <p:nvPr>
            <p:ph type="title"/>
          </p:nvPr>
        </p:nvSpPr>
        <p:spPr/>
        <p:txBody>
          <a:bodyPr>
            <a:normAutofit/>
          </a:bodyPr>
          <a:lstStyle/>
          <a:p>
            <a:r>
              <a:rPr lang="ja-JP" altLang="en-US" dirty="0" smtClean="0"/>
              <a:t>障害者の人数</a:t>
            </a:r>
            <a:endParaRPr lang="zh-TW" altLang="en-US" dirty="0"/>
          </a:p>
        </p:txBody>
      </p:sp>
      <p:sp>
        <p:nvSpPr>
          <p:cNvPr id="9220" name="文字版面配置區 6" descr="Rectangle: Click to edit Master text styles&#10;Second level&#10;Third level&#10;Fourth level&#10;Fifth level"/>
          <p:cNvSpPr>
            <a:spLocks noGrp="1"/>
          </p:cNvSpPr>
          <p:nvPr>
            <p:ph idx="1"/>
          </p:nvPr>
        </p:nvSpPr>
        <p:spPr/>
        <p:txBody>
          <a:bodyPr>
            <a:normAutofit/>
          </a:bodyPr>
          <a:lstStyle/>
          <a:p>
            <a:pPr eaLnBrk="1" hangingPunct="1">
              <a:buFont typeface="Wingdings" panose="05000000000000000000" pitchFamily="2" charset="2"/>
              <a:buNone/>
            </a:pPr>
            <a:endParaRPr lang="en-US" altLang="zh-TW" b="1" dirty="0">
              <a:solidFill>
                <a:srgbClr val="FF0000"/>
              </a:solidFill>
              <a:latin typeface="微軟正黑體" panose="020B0604030504040204" pitchFamily="34" charset="-120"/>
              <a:ea typeface="微軟正黑體" panose="020B0604030504040204" pitchFamily="34" charset="-120"/>
            </a:endParaRPr>
          </a:p>
        </p:txBody>
      </p:sp>
      <p:graphicFrame>
        <p:nvGraphicFramePr>
          <p:cNvPr id="13" name="圖表 12"/>
          <p:cNvGraphicFramePr>
            <a:graphicFrameLocks/>
          </p:cNvGraphicFramePr>
          <p:nvPr/>
        </p:nvGraphicFramePr>
        <p:xfrm>
          <a:off x="2844404" y="2057400"/>
          <a:ext cx="3429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圖表 13"/>
          <p:cNvGraphicFramePr>
            <a:graphicFrameLocks/>
          </p:cNvGraphicFramePr>
          <p:nvPr>
            <p:extLst>
              <p:ext uri="{D42A27DB-BD31-4B8C-83A1-F6EECF244321}">
                <p14:modId xmlns:p14="http://schemas.microsoft.com/office/powerpoint/2010/main" val="3893321736"/>
              </p:ext>
            </p:extLst>
          </p:nvPr>
        </p:nvGraphicFramePr>
        <p:xfrm>
          <a:off x="409153" y="1700808"/>
          <a:ext cx="8226330" cy="4845766"/>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2"/>
          <p:cNvSpPr txBox="1">
            <a:spLocks noChangeArrowheads="1"/>
          </p:cNvSpPr>
          <p:nvPr/>
        </p:nvSpPr>
        <p:spPr>
          <a:xfrm>
            <a:off x="409152" y="20327"/>
            <a:ext cx="1081904"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zh-TW" altLang="en-US" dirty="0">
              <a:solidFill>
                <a:prstClr val="black"/>
              </a:solidFill>
              <a:latin typeface="微軟正黑體" panose="020B0604030504040204" pitchFamily="34" charset="-120"/>
              <a:ea typeface="微軟正黑體" panose="020B0604030504040204" pitchFamily="34" charset="-120"/>
            </a:endParaRPr>
          </a:p>
        </p:txBody>
      </p:sp>
      <p:sp>
        <p:nvSpPr>
          <p:cNvPr id="46" name="矩形 7"/>
          <p:cNvSpPr>
            <a:spLocks noChangeArrowheads="1"/>
          </p:cNvSpPr>
          <p:nvPr/>
        </p:nvSpPr>
        <p:spPr bwMode="auto">
          <a:xfrm>
            <a:off x="1331640" y="6488668"/>
            <a:ext cx="39950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ja-JP" altLang="en-US" dirty="0">
                <a:latin typeface="標楷體" pitchFamily="65" charset="-120"/>
                <a:ea typeface="標楷體" pitchFamily="65" charset="-120"/>
              </a:rPr>
              <a:t>出典</a:t>
            </a:r>
            <a:r>
              <a:rPr lang="zh-TW" altLang="en-US" dirty="0" smtClean="0">
                <a:latin typeface="標楷體" pitchFamily="65" charset="-120"/>
                <a:ea typeface="標楷體" pitchFamily="65" charset="-120"/>
              </a:rPr>
              <a:t>：</a:t>
            </a:r>
            <a:r>
              <a:rPr lang="ja-JP" altLang="en-US" dirty="0" smtClean="0">
                <a:latin typeface="標楷體" pitchFamily="65" charset="-120"/>
                <a:ea typeface="標楷體" pitchFamily="65" charset="-120"/>
              </a:rPr>
              <a:t>福利衛生部</a:t>
            </a:r>
            <a:r>
              <a:rPr lang="en-US" altLang="ja-JP" dirty="0" smtClean="0">
                <a:latin typeface="標楷體" pitchFamily="65" charset="-120"/>
                <a:ea typeface="標楷體" pitchFamily="65" charset="-120"/>
              </a:rPr>
              <a:t>, </a:t>
            </a:r>
            <a:r>
              <a:rPr lang="en-US" altLang="zh-TW" dirty="0" smtClean="0">
                <a:latin typeface="標楷體" pitchFamily="65" charset="-120"/>
                <a:ea typeface="標楷體" pitchFamily="65" charset="-120"/>
              </a:rPr>
              <a:t>2015</a:t>
            </a:r>
            <a:r>
              <a:rPr lang="ja-JP"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 </a:t>
            </a:r>
            <a:r>
              <a:rPr lang="ja-JP" altLang="en-US" dirty="0" smtClean="0">
                <a:latin typeface="標楷體" pitchFamily="65" charset="-120"/>
                <a:ea typeface="標楷體" pitchFamily="65" charset="-120"/>
              </a:rPr>
              <a:t>第</a:t>
            </a:r>
            <a:r>
              <a:rPr lang="en-US" altLang="ja-JP" dirty="0" smtClean="0">
                <a:latin typeface="標楷體" pitchFamily="65" charset="-120"/>
                <a:ea typeface="標楷體" pitchFamily="65" charset="-120"/>
              </a:rPr>
              <a:t>3</a:t>
            </a:r>
            <a:r>
              <a:rPr lang="ja-JP" altLang="en-US" dirty="0" smtClean="0">
                <a:latin typeface="標楷體" pitchFamily="65" charset="-120"/>
                <a:ea typeface="標楷體" pitchFamily="65" charset="-120"/>
              </a:rPr>
              <a:t>四半期</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10769706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16632"/>
            <a:ext cx="8229600" cy="1080120"/>
          </a:xfrm>
        </p:spPr>
        <p:txBody>
          <a:bodyPr>
            <a:noAutofit/>
          </a:bodyPr>
          <a:lstStyle/>
          <a:p>
            <a:r>
              <a:rPr lang="en-US" altLang="zh-TW" sz="2800" dirty="0">
                <a:solidFill>
                  <a:srgbClr val="0070C0"/>
                </a:solidFill>
                <a:latin typeface="標楷體" pitchFamily="65" charset="-120"/>
                <a:ea typeface="標楷體" pitchFamily="65" charset="-120"/>
              </a:rPr>
              <a:t/>
            </a:r>
            <a:br>
              <a:rPr lang="en-US" altLang="zh-TW" sz="2800" dirty="0">
                <a:solidFill>
                  <a:srgbClr val="0070C0"/>
                </a:solidFill>
                <a:latin typeface="標楷體" pitchFamily="65" charset="-120"/>
                <a:ea typeface="標楷體" pitchFamily="65" charset="-120"/>
              </a:rPr>
            </a:br>
            <a:r>
              <a:rPr lang="ja-JP" altLang="en-US" sz="3600" dirty="0" smtClean="0"/>
              <a:t>全人口に占める障害者の割合</a:t>
            </a:r>
            <a:r>
              <a:rPr lang="en-US" altLang="zh-TW" sz="3600" dirty="0" smtClean="0"/>
              <a:t> </a:t>
            </a:r>
            <a:endParaRPr lang="zh-TW" altLang="en-US" sz="3600" dirty="0"/>
          </a:p>
        </p:txBody>
      </p:sp>
      <p:sp>
        <p:nvSpPr>
          <p:cNvPr id="3" name="內容版面配置區 2"/>
          <p:cNvSpPr>
            <a:spLocks noGrp="1"/>
          </p:cNvSpPr>
          <p:nvPr>
            <p:ph idx="1"/>
          </p:nvPr>
        </p:nvSpPr>
        <p:spPr>
          <a:xfrm>
            <a:off x="496343" y="1772816"/>
            <a:ext cx="8229600" cy="4625609"/>
          </a:xfrm>
        </p:spPr>
        <p:txBody>
          <a:bodyPr/>
          <a:lstStyle/>
          <a:p>
            <a:endParaRPr lang="zh-TW" altLang="en-US" dirty="0"/>
          </a:p>
        </p:txBody>
      </p:sp>
      <p:pic>
        <p:nvPicPr>
          <p:cNvPr id="4" name="圖表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3480" y="1772816"/>
            <a:ext cx="6697662"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字方塊 3"/>
          <p:cNvSpPr txBox="1">
            <a:spLocks noChangeArrowheads="1"/>
          </p:cNvSpPr>
          <p:nvPr/>
        </p:nvSpPr>
        <p:spPr bwMode="auto">
          <a:xfrm>
            <a:off x="1262312" y="5274469"/>
            <a:ext cx="66976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ja-JP" altLang="en-US" dirty="0" smtClean="0">
                <a:latin typeface="HGｺﾞｼｯｸM" panose="020B0609000000000000" pitchFamily="49" charset="-128"/>
                <a:ea typeface="HGｺﾞｼｯｸM" panose="020B0609000000000000" pitchFamily="49" charset="-128"/>
              </a:rPr>
              <a:t>全人口に占める障害者の割合は毎年増えている。</a:t>
            </a:r>
            <a:endParaRPr lang="en-US" altLang="zh-TW" dirty="0" smtClean="0">
              <a:latin typeface="標楷體" pitchFamily="65" charset="-120"/>
              <a:ea typeface="標楷體" pitchFamily="65" charset="-120"/>
            </a:endParaRPr>
          </a:p>
          <a:p>
            <a:pPr eaLnBrk="1" hangingPunct="1"/>
            <a:endParaRPr lang="zh-TW" altLang="en-US" dirty="0">
              <a:latin typeface="標楷體" pitchFamily="65" charset="-120"/>
              <a:ea typeface="標楷體" pitchFamily="65" charset="-120"/>
            </a:endParaRPr>
          </a:p>
        </p:txBody>
      </p:sp>
      <p:sp>
        <p:nvSpPr>
          <p:cNvPr id="7" name="矩形 7"/>
          <p:cNvSpPr>
            <a:spLocks noChangeArrowheads="1"/>
          </p:cNvSpPr>
          <p:nvPr/>
        </p:nvSpPr>
        <p:spPr bwMode="auto">
          <a:xfrm>
            <a:off x="4116862" y="5917227"/>
            <a:ext cx="39437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ja-JP" altLang="en-US" dirty="0" smtClean="0">
                <a:latin typeface="標楷體" pitchFamily="65" charset="-120"/>
                <a:ea typeface="標楷體" pitchFamily="65" charset="-120"/>
              </a:rPr>
              <a:t>出典</a:t>
            </a:r>
            <a:r>
              <a:rPr lang="zh-TW" altLang="en-US" dirty="0" smtClean="0">
                <a:latin typeface="標楷體" pitchFamily="65" charset="-120"/>
                <a:ea typeface="標楷體" pitchFamily="65" charset="-120"/>
              </a:rPr>
              <a:t>：</a:t>
            </a:r>
            <a:r>
              <a:rPr lang="ja-JP" altLang="en-US" dirty="0" smtClean="0">
                <a:latin typeface="標楷體" pitchFamily="65" charset="-120"/>
                <a:ea typeface="標楷體" pitchFamily="65" charset="-120"/>
              </a:rPr>
              <a:t>衛生福利部</a:t>
            </a:r>
            <a:r>
              <a:rPr lang="en-US" altLang="zh-TW" dirty="0" smtClean="0">
                <a:latin typeface="標楷體" pitchFamily="65" charset="-120"/>
                <a:ea typeface="標楷體" pitchFamily="65" charset="-120"/>
              </a:rPr>
              <a:t>, 2015</a:t>
            </a:r>
            <a:r>
              <a:rPr lang="ja-JP" altLang="en-US" dirty="0" smtClean="0">
                <a:latin typeface="標楷體" pitchFamily="65" charset="-120"/>
                <a:ea typeface="標楷體" pitchFamily="65" charset="-120"/>
              </a:rPr>
              <a:t>年第</a:t>
            </a:r>
            <a:r>
              <a:rPr lang="en-US" altLang="ja-JP" dirty="0" smtClean="0">
                <a:latin typeface="標楷體" pitchFamily="65" charset="-120"/>
                <a:ea typeface="標楷體" pitchFamily="65" charset="-120"/>
              </a:rPr>
              <a:t>3</a:t>
            </a:r>
            <a:r>
              <a:rPr lang="ja-JP" altLang="en-US" dirty="0" smtClean="0">
                <a:latin typeface="標楷體" pitchFamily="65" charset="-120"/>
                <a:ea typeface="標楷體" pitchFamily="65" charset="-120"/>
              </a:rPr>
              <a:t>四半期</a:t>
            </a:r>
            <a:endParaRPr lang="zh-TW" altLang="en-US" dirty="0">
              <a:latin typeface="標楷體" pitchFamily="65" charset="-120"/>
              <a:ea typeface="標楷體" pitchFamily="65" charset="-120"/>
            </a:endParaRPr>
          </a:p>
        </p:txBody>
      </p:sp>
      <p:sp>
        <p:nvSpPr>
          <p:cNvPr id="8" name="文字方塊 7"/>
          <p:cNvSpPr txBox="1"/>
          <p:nvPr/>
        </p:nvSpPr>
        <p:spPr>
          <a:xfrm>
            <a:off x="1981873" y="4702812"/>
            <a:ext cx="700833" cy="338554"/>
          </a:xfrm>
          <a:prstGeom prst="rect">
            <a:avLst/>
          </a:prstGeom>
          <a:noFill/>
        </p:spPr>
        <p:txBody>
          <a:bodyPr wrap="none" rtlCol="0" anchor="t">
            <a:spAutoFit/>
          </a:bodyPr>
          <a:lstStyle/>
          <a:p>
            <a:r>
              <a:rPr lang="en-US" altLang="zh-TW" sz="1600" dirty="0" smtClean="0"/>
              <a:t>(1997)</a:t>
            </a:r>
            <a:endParaRPr lang="zh-TW" altLang="en-US" sz="1600" dirty="0"/>
          </a:p>
        </p:txBody>
      </p:sp>
      <p:sp>
        <p:nvSpPr>
          <p:cNvPr id="9" name="文字方塊 8"/>
          <p:cNvSpPr txBox="1"/>
          <p:nvPr/>
        </p:nvSpPr>
        <p:spPr>
          <a:xfrm>
            <a:off x="2709040" y="4719334"/>
            <a:ext cx="709618" cy="338554"/>
          </a:xfrm>
          <a:prstGeom prst="rect">
            <a:avLst/>
          </a:prstGeom>
          <a:noFill/>
        </p:spPr>
        <p:txBody>
          <a:bodyPr wrap="none" rtlCol="0" anchor="t">
            <a:spAutoFit/>
          </a:bodyPr>
          <a:lstStyle/>
          <a:p>
            <a:r>
              <a:rPr lang="en-US" altLang="zh-TW" sz="1600" dirty="0" smtClean="0"/>
              <a:t>(2001)</a:t>
            </a:r>
            <a:endParaRPr lang="zh-TW" altLang="en-US" sz="1600" dirty="0"/>
          </a:p>
        </p:txBody>
      </p:sp>
      <p:sp>
        <p:nvSpPr>
          <p:cNvPr id="10" name="文字方塊 9"/>
          <p:cNvSpPr txBox="1"/>
          <p:nvPr/>
        </p:nvSpPr>
        <p:spPr>
          <a:xfrm>
            <a:off x="3359730" y="4715364"/>
            <a:ext cx="725648" cy="338554"/>
          </a:xfrm>
          <a:prstGeom prst="rect">
            <a:avLst/>
          </a:prstGeom>
          <a:noFill/>
        </p:spPr>
        <p:txBody>
          <a:bodyPr wrap="none" rtlCol="0" anchor="t">
            <a:spAutoFit/>
          </a:bodyPr>
          <a:lstStyle/>
          <a:p>
            <a:r>
              <a:rPr lang="en-US" altLang="zh-TW" sz="1600" dirty="0" smtClean="0"/>
              <a:t>(2006)</a:t>
            </a:r>
          </a:p>
        </p:txBody>
      </p:sp>
      <p:sp>
        <p:nvSpPr>
          <p:cNvPr id="11" name="文字方塊 10"/>
          <p:cNvSpPr txBox="1"/>
          <p:nvPr/>
        </p:nvSpPr>
        <p:spPr>
          <a:xfrm>
            <a:off x="4080389" y="4733214"/>
            <a:ext cx="695190" cy="338554"/>
          </a:xfrm>
          <a:prstGeom prst="rect">
            <a:avLst/>
          </a:prstGeom>
          <a:noFill/>
        </p:spPr>
        <p:txBody>
          <a:bodyPr wrap="none" rtlCol="0" anchor="t">
            <a:spAutoFit/>
          </a:bodyPr>
          <a:lstStyle/>
          <a:p>
            <a:r>
              <a:rPr lang="en-US" altLang="zh-TW" sz="1600" dirty="0" smtClean="0"/>
              <a:t>(2011)</a:t>
            </a:r>
            <a:endParaRPr lang="zh-TW" altLang="en-US" sz="1600" dirty="0"/>
          </a:p>
        </p:txBody>
      </p:sp>
      <p:sp>
        <p:nvSpPr>
          <p:cNvPr id="12" name="文字方塊 11"/>
          <p:cNvSpPr txBox="1"/>
          <p:nvPr/>
        </p:nvSpPr>
        <p:spPr>
          <a:xfrm>
            <a:off x="4775579" y="4747552"/>
            <a:ext cx="708014" cy="338554"/>
          </a:xfrm>
          <a:prstGeom prst="rect">
            <a:avLst/>
          </a:prstGeom>
          <a:noFill/>
        </p:spPr>
        <p:txBody>
          <a:bodyPr wrap="none" rtlCol="0" anchor="t">
            <a:spAutoFit/>
          </a:bodyPr>
          <a:lstStyle/>
          <a:p>
            <a:r>
              <a:rPr lang="en-US" altLang="zh-TW" sz="1600" dirty="0" smtClean="0"/>
              <a:t>(2012)</a:t>
            </a:r>
            <a:endParaRPr lang="zh-TW" altLang="en-US" sz="1600" dirty="0"/>
          </a:p>
        </p:txBody>
      </p:sp>
      <p:sp>
        <p:nvSpPr>
          <p:cNvPr id="13" name="文字方塊 12"/>
          <p:cNvSpPr txBox="1"/>
          <p:nvPr/>
        </p:nvSpPr>
        <p:spPr>
          <a:xfrm>
            <a:off x="5391063" y="4772812"/>
            <a:ext cx="691792" cy="338554"/>
          </a:xfrm>
          <a:prstGeom prst="rect">
            <a:avLst/>
          </a:prstGeom>
          <a:noFill/>
        </p:spPr>
        <p:txBody>
          <a:bodyPr wrap="none" rtlCol="0">
            <a:spAutoFit/>
          </a:bodyPr>
          <a:lstStyle/>
          <a:p>
            <a:r>
              <a:rPr lang="en-US" altLang="zh-TW" sz="1600" dirty="0" smtClean="0"/>
              <a:t>(2013)</a:t>
            </a:r>
            <a:endParaRPr lang="zh-TW" altLang="en-US" sz="1600" dirty="0"/>
          </a:p>
        </p:txBody>
      </p:sp>
      <p:sp>
        <p:nvSpPr>
          <p:cNvPr id="14" name="文字方塊 13"/>
          <p:cNvSpPr txBox="1"/>
          <p:nvPr/>
        </p:nvSpPr>
        <p:spPr>
          <a:xfrm>
            <a:off x="6157710" y="4758983"/>
            <a:ext cx="709618" cy="338554"/>
          </a:xfrm>
          <a:prstGeom prst="rect">
            <a:avLst/>
          </a:prstGeom>
          <a:noFill/>
        </p:spPr>
        <p:txBody>
          <a:bodyPr wrap="none" rtlCol="0">
            <a:spAutoFit/>
          </a:bodyPr>
          <a:lstStyle/>
          <a:p>
            <a:r>
              <a:rPr lang="en-US" altLang="zh-TW" sz="1600" dirty="0" smtClean="0"/>
              <a:t>(2014)</a:t>
            </a:r>
            <a:endParaRPr lang="zh-TW" altLang="en-US" sz="1600" dirty="0"/>
          </a:p>
        </p:txBody>
      </p:sp>
      <p:sp>
        <p:nvSpPr>
          <p:cNvPr id="15" name="文字方塊 14"/>
          <p:cNvSpPr txBox="1"/>
          <p:nvPr/>
        </p:nvSpPr>
        <p:spPr>
          <a:xfrm>
            <a:off x="6900467" y="4763442"/>
            <a:ext cx="1060675" cy="338554"/>
          </a:xfrm>
          <a:prstGeom prst="rect">
            <a:avLst/>
          </a:prstGeom>
          <a:noFill/>
        </p:spPr>
        <p:txBody>
          <a:bodyPr wrap="none" rtlCol="0">
            <a:spAutoFit/>
          </a:bodyPr>
          <a:lstStyle/>
          <a:p>
            <a:r>
              <a:rPr lang="en-US" altLang="zh-TW" sz="1600" dirty="0" smtClean="0"/>
              <a:t>(2015 Sep)</a:t>
            </a:r>
            <a:endParaRPr lang="zh-TW" altLang="en-US" sz="1600" dirty="0"/>
          </a:p>
        </p:txBody>
      </p:sp>
    </p:spTree>
    <p:extLst>
      <p:ext uri="{BB962C8B-B14F-4D97-AF65-F5344CB8AC3E}">
        <p14:creationId xmlns:p14="http://schemas.microsoft.com/office/powerpoint/2010/main" val="3282678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ICF</a:t>
            </a:r>
            <a:r>
              <a:rPr lang="zh-TW" altLang="en-US" dirty="0" smtClean="0"/>
              <a:t> </a:t>
            </a:r>
            <a:r>
              <a:rPr lang="ja-JP" altLang="en-US" dirty="0"/>
              <a:t>（</a:t>
            </a:r>
            <a:r>
              <a:rPr lang="ja-JP" altLang="en-US" dirty="0" smtClean="0"/>
              <a:t>身体構造）</a:t>
            </a:r>
            <a:endParaRPr lang="zh-TW" altLang="en-US" dirty="0"/>
          </a:p>
        </p:txBody>
      </p:sp>
      <p:grpSp>
        <p:nvGrpSpPr>
          <p:cNvPr id="4" name="群組 3"/>
          <p:cNvGrpSpPr/>
          <p:nvPr/>
        </p:nvGrpSpPr>
        <p:grpSpPr>
          <a:xfrm>
            <a:off x="4013015" y="1597181"/>
            <a:ext cx="5011080" cy="4700866"/>
            <a:chOff x="735769" y="694373"/>
            <a:chExt cx="6168883" cy="5786994"/>
          </a:xfrm>
        </p:grpSpPr>
        <p:graphicFrame>
          <p:nvGraphicFramePr>
            <p:cNvPr id="5" name="圖表 9"/>
            <p:cNvGraphicFramePr>
              <a:graphicFrameLocks/>
            </p:cNvGraphicFramePr>
            <p:nvPr>
              <p:extLst/>
            </p:nvPr>
          </p:nvGraphicFramePr>
          <p:xfrm>
            <a:off x="1334721" y="958840"/>
            <a:ext cx="5569931" cy="5522527"/>
          </p:xfrm>
          <a:graphic>
            <a:graphicData uri="http://schemas.openxmlformats.org/drawingml/2006/chart">
              <c:chart xmlns:c="http://schemas.openxmlformats.org/drawingml/2006/chart" xmlns:r="http://schemas.openxmlformats.org/officeDocument/2006/relationships" r:id="rId2"/>
            </a:graphicData>
          </a:graphic>
        </p:graphicFrame>
        <p:sp>
          <p:nvSpPr>
            <p:cNvPr id="6" name="文字方塊 5"/>
            <p:cNvSpPr txBox="1"/>
            <p:nvPr/>
          </p:nvSpPr>
          <p:spPr>
            <a:xfrm>
              <a:off x="5935317" y="3550827"/>
              <a:ext cx="957481" cy="644109"/>
            </a:xfrm>
            <a:prstGeom prst="rect">
              <a:avLst/>
            </a:prstGeom>
            <a:noFill/>
          </p:spPr>
          <p:txBody>
            <a:bodyPr wrap="none" rtlCol="0">
              <a:spAutoFit/>
            </a:bodyPr>
            <a:lstStyle/>
            <a:p>
              <a:r>
                <a:rPr lang="en-US" altLang="zh-TW" sz="1400" b="1" dirty="0" smtClean="0">
                  <a:solidFill>
                    <a:prstClr val="black"/>
                  </a:solidFill>
                  <a:latin typeface="微軟正黑體" panose="020B0604030504040204" pitchFamily="34" charset="-120"/>
                  <a:ea typeface="微軟正黑體" panose="020B0604030504040204" pitchFamily="34" charset="-120"/>
                </a:rPr>
                <a:t>Class 1</a:t>
              </a:r>
            </a:p>
            <a:p>
              <a:endParaRPr lang="zh-TW" altLang="en-US" sz="1400" b="1" dirty="0">
                <a:solidFill>
                  <a:prstClr val="black"/>
                </a:solidFill>
                <a:latin typeface="微軟正黑體" panose="020B0604030504040204" pitchFamily="34" charset="-120"/>
                <a:ea typeface="微軟正黑體" panose="020B0604030504040204" pitchFamily="34" charset="-120"/>
              </a:endParaRPr>
            </a:p>
          </p:txBody>
        </p:sp>
        <p:sp>
          <p:nvSpPr>
            <p:cNvPr id="7" name="文字方塊 6"/>
            <p:cNvSpPr txBox="1"/>
            <p:nvPr/>
          </p:nvSpPr>
          <p:spPr>
            <a:xfrm>
              <a:off x="2080581" y="1868746"/>
              <a:ext cx="957481" cy="378888"/>
            </a:xfrm>
            <a:prstGeom prst="rect">
              <a:avLst/>
            </a:prstGeom>
            <a:noFill/>
          </p:spPr>
          <p:txBody>
            <a:bodyPr wrap="none" rtlCol="0">
              <a:spAutoFit/>
            </a:bodyPr>
            <a:lstStyle/>
            <a:p>
              <a:r>
                <a:rPr lang="en-US" altLang="zh-TW" sz="1400" b="1" dirty="0" smtClean="0">
                  <a:solidFill>
                    <a:prstClr val="black"/>
                  </a:solidFill>
                  <a:latin typeface="微軟正黑體" panose="020B0604030504040204" pitchFamily="34" charset="-120"/>
                  <a:ea typeface="微軟正黑體" panose="020B0604030504040204" pitchFamily="34" charset="-120"/>
                </a:rPr>
                <a:t>Class 2</a:t>
              </a:r>
              <a:endParaRPr lang="zh-TW" altLang="en-US" sz="1400" b="1" dirty="0">
                <a:solidFill>
                  <a:prstClr val="black"/>
                </a:solidFill>
                <a:latin typeface="微軟正黑體" panose="020B0604030504040204" pitchFamily="34" charset="-120"/>
                <a:ea typeface="微軟正黑體" panose="020B0604030504040204" pitchFamily="34" charset="-120"/>
              </a:endParaRPr>
            </a:p>
          </p:txBody>
        </p:sp>
        <p:sp>
          <p:nvSpPr>
            <p:cNvPr id="8" name="文字方塊 7"/>
            <p:cNvSpPr txBox="1"/>
            <p:nvPr/>
          </p:nvSpPr>
          <p:spPr>
            <a:xfrm>
              <a:off x="3756517" y="5621174"/>
              <a:ext cx="957481" cy="378888"/>
            </a:xfrm>
            <a:prstGeom prst="rect">
              <a:avLst/>
            </a:prstGeom>
            <a:noFill/>
          </p:spPr>
          <p:txBody>
            <a:bodyPr wrap="none" rtlCol="0">
              <a:spAutoFit/>
            </a:bodyPr>
            <a:lstStyle/>
            <a:p>
              <a:r>
                <a:rPr lang="en-US" altLang="zh-TW" sz="1400" b="1" dirty="0" smtClean="0">
                  <a:solidFill>
                    <a:prstClr val="black"/>
                  </a:solidFill>
                  <a:latin typeface="微軟正黑體" panose="020B0604030504040204" pitchFamily="34" charset="-120"/>
                  <a:ea typeface="微軟正黑體" panose="020B0604030504040204" pitchFamily="34" charset="-120"/>
                </a:rPr>
                <a:t>Class 3</a:t>
              </a:r>
            </a:p>
          </p:txBody>
        </p:sp>
        <p:sp>
          <p:nvSpPr>
            <p:cNvPr id="9" name="文字方塊 8"/>
            <p:cNvSpPr txBox="1"/>
            <p:nvPr/>
          </p:nvSpPr>
          <p:spPr>
            <a:xfrm rot="19385144">
              <a:off x="1870657" y="4768220"/>
              <a:ext cx="957481" cy="378888"/>
            </a:xfrm>
            <a:prstGeom prst="rect">
              <a:avLst/>
            </a:prstGeom>
            <a:noFill/>
          </p:spPr>
          <p:txBody>
            <a:bodyPr wrap="none" rtlCol="0">
              <a:spAutoFit/>
            </a:bodyPr>
            <a:lstStyle/>
            <a:p>
              <a:r>
                <a:rPr lang="en-US" altLang="zh-TW" sz="1400" b="1" dirty="0" smtClean="0">
                  <a:solidFill>
                    <a:prstClr val="black"/>
                  </a:solidFill>
                  <a:latin typeface="微軟正黑體" panose="020B0604030504040204" pitchFamily="34" charset="-120"/>
                  <a:ea typeface="微軟正黑體" panose="020B0604030504040204" pitchFamily="34" charset="-120"/>
                </a:rPr>
                <a:t>Class 4</a:t>
              </a:r>
            </a:p>
          </p:txBody>
        </p:sp>
        <p:sp>
          <p:nvSpPr>
            <p:cNvPr id="10" name="文字方塊 9"/>
            <p:cNvSpPr txBox="1"/>
            <p:nvPr/>
          </p:nvSpPr>
          <p:spPr>
            <a:xfrm>
              <a:off x="1557839" y="3766665"/>
              <a:ext cx="957481" cy="378888"/>
            </a:xfrm>
            <a:prstGeom prst="rect">
              <a:avLst/>
            </a:prstGeom>
            <a:noFill/>
          </p:spPr>
          <p:txBody>
            <a:bodyPr wrap="none" rtlCol="0">
              <a:spAutoFit/>
            </a:bodyPr>
            <a:lstStyle/>
            <a:p>
              <a:r>
                <a:rPr lang="en-US" altLang="zh-TW" sz="1400" b="1" dirty="0" smtClean="0">
                  <a:solidFill>
                    <a:prstClr val="black"/>
                  </a:solidFill>
                  <a:latin typeface="微軟正黑體" panose="020B0604030504040204" pitchFamily="34" charset="-120"/>
                  <a:ea typeface="微軟正黑體" panose="020B0604030504040204" pitchFamily="34" charset="-120"/>
                </a:rPr>
                <a:t>Class 5</a:t>
              </a:r>
              <a:endParaRPr lang="zh-TW" altLang="en-US" sz="1400" b="1" dirty="0">
                <a:solidFill>
                  <a:prstClr val="black"/>
                </a:solidFill>
                <a:latin typeface="微軟正黑體" panose="020B0604030504040204" pitchFamily="34" charset="-120"/>
                <a:ea typeface="微軟正黑體" panose="020B0604030504040204" pitchFamily="34" charset="-120"/>
              </a:endParaRPr>
            </a:p>
          </p:txBody>
        </p:sp>
        <p:sp>
          <p:nvSpPr>
            <p:cNvPr id="11" name="文字方塊 10"/>
            <p:cNvSpPr txBox="1"/>
            <p:nvPr/>
          </p:nvSpPr>
          <p:spPr>
            <a:xfrm rot="20364832">
              <a:off x="1529525" y="4211102"/>
              <a:ext cx="957481" cy="378888"/>
            </a:xfrm>
            <a:prstGeom prst="rect">
              <a:avLst/>
            </a:prstGeom>
            <a:noFill/>
          </p:spPr>
          <p:txBody>
            <a:bodyPr wrap="none" rtlCol="0">
              <a:spAutoFit/>
            </a:bodyPr>
            <a:lstStyle/>
            <a:p>
              <a:r>
                <a:rPr lang="en-US" altLang="zh-TW" sz="1400" b="1" dirty="0" smtClean="0">
                  <a:solidFill>
                    <a:prstClr val="black"/>
                  </a:solidFill>
                  <a:latin typeface="微軟正黑體" panose="020B0604030504040204" pitchFamily="34" charset="-120"/>
                  <a:ea typeface="微軟正黑體" panose="020B0604030504040204" pitchFamily="34" charset="-120"/>
                </a:rPr>
                <a:t>Class 6</a:t>
              </a:r>
              <a:endParaRPr lang="zh-TW" altLang="en-US" sz="1400" b="1" dirty="0">
                <a:solidFill>
                  <a:prstClr val="black"/>
                </a:solidFill>
                <a:latin typeface="微軟正黑體" panose="020B0604030504040204" pitchFamily="34" charset="-120"/>
                <a:ea typeface="微軟正黑體" panose="020B0604030504040204" pitchFamily="34" charset="-120"/>
              </a:endParaRPr>
            </a:p>
          </p:txBody>
        </p:sp>
        <p:sp>
          <p:nvSpPr>
            <p:cNvPr id="12" name="文字方塊 11"/>
            <p:cNvSpPr txBox="1"/>
            <p:nvPr/>
          </p:nvSpPr>
          <p:spPr>
            <a:xfrm rot="18230258">
              <a:off x="2245293" y="5193390"/>
              <a:ext cx="957481" cy="378888"/>
            </a:xfrm>
            <a:prstGeom prst="rect">
              <a:avLst/>
            </a:prstGeom>
            <a:noFill/>
          </p:spPr>
          <p:txBody>
            <a:bodyPr wrap="none" rtlCol="0">
              <a:spAutoFit/>
            </a:bodyPr>
            <a:lstStyle/>
            <a:p>
              <a:r>
                <a:rPr lang="en-US" altLang="zh-TW" sz="1400" b="1" dirty="0" smtClean="0">
                  <a:solidFill>
                    <a:prstClr val="black"/>
                  </a:solidFill>
                  <a:latin typeface="微軟正黑體" panose="020B0604030504040204" pitchFamily="34" charset="-120"/>
                  <a:ea typeface="微軟正黑體" panose="020B0604030504040204" pitchFamily="34" charset="-120"/>
                </a:rPr>
                <a:t>Class 7</a:t>
              </a:r>
              <a:endParaRPr lang="zh-TW" altLang="en-US" sz="1400" b="1" dirty="0">
                <a:solidFill>
                  <a:prstClr val="black"/>
                </a:solidFill>
                <a:latin typeface="微軟正黑體" panose="020B0604030504040204" pitchFamily="34" charset="-120"/>
                <a:ea typeface="微軟正黑體" panose="020B0604030504040204" pitchFamily="34" charset="-120"/>
              </a:endParaRPr>
            </a:p>
          </p:txBody>
        </p:sp>
        <p:sp>
          <p:nvSpPr>
            <p:cNvPr id="13" name="文字方塊 12"/>
            <p:cNvSpPr txBox="1"/>
            <p:nvPr/>
          </p:nvSpPr>
          <p:spPr>
            <a:xfrm rot="5400000">
              <a:off x="3607297" y="1206239"/>
              <a:ext cx="957481" cy="378888"/>
            </a:xfrm>
            <a:prstGeom prst="rect">
              <a:avLst/>
            </a:prstGeom>
            <a:noFill/>
          </p:spPr>
          <p:txBody>
            <a:bodyPr wrap="none" rtlCol="0">
              <a:spAutoFit/>
            </a:bodyPr>
            <a:lstStyle/>
            <a:p>
              <a:r>
                <a:rPr lang="en-US" altLang="zh-TW" sz="1400" b="1" dirty="0" smtClean="0">
                  <a:solidFill>
                    <a:prstClr val="black"/>
                  </a:solidFill>
                  <a:latin typeface="微軟正黑體" panose="020B0604030504040204" pitchFamily="34" charset="-120"/>
                  <a:ea typeface="微軟正黑體" panose="020B0604030504040204" pitchFamily="34" charset="-120"/>
                </a:rPr>
                <a:t>Class 8</a:t>
              </a:r>
            </a:p>
          </p:txBody>
        </p:sp>
        <p:sp>
          <p:nvSpPr>
            <p:cNvPr id="14" name="淚滴形 13"/>
            <p:cNvSpPr/>
            <p:nvPr/>
          </p:nvSpPr>
          <p:spPr>
            <a:xfrm rot="19316038">
              <a:off x="3724667" y="2081851"/>
              <a:ext cx="636396" cy="661350"/>
            </a:xfrm>
            <a:prstGeom prst="teardrop">
              <a:avLst>
                <a:gd name="adj" fmla="val 13160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grpSp>
          <p:nvGrpSpPr>
            <p:cNvPr id="15" name="群組 14"/>
            <p:cNvGrpSpPr/>
            <p:nvPr/>
          </p:nvGrpSpPr>
          <p:grpSpPr>
            <a:xfrm>
              <a:off x="1641920" y="2861281"/>
              <a:ext cx="697627" cy="603830"/>
              <a:chOff x="1641920" y="2861281"/>
              <a:chExt cx="697627" cy="603830"/>
            </a:xfrm>
          </p:grpSpPr>
          <p:sp>
            <p:nvSpPr>
              <p:cNvPr id="33" name="淚滴形 32"/>
              <p:cNvSpPr/>
              <p:nvPr/>
            </p:nvSpPr>
            <p:spPr>
              <a:xfrm rot="8177150">
                <a:off x="1693676" y="2861281"/>
                <a:ext cx="581045" cy="603830"/>
              </a:xfrm>
              <a:prstGeom prst="teardrop">
                <a:avLst>
                  <a:gd name="adj" fmla="val 13160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34" name="橢圓 33"/>
              <p:cNvSpPr/>
              <p:nvPr/>
            </p:nvSpPr>
            <p:spPr>
              <a:xfrm rot="20542170">
                <a:off x="1723574" y="2910101"/>
                <a:ext cx="511309" cy="492322"/>
              </a:xfrm>
              <a:prstGeom prst="ellipse">
                <a:avLst/>
              </a:prstGeom>
              <a:solidFill>
                <a:srgbClr val="7DE3D0"/>
              </a:solidFill>
              <a:ln>
                <a:solidFill>
                  <a:srgbClr val="7DE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35" name="矩形 34"/>
              <p:cNvSpPr/>
              <p:nvPr/>
            </p:nvSpPr>
            <p:spPr>
              <a:xfrm rot="239064">
                <a:off x="1641920" y="3015534"/>
                <a:ext cx="697627" cy="307777"/>
              </a:xfrm>
              <a:prstGeom prst="rect">
                <a:avLst/>
              </a:prstGeom>
            </p:spPr>
            <p:txBody>
              <a:bodyPr wrap="none">
                <a:spAutoFit/>
              </a:bodyPr>
              <a:lstStyle/>
              <a:p>
                <a:r>
                  <a:rPr lang="en-US" altLang="zh-TW" sz="1400" dirty="0">
                    <a:solidFill>
                      <a:prstClr val="black"/>
                    </a:solidFill>
                    <a:latin typeface="微軟正黑體" panose="020B0604030504040204" pitchFamily="34" charset="-120"/>
                    <a:ea typeface="微軟正黑體" panose="020B0604030504040204" pitchFamily="34" charset="-120"/>
                  </a:rPr>
                  <a:t>5</a:t>
                </a:r>
                <a:r>
                  <a:rPr lang="en-US" altLang="zh-TW" sz="1400" dirty="0" smtClean="0">
                    <a:solidFill>
                      <a:prstClr val="black"/>
                    </a:solidFill>
                    <a:latin typeface="微軟正黑體" panose="020B0604030504040204" pitchFamily="34" charset="-120"/>
                    <a:ea typeface="微軟正黑體" panose="020B0604030504040204" pitchFamily="34" charset="-120"/>
                  </a:rPr>
                  <a:t>.44%</a:t>
                </a:r>
                <a:endParaRPr lang="zh-TW" altLang="en-US" sz="1400" dirty="0">
                  <a:solidFill>
                    <a:prstClr val="black"/>
                  </a:solidFill>
                  <a:latin typeface="微軟正黑體" panose="020B0604030504040204" pitchFamily="34" charset="-120"/>
                  <a:ea typeface="微軟正黑體" panose="020B0604030504040204" pitchFamily="34" charset="-120"/>
                </a:endParaRPr>
              </a:p>
            </p:txBody>
          </p:sp>
        </p:grpSp>
        <p:sp>
          <p:nvSpPr>
            <p:cNvPr id="16" name="矩形 15"/>
            <p:cNvSpPr/>
            <p:nvPr/>
          </p:nvSpPr>
          <p:spPr>
            <a:xfrm rot="21526286">
              <a:off x="3710279" y="2293095"/>
              <a:ext cx="659155" cy="292388"/>
            </a:xfrm>
            <a:prstGeom prst="rect">
              <a:avLst/>
            </a:prstGeom>
          </p:spPr>
          <p:txBody>
            <a:bodyPr wrap="none">
              <a:spAutoFit/>
            </a:bodyPr>
            <a:lstStyle/>
            <a:p>
              <a:r>
                <a:rPr lang="en-US" altLang="zh-TW" sz="1300" dirty="0" smtClean="0">
                  <a:solidFill>
                    <a:prstClr val="black"/>
                  </a:solidFill>
                  <a:latin typeface="微軟正黑體" panose="020B0604030504040204" pitchFamily="34" charset="-120"/>
                  <a:ea typeface="微軟正黑體" panose="020B0604030504040204" pitchFamily="34" charset="-120"/>
                </a:rPr>
                <a:t>0.18%</a:t>
              </a:r>
              <a:endParaRPr lang="zh-TW" altLang="en-US" sz="1300" dirty="0">
                <a:solidFill>
                  <a:prstClr val="black"/>
                </a:solidFill>
                <a:latin typeface="微軟正黑體" panose="020B0604030504040204" pitchFamily="34" charset="-120"/>
                <a:ea typeface="微軟正黑體" panose="020B0604030504040204" pitchFamily="34" charset="-120"/>
              </a:endParaRPr>
            </a:p>
          </p:txBody>
        </p:sp>
        <p:grpSp>
          <p:nvGrpSpPr>
            <p:cNvPr id="17" name="群組 16"/>
            <p:cNvGrpSpPr/>
            <p:nvPr/>
          </p:nvGrpSpPr>
          <p:grpSpPr>
            <a:xfrm>
              <a:off x="2548984" y="4029958"/>
              <a:ext cx="697627" cy="603830"/>
              <a:chOff x="2079292" y="3187051"/>
              <a:chExt cx="697627" cy="603830"/>
            </a:xfrm>
          </p:grpSpPr>
          <p:sp>
            <p:nvSpPr>
              <p:cNvPr id="30" name="淚滴形 29"/>
              <p:cNvSpPr/>
              <p:nvPr/>
            </p:nvSpPr>
            <p:spPr>
              <a:xfrm rot="9234980">
                <a:off x="2125904" y="3187051"/>
                <a:ext cx="581045" cy="603830"/>
              </a:xfrm>
              <a:prstGeom prst="teardrop">
                <a:avLst>
                  <a:gd name="adj" fmla="val 13160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31" name="橢圓 30"/>
              <p:cNvSpPr/>
              <p:nvPr/>
            </p:nvSpPr>
            <p:spPr>
              <a:xfrm>
                <a:off x="2155371" y="3225159"/>
                <a:ext cx="506440" cy="519694"/>
              </a:xfrm>
              <a:prstGeom prst="ellipse">
                <a:avLst/>
              </a:prstGeom>
              <a:solidFill>
                <a:srgbClr val="7DE3D0"/>
              </a:solidFill>
              <a:ln>
                <a:solidFill>
                  <a:srgbClr val="7DE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32" name="矩形 31"/>
              <p:cNvSpPr/>
              <p:nvPr/>
            </p:nvSpPr>
            <p:spPr>
              <a:xfrm rot="988885">
                <a:off x="2079292" y="3350136"/>
                <a:ext cx="697627" cy="307777"/>
              </a:xfrm>
              <a:prstGeom prst="rect">
                <a:avLst/>
              </a:prstGeom>
            </p:spPr>
            <p:txBody>
              <a:bodyPr wrap="none">
                <a:spAutoFit/>
              </a:bodyPr>
              <a:lstStyle/>
              <a:p>
                <a:r>
                  <a:rPr lang="en-US" altLang="zh-TW" sz="1400" dirty="0" smtClean="0">
                    <a:solidFill>
                      <a:prstClr val="black"/>
                    </a:solidFill>
                    <a:latin typeface="微軟正黑體" panose="020B0604030504040204" pitchFamily="34" charset="-120"/>
                    <a:ea typeface="微軟正黑體" panose="020B0604030504040204" pitchFamily="34" charset="-120"/>
                  </a:rPr>
                  <a:t>6.57%</a:t>
                </a:r>
                <a:endParaRPr lang="zh-TW" altLang="en-US" sz="1400" dirty="0">
                  <a:solidFill>
                    <a:prstClr val="black"/>
                  </a:solidFill>
                  <a:latin typeface="微軟正黑體" panose="020B0604030504040204" pitchFamily="34" charset="-120"/>
                  <a:ea typeface="微軟正黑體" panose="020B0604030504040204" pitchFamily="34" charset="-120"/>
                </a:endParaRPr>
              </a:p>
            </p:txBody>
          </p:sp>
        </p:grpSp>
        <p:grpSp>
          <p:nvGrpSpPr>
            <p:cNvPr id="18" name="群組 17"/>
            <p:cNvGrpSpPr/>
            <p:nvPr/>
          </p:nvGrpSpPr>
          <p:grpSpPr>
            <a:xfrm rot="20589969">
              <a:off x="5599299" y="1577017"/>
              <a:ext cx="802663" cy="749779"/>
              <a:chOff x="1855045" y="3106356"/>
              <a:chExt cx="646420" cy="603830"/>
            </a:xfrm>
          </p:grpSpPr>
          <p:sp>
            <p:nvSpPr>
              <p:cNvPr id="27" name="淚滴形 26"/>
              <p:cNvSpPr/>
              <p:nvPr/>
            </p:nvSpPr>
            <p:spPr>
              <a:xfrm rot="9234980">
                <a:off x="1855045" y="3106356"/>
                <a:ext cx="581045" cy="603830"/>
              </a:xfrm>
              <a:prstGeom prst="teardrop">
                <a:avLst>
                  <a:gd name="adj" fmla="val 13160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28" name="橢圓 27"/>
              <p:cNvSpPr/>
              <p:nvPr/>
            </p:nvSpPr>
            <p:spPr>
              <a:xfrm>
                <a:off x="1898827" y="3172382"/>
                <a:ext cx="506440" cy="479993"/>
              </a:xfrm>
              <a:prstGeom prst="ellipse">
                <a:avLst/>
              </a:prstGeom>
              <a:solidFill>
                <a:srgbClr val="7DE3D0"/>
              </a:solidFill>
              <a:ln>
                <a:solidFill>
                  <a:srgbClr val="7DE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29" name="矩形 28"/>
              <p:cNvSpPr/>
              <p:nvPr/>
            </p:nvSpPr>
            <p:spPr>
              <a:xfrm rot="988885">
                <a:off x="1855722" y="3294329"/>
                <a:ext cx="645743" cy="247866"/>
              </a:xfrm>
              <a:prstGeom prst="rect">
                <a:avLst/>
              </a:prstGeom>
            </p:spPr>
            <p:txBody>
              <a:bodyPr wrap="none">
                <a:spAutoFit/>
              </a:bodyPr>
              <a:lstStyle/>
              <a:p>
                <a:r>
                  <a:rPr lang="en-US" altLang="zh-TW" sz="1400" dirty="0" smtClean="0">
                    <a:solidFill>
                      <a:prstClr val="black"/>
                    </a:solidFill>
                    <a:latin typeface="微軟正黑體" panose="020B0604030504040204" pitchFamily="34" charset="-120"/>
                    <a:ea typeface="微軟正黑體" panose="020B0604030504040204" pitchFamily="34" charset="-120"/>
                  </a:rPr>
                  <a:t>35.07%</a:t>
                </a:r>
                <a:endParaRPr lang="zh-TW" altLang="en-US" sz="1400" dirty="0">
                  <a:solidFill>
                    <a:prstClr val="black"/>
                  </a:solidFill>
                  <a:latin typeface="微軟正黑體" panose="020B0604030504040204" pitchFamily="34" charset="-120"/>
                  <a:ea typeface="微軟正黑體" panose="020B0604030504040204" pitchFamily="34" charset="-120"/>
                </a:endParaRPr>
              </a:p>
            </p:txBody>
          </p:sp>
        </p:grpSp>
        <p:grpSp>
          <p:nvGrpSpPr>
            <p:cNvPr id="19" name="群組 18"/>
            <p:cNvGrpSpPr/>
            <p:nvPr/>
          </p:nvGrpSpPr>
          <p:grpSpPr>
            <a:xfrm rot="16381894">
              <a:off x="749916" y="3934520"/>
              <a:ext cx="721486" cy="749779"/>
              <a:chOff x="2125904" y="3187051"/>
              <a:chExt cx="581045" cy="603830"/>
            </a:xfrm>
          </p:grpSpPr>
          <p:sp>
            <p:nvSpPr>
              <p:cNvPr id="24" name="淚滴形 23"/>
              <p:cNvSpPr/>
              <p:nvPr/>
            </p:nvSpPr>
            <p:spPr>
              <a:xfrm rot="9234980">
                <a:off x="2125904" y="3187051"/>
                <a:ext cx="581045" cy="603830"/>
              </a:xfrm>
              <a:prstGeom prst="teardrop">
                <a:avLst>
                  <a:gd name="adj" fmla="val 13160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25" name="橢圓 24"/>
              <p:cNvSpPr/>
              <p:nvPr/>
            </p:nvSpPr>
            <p:spPr>
              <a:xfrm>
                <a:off x="2192351" y="3250575"/>
                <a:ext cx="456370" cy="476347"/>
              </a:xfrm>
              <a:prstGeom prst="ellipse">
                <a:avLst/>
              </a:prstGeom>
              <a:solidFill>
                <a:srgbClr val="7DE3D0"/>
              </a:solidFill>
              <a:ln>
                <a:solidFill>
                  <a:srgbClr val="7DE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26" name="矩形 25"/>
              <p:cNvSpPr/>
              <p:nvPr/>
            </p:nvSpPr>
            <p:spPr>
              <a:xfrm rot="5559480">
                <a:off x="2139741" y="3367099"/>
                <a:ext cx="561830" cy="247867"/>
              </a:xfrm>
              <a:prstGeom prst="rect">
                <a:avLst/>
              </a:prstGeom>
            </p:spPr>
            <p:txBody>
              <a:bodyPr wrap="none">
                <a:spAutoFit/>
              </a:bodyPr>
              <a:lstStyle/>
              <a:p>
                <a:r>
                  <a:rPr lang="en-US" altLang="zh-TW" sz="1400" dirty="0" smtClean="0">
                    <a:solidFill>
                      <a:prstClr val="black"/>
                    </a:solidFill>
                    <a:latin typeface="微軟正黑體" panose="020B0604030504040204" pitchFamily="34" charset="-120"/>
                    <a:ea typeface="微軟正黑體" panose="020B0604030504040204" pitchFamily="34" charset="-120"/>
                  </a:rPr>
                  <a:t>1.19%</a:t>
                </a:r>
                <a:endParaRPr lang="zh-TW" altLang="en-US" sz="1400" dirty="0">
                  <a:solidFill>
                    <a:prstClr val="black"/>
                  </a:solidFill>
                  <a:latin typeface="微軟正黑體" panose="020B0604030504040204" pitchFamily="34" charset="-120"/>
                  <a:ea typeface="微軟正黑體" panose="020B0604030504040204" pitchFamily="34" charset="-120"/>
                </a:endParaRPr>
              </a:p>
            </p:txBody>
          </p:sp>
        </p:grpSp>
        <p:grpSp>
          <p:nvGrpSpPr>
            <p:cNvPr id="20" name="群組 19"/>
            <p:cNvGrpSpPr/>
            <p:nvPr/>
          </p:nvGrpSpPr>
          <p:grpSpPr>
            <a:xfrm rot="20617051">
              <a:off x="2516584" y="694373"/>
              <a:ext cx="801823" cy="749779"/>
              <a:chOff x="2095131" y="3187051"/>
              <a:chExt cx="645743" cy="603830"/>
            </a:xfrm>
          </p:grpSpPr>
          <p:sp>
            <p:nvSpPr>
              <p:cNvPr id="21" name="淚滴形 20"/>
              <p:cNvSpPr/>
              <p:nvPr/>
            </p:nvSpPr>
            <p:spPr>
              <a:xfrm rot="9234980">
                <a:off x="2125904" y="3187051"/>
                <a:ext cx="581045" cy="603830"/>
              </a:xfrm>
              <a:prstGeom prst="teardrop">
                <a:avLst>
                  <a:gd name="adj" fmla="val 13160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22" name="橢圓 21"/>
              <p:cNvSpPr/>
              <p:nvPr/>
            </p:nvSpPr>
            <p:spPr>
              <a:xfrm>
                <a:off x="2165323" y="3244417"/>
                <a:ext cx="506440" cy="479993"/>
              </a:xfrm>
              <a:prstGeom prst="ellipse">
                <a:avLst/>
              </a:prstGeom>
              <a:solidFill>
                <a:srgbClr val="7DE3D0"/>
              </a:solidFill>
              <a:ln>
                <a:solidFill>
                  <a:srgbClr val="7DE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23" name="矩形 22"/>
              <p:cNvSpPr/>
              <p:nvPr/>
            </p:nvSpPr>
            <p:spPr>
              <a:xfrm rot="988885">
                <a:off x="2095131" y="3360321"/>
                <a:ext cx="645743" cy="247866"/>
              </a:xfrm>
              <a:prstGeom prst="rect">
                <a:avLst/>
              </a:prstGeom>
            </p:spPr>
            <p:txBody>
              <a:bodyPr wrap="none">
                <a:spAutoFit/>
              </a:bodyPr>
              <a:lstStyle/>
              <a:p>
                <a:r>
                  <a:rPr lang="en-US" altLang="zh-TW" sz="1400" dirty="0" smtClean="0">
                    <a:solidFill>
                      <a:prstClr val="black"/>
                    </a:solidFill>
                    <a:latin typeface="微軟正黑體" panose="020B0604030504040204" pitchFamily="34" charset="-120"/>
                    <a:ea typeface="微軟正黑體" panose="020B0604030504040204" pitchFamily="34" charset="-120"/>
                  </a:rPr>
                  <a:t>20.38%</a:t>
                </a:r>
                <a:endParaRPr lang="zh-TW" altLang="en-US" sz="1400" dirty="0">
                  <a:solidFill>
                    <a:prstClr val="black"/>
                  </a:solidFill>
                  <a:latin typeface="微軟正黑體" panose="020B0604030504040204" pitchFamily="34" charset="-120"/>
                  <a:ea typeface="微軟正黑體" panose="020B0604030504040204" pitchFamily="34" charset="-120"/>
                </a:endParaRPr>
              </a:p>
            </p:txBody>
          </p:sp>
        </p:grpSp>
      </p:grpSp>
      <p:sp>
        <p:nvSpPr>
          <p:cNvPr id="36" name="橢圓 35"/>
          <p:cNvSpPr/>
          <p:nvPr/>
        </p:nvSpPr>
        <p:spPr>
          <a:xfrm>
            <a:off x="6487842" y="2765235"/>
            <a:ext cx="441341" cy="452891"/>
          </a:xfrm>
          <a:prstGeom prst="ellipse">
            <a:avLst/>
          </a:prstGeom>
          <a:solidFill>
            <a:srgbClr val="7DE3D0"/>
          </a:solidFill>
          <a:ln>
            <a:solidFill>
              <a:srgbClr val="7DE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37" name="文字方塊 36"/>
          <p:cNvSpPr txBox="1"/>
          <p:nvPr/>
        </p:nvSpPr>
        <p:spPr>
          <a:xfrm>
            <a:off x="6363394" y="2845326"/>
            <a:ext cx="696024" cy="338554"/>
          </a:xfrm>
          <a:prstGeom prst="rect">
            <a:avLst/>
          </a:prstGeom>
          <a:noFill/>
        </p:spPr>
        <p:txBody>
          <a:bodyPr wrap="none" rtlCol="0">
            <a:spAutoFit/>
          </a:bodyPr>
          <a:lstStyle/>
          <a:p>
            <a:r>
              <a:rPr lang="en-US" altLang="zh-TW" sz="1600" dirty="0" smtClean="0">
                <a:solidFill>
                  <a:prstClr val="black"/>
                </a:solidFill>
              </a:rPr>
              <a:t>0.18%</a:t>
            </a:r>
            <a:endParaRPr lang="zh-TW" altLang="en-US" sz="1600" dirty="0">
              <a:solidFill>
                <a:prstClr val="black"/>
              </a:solidFill>
            </a:endParaRPr>
          </a:p>
        </p:txBody>
      </p:sp>
      <p:sp>
        <p:nvSpPr>
          <p:cNvPr id="38" name="淚滴形 37"/>
          <p:cNvSpPr/>
          <p:nvPr/>
        </p:nvSpPr>
        <p:spPr>
          <a:xfrm rot="8224949">
            <a:off x="6580981" y="4649930"/>
            <a:ext cx="582031" cy="604854"/>
          </a:xfrm>
          <a:prstGeom prst="teardrop">
            <a:avLst>
              <a:gd name="adj" fmla="val 13160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39" name="橢圓 38"/>
          <p:cNvSpPr/>
          <p:nvPr/>
        </p:nvSpPr>
        <p:spPr>
          <a:xfrm rot="20589969">
            <a:off x="6619405" y="4711952"/>
            <a:ext cx="507299" cy="480807"/>
          </a:xfrm>
          <a:prstGeom prst="ellipse">
            <a:avLst/>
          </a:prstGeom>
          <a:solidFill>
            <a:srgbClr val="7DE3D0"/>
          </a:solidFill>
          <a:ln>
            <a:solidFill>
              <a:srgbClr val="7DE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40" name="矩形 39"/>
          <p:cNvSpPr/>
          <p:nvPr/>
        </p:nvSpPr>
        <p:spPr>
          <a:xfrm rot="21578854">
            <a:off x="6581377" y="4673919"/>
            <a:ext cx="646839" cy="523220"/>
          </a:xfrm>
          <a:prstGeom prst="rect">
            <a:avLst/>
          </a:prstGeom>
        </p:spPr>
        <p:txBody>
          <a:bodyPr wrap="square">
            <a:spAutoFit/>
          </a:bodyPr>
          <a:lstStyle/>
          <a:p>
            <a:r>
              <a:rPr lang="en-US" altLang="zh-TW" sz="1400" dirty="0" smtClean="0">
                <a:solidFill>
                  <a:prstClr val="black"/>
                </a:solidFill>
                <a:latin typeface="微軟正黑體" panose="020B0604030504040204" pitchFamily="34" charset="-120"/>
                <a:ea typeface="微軟正黑體" panose="020B0604030504040204" pitchFamily="34" charset="-120"/>
              </a:rPr>
              <a:t>16.</a:t>
            </a:r>
            <a:r>
              <a:rPr lang="en-US" altLang="zh-TW" sz="1400" i="1" dirty="0" smtClean="0">
                <a:solidFill>
                  <a:prstClr val="black"/>
                </a:solidFill>
                <a:latin typeface="微軟正黑體" panose="020B0604030504040204" pitchFamily="34" charset="-120"/>
                <a:ea typeface="微軟正黑體" panose="020B0604030504040204" pitchFamily="34" charset="-120"/>
              </a:rPr>
              <a:t>26</a:t>
            </a:r>
            <a:r>
              <a:rPr lang="en-US" altLang="zh-TW" sz="1400" dirty="0" smtClean="0">
                <a:solidFill>
                  <a:prstClr val="black"/>
                </a:solidFill>
                <a:latin typeface="微軟正黑體" panose="020B0604030504040204" pitchFamily="34" charset="-120"/>
                <a:ea typeface="微軟正黑體" panose="020B0604030504040204" pitchFamily="34" charset="-120"/>
              </a:rPr>
              <a:t>%</a:t>
            </a:r>
            <a:endParaRPr lang="zh-TW" altLang="en-US" sz="1400" dirty="0">
              <a:solidFill>
                <a:prstClr val="black"/>
              </a:solidFill>
              <a:latin typeface="微軟正黑體" panose="020B0604030504040204" pitchFamily="34" charset="-120"/>
              <a:ea typeface="微軟正黑體" panose="020B0604030504040204" pitchFamily="34" charset="-120"/>
            </a:endParaRPr>
          </a:p>
        </p:txBody>
      </p:sp>
      <p:sp>
        <p:nvSpPr>
          <p:cNvPr id="41" name="淚滴形 40"/>
          <p:cNvSpPr/>
          <p:nvPr/>
        </p:nvSpPr>
        <p:spPr>
          <a:xfrm rot="935116">
            <a:off x="4587779" y="5625492"/>
            <a:ext cx="626145" cy="650698"/>
          </a:xfrm>
          <a:prstGeom prst="teardrop">
            <a:avLst>
              <a:gd name="adj" fmla="val 13160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42" name="橢圓 41"/>
          <p:cNvSpPr/>
          <p:nvPr/>
        </p:nvSpPr>
        <p:spPr>
          <a:xfrm rot="20589969">
            <a:off x="4640208" y="5685094"/>
            <a:ext cx="545748" cy="517249"/>
          </a:xfrm>
          <a:prstGeom prst="ellipse">
            <a:avLst/>
          </a:prstGeom>
          <a:solidFill>
            <a:srgbClr val="7DE3D0"/>
          </a:solidFill>
          <a:ln>
            <a:solidFill>
              <a:srgbClr val="7DE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43" name="文字方塊 42"/>
          <p:cNvSpPr txBox="1"/>
          <p:nvPr/>
        </p:nvSpPr>
        <p:spPr>
          <a:xfrm>
            <a:off x="4571333" y="5777694"/>
            <a:ext cx="604046" cy="584775"/>
          </a:xfrm>
          <a:prstGeom prst="rect">
            <a:avLst/>
          </a:prstGeom>
          <a:noFill/>
        </p:spPr>
        <p:txBody>
          <a:bodyPr wrap="square" rtlCol="0">
            <a:spAutoFit/>
          </a:bodyPr>
          <a:lstStyle/>
          <a:p>
            <a:r>
              <a:rPr lang="en-US" altLang="zh-TW" sz="1600" dirty="0" smtClean="0">
                <a:solidFill>
                  <a:prstClr val="black"/>
                </a:solidFill>
              </a:rPr>
              <a:t>0.82%</a:t>
            </a:r>
            <a:endParaRPr lang="zh-TW" altLang="en-US" sz="1600" dirty="0">
              <a:solidFill>
                <a:prstClr val="black"/>
              </a:solidFill>
            </a:endParaRPr>
          </a:p>
        </p:txBody>
      </p:sp>
      <p:graphicFrame>
        <p:nvGraphicFramePr>
          <p:cNvPr id="55" name="Group 4"/>
          <p:cNvGraphicFramePr>
            <a:graphicFrameLocks noGrp="1"/>
          </p:cNvGraphicFramePr>
          <p:nvPr>
            <p:extLst>
              <p:ext uri="{D42A27DB-BD31-4B8C-83A1-F6EECF244321}">
                <p14:modId xmlns:p14="http://schemas.microsoft.com/office/powerpoint/2010/main" val="852421074"/>
              </p:ext>
            </p:extLst>
          </p:nvPr>
        </p:nvGraphicFramePr>
        <p:xfrm>
          <a:off x="248522" y="2381280"/>
          <a:ext cx="3975903" cy="3787204"/>
        </p:xfrm>
        <a:graphic>
          <a:graphicData uri="http://schemas.openxmlformats.org/drawingml/2006/table">
            <a:tbl>
              <a:tblPr/>
              <a:tblGrid>
                <a:gridCol w="3975903"/>
              </a:tblGrid>
              <a:tr h="376329">
                <a:tc>
                  <a:txBody>
                    <a:bodyPr/>
                    <a:lstStyle>
                      <a:lvl1pPr>
                        <a:spcBef>
                          <a:spcPct val="20000"/>
                        </a:spcBef>
                        <a:buClr>
                          <a:schemeClr val="bg2"/>
                        </a:buClr>
                        <a:buSzPct val="75000"/>
                        <a:buFont typeface="Wingdings" panose="05000000000000000000" pitchFamily="2" charset="2"/>
                        <a:defRPr kumimoji="1" sz="2400">
                          <a:solidFill>
                            <a:schemeClr val="tx1"/>
                          </a:solidFill>
                          <a:latin typeface="Verdana" panose="020B0604030504040204" pitchFamily="34" charset="0"/>
                          <a:ea typeface="新細明體" panose="02020500000000000000" pitchFamily="18"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Verdana" panose="020B0604030504040204" pitchFamily="34" charset="0"/>
                          <a:ea typeface="新細明體" panose="02020500000000000000" pitchFamily="18"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Verdana" panose="020B0604030504040204" pitchFamily="34" charset="0"/>
                          <a:ea typeface="新細明體" panose="02020500000000000000" pitchFamily="18"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5pPr>
                      <a:lvl6pPr marL="25146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6pPr>
                      <a:lvl7pPr marL="29718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7pPr>
                      <a:lvl8pPr marL="34290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8pPr>
                      <a:lvl9pPr marL="38862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ja-JP" altLang="en-US" sz="1100" kern="1200" dirty="0" smtClean="0">
                          <a:solidFill>
                            <a:schemeClr val="tx1"/>
                          </a:solidFill>
                          <a:effectLst/>
                          <a:latin typeface="HGｺﾞｼｯｸM" panose="020B0609000000000000" pitchFamily="49" charset="-128"/>
                          <a:ea typeface="HGｺﾞｼｯｸM" panose="020B0609000000000000" pitchFamily="49" charset="-128"/>
                          <a:cs typeface="+mn-cs"/>
                        </a:rPr>
                        <a:t>表１</a:t>
                      </a:r>
                      <a:r>
                        <a:rPr kumimoji="1" lang="en-US" altLang="zh-TW" sz="1100" kern="1200" dirty="0" smtClean="0">
                          <a:solidFill>
                            <a:schemeClr val="tx1"/>
                          </a:solidFill>
                          <a:effectLst/>
                          <a:latin typeface="Verdana" panose="020B0604030504040204" pitchFamily="34" charset="0"/>
                          <a:ea typeface="新細明體" panose="02020500000000000000" pitchFamily="18" charset="-120"/>
                          <a:cs typeface="+mn-cs"/>
                        </a:rPr>
                        <a:t> </a:t>
                      </a:r>
                      <a:r>
                        <a:rPr kumimoji="1" lang="en-US" altLang="ja-JP" sz="1100" kern="1200" dirty="0" smtClean="0">
                          <a:solidFill>
                            <a:schemeClr val="tx1"/>
                          </a:solidFill>
                          <a:effectLst/>
                          <a:latin typeface="Verdana" panose="020B0604030504040204" pitchFamily="34" charset="0"/>
                          <a:ea typeface="新細明體" panose="02020500000000000000" pitchFamily="18" charset="-120"/>
                          <a:cs typeface="+mn-cs"/>
                        </a:rPr>
                        <a:t>ICF</a:t>
                      </a:r>
                      <a:r>
                        <a:rPr kumimoji="1" lang="ja-JP" altLang="en-US" sz="1100" kern="1200" dirty="0" smtClean="0">
                          <a:solidFill>
                            <a:schemeClr val="tx1"/>
                          </a:solidFill>
                          <a:effectLst/>
                          <a:latin typeface="Verdana" panose="020B0604030504040204" pitchFamily="34" charset="0"/>
                          <a:ea typeface="新細明體" panose="02020500000000000000" pitchFamily="18" charset="-120"/>
                          <a:cs typeface="+mn-cs"/>
                        </a:rPr>
                        <a:t>ベースの分類（身体構造）による</a:t>
                      </a:r>
                      <a:endParaRPr kumimoji="1" lang="en-US" altLang="ja-JP" sz="1100" kern="1200" dirty="0" smtClean="0">
                        <a:solidFill>
                          <a:schemeClr val="tx1"/>
                        </a:solidFill>
                        <a:effectLst/>
                        <a:latin typeface="Verdana" panose="020B0604030504040204" pitchFamily="34" charset="0"/>
                        <a:ea typeface="新細明體" panose="02020500000000000000" pitchFamily="18" charset="-120"/>
                        <a:cs typeface="+mn-cs"/>
                      </a:endParaRP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ja-JP" altLang="en-US" sz="1100" kern="1200" dirty="0" smtClean="0">
                          <a:solidFill>
                            <a:schemeClr val="tx1"/>
                          </a:solidFill>
                          <a:effectLst/>
                          <a:latin typeface="Verdana" panose="020B0604030504040204" pitchFamily="34" charset="0"/>
                          <a:ea typeface="新細明體" panose="02020500000000000000" pitchFamily="18" charset="-120"/>
                          <a:cs typeface="+mn-cs"/>
                        </a:rPr>
                        <a:t>台湾における障害の種別と割合</a:t>
                      </a:r>
                      <a:endParaRPr kumimoji="1" lang="zh-TW" altLang="en-US" sz="11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endParaRPr>
                    </a:p>
                  </a:txBody>
                  <a:tcPr marL="68568" marR="685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7EFE4"/>
                    </a:solidFill>
                  </a:tcPr>
                </a:tc>
              </a:tr>
              <a:tr h="381864">
                <a:tc>
                  <a:txBody>
                    <a:bodyPr/>
                    <a:lstStyle>
                      <a:lvl1pPr>
                        <a:spcBef>
                          <a:spcPct val="20000"/>
                        </a:spcBef>
                        <a:buClr>
                          <a:schemeClr val="bg2"/>
                        </a:buClr>
                        <a:buSzPct val="75000"/>
                        <a:buFont typeface="Wingdings" panose="05000000000000000000" pitchFamily="2" charset="2"/>
                        <a:defRPr kumimoji="1" sz="2400">
                          <a:solidFill>
                            <a:schemeClr val="tx1"/>
                          </a:solidFill>
                          <a:latin typeface="Verdana" panose="020B0604030504040204" pitchFamily="34" charset="0"/>
                          <a:ea typeface="新細明體" panose="02020500000000000000" pitchFamily="18"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Verdana" panose="020B0604030504040204" pitchFamily="34" charset="0"/>
                          <a:ea typeface="新細明體" panose="02020500000000000000" pitchFamily="18"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Verdana" panose="020B0604030504040204" pitchFamily="34" charset="0"/>
                          <a:ea typeface="新細明體" panose="02020500000000000000" pitchFamily="18"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5pPr>
                      <a:lvl6pPr marL="25146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6pPr>
                      <a:lvl7pPr marL="29718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7pPr>
                      <a:lvl8pPr marL="34290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8pPr>
                      <a:lvl9pPr marL="38862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en-US" altLang="zh-TW" sz="11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Class 1: </a:t>
                      </a:r>
                      <a:r>
                        <a:rPr lang="ja-JP" altLang="en-US" sz="1100" dirty="0" smtClean="0">
                          <a:latin typeface="HGｺﾞｼｯｸM" panose="020B0609000000000000" pitchFamily="49" charset="-128"/>
                          <a:ea typeface="HGｺﾞｼｯｸM" panose="020B0609000000000000" pitchFamily="49" charset="-128"/>
                        </a:rPr>
                        <a:t>神経系と精神機能の構造</a:t>
                      </a:r>
                      <a:endParaRPr kumimoji="1" lang="en-US" altLang="zh-TW" sz="11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endParaRPr>
                    </a:p>
                  </a:txBody>
                  <a:tcPr marL="68568" marR="685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1087">
                <a:tc>
                  <a:txBody>
                    <a:bodyPr/>
                    <a:lstStyle>
                      <a:lvl1pPr>
                        <a:spcBef>
                          <a:spcPct val="20000"/>
                        </a:spcBef>
                        <a:buClr>
                          <a:schemeClr val="bg2"/>
                        </a:buClr>
                        <a:buSzPct val="75000"/>
                        <a:buFont typeface="Wingdings" panose="05000000000000000000" pitchFamily="2" charset="2"/>
                        <a:defRPr kumimoji="1" sz="2400">
                          <a:solidFill>
                            <a:schemeClr val="tx1"/>
                          </a:solidFill>
                          <a:latin typeface="Verdana" panose="020B0604030504040204" pitchFamily="34" charset="0"/>
                          <a:ea typeface="新細明體" panose="02020500000000000000" pitchFamily="18"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Verdana" panose="020B0604030504040204" pitchFamily="34" charset="0"/>
                          <a:ea typeface="新細明體" panose="02020500000000000000" pitchFamily="18"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Verdana" panose="020B0604030504040204" pitchFamily="34" charset="0"/>
                          <a:ea typeface="新細明體" panose="02020500000000000000" pitchFamily="18"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5pPr>
                      <a:lvl6pPr marL="25146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6pPr>
                      <a:lvl7pPr marL="29718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7pPr>
                      <a:lvl8pPr marL="34290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8pPr>
                      <a:lvl9pPr marL="38862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en-US" altLang="zh-TW" sz="11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Class 2: </a:t>
                      </a:r>
                      <a:r>
                        <a:rPr lang="ja-JP" altLang="en-US" sz="1100" dirty="0" smtClean="0">
                          <a:latin typeface="HGｺﾞｼｯｸM" panose="020B0609000000000000" pitchFamily="49" charset="-128"/>
                          <a:ea typeface="HGｺﾞｼｯｸM" panose="020B0609000000000000" pitchFamily="49" charset="-128"/>
                        </a:rPr>
                        <a:t>目・耳および関連部位の構造と機能</a:t>
                      </a:r>
                      <a:endParaRPr kumimoji="1" lang="zh-TW" altLang="en-US" sz="11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endParaRPr>
                    </a:p>
                  </a:txBody>
                  <a:tcPr marL="68568" marR="685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3708">
                <a:tc>
                  <a:txBody>
                    <a:bodyPr/>
                    <a:lstStyle>
                      <a:lvl1pPr>
                        <a:spcBef>
                          <a:spcPct val="20000"/>
                        </a:spcBef>
                        <a:buClr>
                          <a:schemeClr val="bg2"/>
                        </a:buClr>
                        <a:buSzPct val="75000"/>
                        <a:buFont typeface="Wingdings" panose="05000000000000000000" pitchFamily="2" charset="2"/>
                        <a:defRPr kumimoji="1" sz="2400">
                          <a:solidFill>
                            <a:schemeClr val="tx1"/>
                          </a:solidFill>
                          <a:latin typeface="Verdana" panose="020B0604030504040204" pitchFamily="34" charset="0"/>
                          <a:ea typeface="新細明體" panose="02020500000000000000" pitchFamily="18"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Verdana" panose="020B0604030504040204" pitchFamily="34" charset="0"/>
                          <a:ea typeface="新細明體" panose="02020500000000000000" pitchFamily="18"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Verdana" panose="020B0604030504040204" pitchFamily="34" charset="0"/>
                          <a:ea typeface="新細明體" panose="02020500000000000000" pitchFamily="18"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5pPr>
                      <a:lvl6pPr marL="25146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6pPr>
                      <a:lvl7pPr marL="29718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7pPr>
                      <a:lvl8pPr marL="34290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8pPr>
                      <a:lvl9pPr marL="38862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defRPr/>
                      </a:pPr>
                      <a:r>
                        <a:rPr kumimoji="1" lang="en-US" altLang="zh-TW" sz="11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Class 3: </a:t>
                      </a:r>
                      <a:r>
                        <a:rPr lang="ja-JP" altLang="en-US" sz="1100" dirty="0" smtClean="0">
                          <a:latin typeface="HGｺﾞｼｯｸM" panose="020B0609000000000000" pitchFamily="49" charset="-128"/>
                          <a:ea typeface="HGｺﾞｼｯｸM" panose="020B0609000000000000" pitchFamily="49" charset="-128"/>
                        </a:rPr>
                        <a:t>音声と発話についての構造と機能</a:t>
                      </a:r>
                      <a:endParaRPr kumimoji="1" lang="zh-TW" altLang="en-US" sz="11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endParaRPr>
                    </a:p>
                  </a:txBody>
                  <a:tcPr marL="68568" marR="685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4192">
                <a:tc>
                  <a:txBody>
                    <a:bodyPr/>
                    <a:lstStyle>
                      <a:lvl1pPr>
                        <a:spcBef>
                          <a:spcPct val="20000"/>
                        </a:spcBef>
                        <a:buClr>
                          <a:schemeClr val="bg2"/>
                        </a:buClr>
                        <a:buSzPct val="75000"/>
                        <a:buFont typeface="Wingdings" panose="05000000000000000000" pitchFamily="2" charset="2"/>
                        <a:defRPr kumimoji="1" sz="2400">
                          <a:solidFill>
                            <a:schemeClr val="tx1"/>
                          </a:solidFill>
                          <a:latin typeface="Verdana" panose="020B0604030504040204" pitchFamily="34" charset="0"/>
                          <a:ea typeface="新細明體" panose="02020500000000000000" pitchFamily="18"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Verdana" panose="020B0604030504040204" pitchFamily="34" charset="0"/>
                          <a:ea typeface="新細明體" panose="02020500000000000000" pitchFamily="18"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Verdana" panose="020B0604030504040204" pitchFamily="34" charset="0"/>
                          <a:ea typeface="新細明體" panose="02020500000000000000" pitchFamily="18"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5pPr>
                      <a:lvl6pPr marL="25146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6pPr>
                      <a:lvl7pPr marL="29718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7pPr>
                      <a:lvl8pPr marL="34290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8pPr>
                      <a:lvl9pPr marL="38862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defRPr/>
                      </a:pPr>
                      <a:r>
                        <a:rPr kumimoji="1" lang="en-US" altLang="zh-TW" sz="11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Class 4: </a:t>
                      </a:r>
                      <a:r>
                        <a:rPr lang="ja-JP" altLang="en-US" sz="1100" dirty="0" smtClean="0">
                          <a:latin typeface="HGｺﾞｼｯｸM" panose="020B0609000000000000" pitchFamily="49" charset="-128"/>
                          <a:ea typeface="HGｺﾞｼｯｸM" panose="020B0609000000000000" pitchFamily="49" charset="-128"/>
                        </a:rPr>
                        <a:t>心血管系・免疫系・呼吸器系の構造と機能</a:t>
                      </a:r>
                      <a:endParaRPr kumimoji="1" lang="zh-TW" altLang="en-US" sz="11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endParaRPr>
                    </a:p>
                  </a:txBody>
                  <a:tcPr marL="68568" marR="685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5069">
                <a:tc>
                  <a:txBody>
                    <a:bodyPr/>
                    <a:lstStyle>
                      <a:lvl1pPr marL="803275" indent="-803275">
                        <a:spcBef>
                          <a:spcPct val="20000"/>
                        </a:spcBef>
                        <a:buClr>
                          <a:schemeClr val="bg2"/>
                        </a:buClr>
                        <a:buSzPct val="75000"/>
                        <a:buFont typeface="Wingdings" panose="05000000000000000000" pitchFamily="2" charset="2"/>
                        <a:defRPr kumimoji="1" sz="2400">
                          <a:solidFill>
                            <a:schemeClr val="tx1"/>
                          </a:solidFill>
                          <a:latin typeface="Verdana" panose="020B0604030504040204" pitchFamily="34" charset="0"/>
                          <a:ea typeface="新細明體" panose="02020500000000000000" pitchFamily="18"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Verdana" panose="020B0604030504040204" pitchFamily="34" charset="0"/>
                          <a:ea typeface="新細明體" panose="02020500000000000000" pitchFamily="18"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Verdana" panose="020B0604030504040204" pitchFamily="34" charset="0"/>
                          <a:ea typeface="新細明體" panose="02020500000000000000" pitchFamily="18"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5pPr>
                      <a:lvl6pPr marL="25146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6pPr>
                      <a:lvl7pPr marL="29718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7pPr>
                      <a:lvl8pPr marL="34290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8pPr>
                      <a:lvl9pPr marL="38862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en-US" altLang="zh-TW" sz="11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Class 5: </a:t>
                      </a:r>
                      <a:r>
                        <a:rPr lang="ja-JP" altLang="en-US" sz="1100" dirty="0" smtClean="0">
                          <a:latin typeface="HGｺﾞｼｯｸM" panose="020B0609000000000000" pitchFamily="49" charset="-128"/>
                          <a:ea typeface="HGｺﾞｼｯｸM" panose="020B0609000000000000" pitchFamily="49" charset="-128"/>
                        </a:rPr>
                        <a:t>消化器系・代謝系・内分泌系に関連した構造</a:t>
                      </a:r>
                      <a:r>
                        <a:rPr lang="ja-JP" altLang="en-US" sz="1100" dirty="0" smtClean="0">
                          <a:latin typeface="Verdana" panose="020B0604030504040204" pitchFamily="34" charset="0"/>
                          <a:ea typeface="新細明體" panose="02020500000000000000" pitchFamily="18" charset="-120"/>
                        </a:rPr>
                        <a:t>と機能</a:t>
                      </a:r>
                      <a:endParaRPr lang="en-US" altLang="ja-JP" sz="1100" dirty="0" smtClean="0">
                        <a:latin typeface="Verdana" panose="020B0604030504040204" pitchFamily="34" charset="0"/>
                        <a:ea typeface="新細明體" panose="02020500000000000000" pitchFamily="18" charset="-120"/>
                      </a:endParaRP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endParaRPr kumimoji="1" lang="zh-TW" altLang="en-US" sz="11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endParaRPr>
                    </a:p>
                  </a:txBody>
                  <a:tcPr marL="68568" marR="685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864">
                <a:tc>
                  <a:txBody>
                    <a:bodyPr/>
                    <a:lstStyle>
                      <a:lvl1pPr>
                        <a:spcBef>
                          <a:spcPct val="20000"/>
                        </a:spcBef>
                        <a:buClr>
                          <a:schemeClr val="bg2"/>
                        </a:buClr>
                        <a:buSzPct val="75000"/>
                        <a:buFont typeface="Wingdings" panose="05000000000000000000" pitchFamily="2" charset="2"/>
                        <a:defRPr kumimoji="1" sz="2400">
                          <a:solidFill>
                            <a:schemeClr val="tx1"/>
                          </a:solidFill>
                          <a:latin typeface="Verdana" panose="020B0604030504040204" pitchFamily="34" charset="0"/>
                          <a:ea typeface="新細明體" panose="02020500000000000000" pitchFamily="18"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Verdana" panose="020B0604030504040204" pitchFamily="34" charset="0"/>
                          <a:ea typeface="新細明體" panose="02020500000000000000" pitchFamily="18"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Verdana" panose="020B0604030504040204" pitchFamily="34" charset="0"/>
                          <a:ea typeface="新細明體" panose="02020500000000000000" pitchFamily="18"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5pPr>
                      <a:lvl6pPr marL="25146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6pPr>
                      <a:lvl7pPr marL="29718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7pPr>
                      <a:lvl8pPr marL="34290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8pPr>
                      <a:lvl9pPr marL="38862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en-US" altLang="zh-TW" sz="11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Class 6: </a:t>
                      </a:r>
                      <a:r>
                        <a:rPr lang="ja-JP" altLang="en-US" sz="1100" dirty="0" smtClean="0">
                          <a:latin typeface="HGｺﾞｼｯｸM" panose="020B0609000000000000" pitchFamily="49" charset="-128"/>
                          <a:ea typeface="HGｺﾞｼｯｸM" panose="020B0609000000000000" pitchFamily="49" charset="-128"/>
                        </a:rPr>
                        <a:t>尿路性器系および生殖系に関連した構造と機能</a:t>
                      </a:r>
                      <a:endParaRPr lang="en-US" altLang="ja-JP" sz="1100" dirty="0" smtClean="0">
                        <a:latin typeface="HGｺﾞｼｯｸM" panose="020B0609000000000000" pitchFamily="49" charset="-128"/>
                        <a:ea typeface="HGｺﾞｼｯｸM" panose="020B0609000000000000" pitchFamily="49" charset="-128"/>
                      </a:endParaRP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endParaRPr kumimoji="1" lang="zh-TW" altLang="en-US" sz="11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endParaRPr>
                    </a:p>
                  </a:txBody>
                  <a:tcPr marL="68568" marR="685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5361">
                <a:tc>
                  <a:txBody>
                    <a:bodyPr/>
                    <a:lstStyle>
                      <a:lvl1pPr>
                        <a:spcBef>
                          <a:spcPct val="20000"/>
                        </a:spcBef>
                        <a:buClr>
                          <a:schemeClr val="bg2"/>
                        </a:buClr>
                        <a:buSzPct val="75000"/>
                        <a:buFont typeface="Wingdings" panose="05000000000000000000" pitchFamily="2" charset="2"/>
                        <a:defRPr kumimoji="1" sz="2400">
                          <a:solidFill>
                            <a:schemeClr val="tx1"/>
                          </a:solidFill>
                          <a:latin typeface="Verdana" panose="020B0604030504040204" pitchFamily="34" charset="0"/>
                          <a:ea typeface="新細明體" panose="02020500000000000000" pitchFamily="18"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Verdana" panose="020B0604030504040204" pitchFamily="34" charset="0"/>
                          <a:ea typeface="新細明體" panose="02020500000000000000" pitchFamily="18"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Verdana" panose="020B0604030504040204" pitchFamily="34" charset="0"/>
                          <a:ea typeface="新細明體" panose="02020500000000000000" pitchFamily="18"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5pPr>
                      <a:lvl6pPr marL="25146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6pPr>
                      <a:lvl7pPr marL="29718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7pPr>
                      <a:lvl8pPr marL="34290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8pPr>
                      <a:lvl9pPr marL="38862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en-US" altLang="zh-TW" sz="11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 Class 7: </a:t>
                      </a:r>
                      <a:r>
                        <a:rPr lang="ja-JP" altLang="en-US" sz="1100" dirty="0" smtClean="0">
                          <a:latin typeface="HGｺﾞｼｯｸM" panose="020B0609000000000000" pitchFamily="49" charset="-128"/>
                          <a:ea typeface="HGｺﾞｼｯｸM" panose="020B0609000000000000" pitchFamily="49" charset="-128"/>
                        </a:rPr>
                        <a:t>神経筋骨格と運動に関連する構造と機能</a:t>
                      </a:r>
                      <a:endParaRPr kumimoji="1" lang="zh-TW" altLang="en-US" sz="11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endParaRPr>
                    </a:p>
                  </a:txBody>
                  <a:tcPr marL="68568" marR="685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3708">
                <a:tc>
                  <a:txBody>
                    <a:bodyPr/>
                    <a:lstStyle>
                      <a:lvl1pPr>
                        <a:spcBef>
                          <a:spcPct val="20000"/>
                        </a:spcBef>
                        <a:buClr>
                          <a:schemeClr val="bg2"/>
                        </a:buClr>
                        <a:buSzPct val="75000"/>
                        <a:buFont typeface="Wingdings" panose="05000000000000000000" pitchFamily="2" charset="2"/>
                        <a:defRPr kumimoji="1" sz="2400">
                          <a:solidFill>
                            <a:schemeClr val="tx1"/>
                          </a:solidFill>
                          <a:latin typeface="Verdana" panose="020B0604030504040204" pitchFamily="34" charset="0"/>
                          <a:ea typeface="新細明體" panose="02020500000000000000" pitchFamily="18"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Verdana" panose="020B0604030504040204" pitchFamily="34" charset="0"/>
                          <a:ea typeface="新細明體" panose="02020500000000000000" pitchFamily="18"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Verdana" panose="020B0604030504040204" pitchFamily="34" charset="0"/>
                          <a:ea typeface="新細明體" panose="02020500000000000000" pitchFamily="18"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5pPr>
                      <a:lvl6pPr marL="25146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6pPr>
                      <a:lvl7pPr marL="29718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7pPr>
                      <a:lvl8pPr marL="34290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8pPr>
                      <a:lvl9pPr marL="38862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en-US" altLang="zh-TW" sz="11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Class 8: </a:t>
                      </a:r>
                      <a:r>
                        <a:rPr lang="ja-JP" altLang="en-US" sz="1100" dirty="0" smtClean="0">
                          <a:latin typeface="HGｺﾞｼｯｸM" panose="020B0609000000000000" pitchFamily="49" charset="-128"/>
                          <a:ea typeface="HGｺﾞｼｯｸM" panose="020B0609000000000000" pitchFamily="49" charset="-128"/>
                        </a:rPr>
                        <a:t>皮膚および関連部位の構造と機能</a:t>
                      </a:r>
                      <a:endParaRPr kumimoji="1" lang="en-US" altLang="zh-TW" sz="11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endParaRP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endParaRPr kumimoji="1" lang="zh-TW" altLang="en-US" sz="11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endParaRPr>
                    </a:p>
                  </a:txBody>
                  <a:tcPr marL="68568" marR="685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6" name="Rectangle 3"/>
          <p:cNvSpPr txBox="1">
            <a:spLocks noChangeArrowheads="1"/>
          </p:cNvSpPr>
          <p:nvPr/>
        </p:nvSpPr>
        <p:spPr>
          <a:xfrm>
            <a:off x="80761" y="1610846"/>
            <a:ext cx="4839671" cy="7731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6700" indent="-266700">
              <a:lnSpc>
                <a:spcPct val="100000"/>
              </a:lnSpc>
              <a:spcBef>
                <a:spcPts val="600"/>
              </a:spcBef>
              <a:buNone/>
            </a:pPr>
            <a:r>
              <a:rPr lang="en-US" altLang="zh-TW" sz="11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2014</a:t>
            </a:r>
            <a:r>
              <a:rPr lang="ja-JP" altLang="en-US" sz="11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ja-JP" sz="11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9</a:t>
            </a:r>
            <a:r>
              <a:rPr lang="ja-JP" altLang="en-US" sz="11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月現在</a:t>
            </a:r>
            <a:r>
              <a:rPr lang="en-US" altLang="zh-TW" sz="11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 , </a:t>
            </a:r>
            <a:r>
              <a:rPr lang="en-US" altLang="zh-TW" sz="11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444,990</a:t>
            </a:r>
            <a:r>
              <a:rPr lang="en-US" altLang="zh-TW" sz="11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 </a:t>
            </a:r>
            <a:r>
              <a:rPr lang="ja-JP" altLang="en-US" sz="11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人が障害認定書を保持</a:t>
            </a:r>
            <a:r>
              <a:rPr lang="en-US" altLang="zh-TW" sz="11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1100" b="1"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 </a:t>
            </a:r>
            <a:endParaRPr lang="zh-TW" altLang="en-US" sz="11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266700" indent="-266700">
              <a:lnSpc>
                <a:spcPct val="100000"/>
              </a:lnSpc>
              <a:spcBef>
                <a:spcPts val="600"/>
              </a:spcBef>
              <a:buClr>
                <a:srgbClr val="C00000"/>
              </a:buClr>
              <a:buFont typeface="Wingdings" panose="05000000000000000000" pitchFamily="2" charset="2"/>
              <a:buChar char="Ø"/>
            </a:pPr>
            <a:r>
              <a:rPr lang="ja-JP" altLang="en-US" sz="1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主要</a:t>
            </a:r>
            <a:r>
              <a:rPr lang="ja-JP" altLang="en-US" sz="11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グループ</a:t>
            </a:r>
            <a:r>
              <a:rPr lang="en-US" altLang="zh-TW" sz="11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1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35</a:t>
            </a:r>
            <a:r>
              <a:rPr lang="en-US" altLang="zh-TW" sz="1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1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1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Class 1, </a:t>
            </a:r>
            <a:r>
              <a:rPr lang="en-US" altLang="zh-TW" sz="11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156,554</a:t>
            </a:r>
            <a:r>
              <a:rPr lang="ja-JP" altLang="en-US" sz="11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人</a:t>
            </a:r>
            <a:r>
              <a:rPr lang="zh-TW" altLang="en-US" sz="11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 </a:t>
            </a:r>
            <a:r>
              <a:rPr lang="ja-JP" altLang="en-US" sz="1100" dirty="0"/>
              <a:t>。</a:t>
            </a:r>
            <a:r>
              <a:rPr lang="ja-JP" altLang="en-US" sz="1100" dirty="0" smtClean="0"/>
              <a:t>神経系と精神機能の構造</a:t>
            </a:r>
            <a:endParaRPr lang="en-US" altLang="zh-TW" sz="1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54" name="矩形 53"/>
          <p:cNvSpPr/>
          <p:nvPr/>
        </p:nvSpPr>
        <p:spPr>
          <a:xfrm rot="5936">
            <a:off x="3494062" y="3319395"/>
            <a:ext cx="715260" cy="276999"/>
          </a:xfrm>
          <a:prstGeom prst="rect">
            <a:avLst/>
          </a:prstGeom>
        </p:spPr>
        <p:txBody>
          <a:bodyPr wrap="none">
            <a:spAutoFit/>
          </a:bodyPr>
          <a:lstStyle/>
          <a:p>
            <a:r>
              <a:rPr lang="en-US" altLang="zh-TW" sz="1200" dirty="0">
                <a:solidFill>
                  <a:srgbClr val="C00000"/>
                </a:solidFill>
                <a:latin typeface="微軟正黑體" panose="020B0604030504040204" pitchFamily="34" charset="-120"/>
                <a:ea typeface="微軟正黑體" panose="020B0604030504040204" pitchFamily="34" charset="-120"/>
              </a:rPr>
              <a:t>20.38%</a:t>
            </a:r>
            <a:endParaRPr lang="zh-TW" altLang="en-US" sz="1200" dirty="0">
              <a:solidFill>
                <a:srgbClr val="C00000"/>
              </a:solidFill>
              <a:latin typeface="微軟正黑體" panose="020B0604030504040204" pitchFamily="34" charset="-120"/>
              <a:ea typeface="微軟正黑體" panose="020B0604030504040204" pitchFamily="34" charset="-120"/>
            </a:endParaRPr>
          </a:p>
        </p:txBody>
      </p:sp>
      <p:sp>
        <p:nvSpPr>
          <p:cNvPr id="57" name="矩形 56"/>
          <p:cNvSpPr/>
          <p:nvPr/>
        </p:nvSpPr>
        <p:spPr>
          <a:xfrm rot="21578854">
            <a:off x="3523692" y="2938182"/>
            <a:ext cx="715260" cy="276999"/>
          </a:xfrm>
          <a:prstGeom prst="rect">
            <a:avLst/>
          </a:prstGeom>
        </p:spPr>
        <p:txBody>
          <a:bodyPr wrap="none">
            <a:spAutoFit/>
          </a:bodyPr>
          <a:lstStyle/>
          <a:p>
            <a:r>
              <a:rPr lang="en-US" altLang="zh-TW" sz="1200" dirty="0" smtClean="0">
                <a:solidFill>
                  <a:srgbClr val="C00000"/>
                </a:solidFill>
                <a:latin typeface="微軟正黑體" panose="020B0604030504040204" pitchFamily="34" charset="-120"/>
                <a:ea typeface="微軟正黑體" panose="020B0604030504040204" pitchFamily="34" charset="-120"/>
              </a:rPr>
              <a:t>35.07%</a:t>
            </a:r>
            <a:endParaRPr lang="zh-TW" altLang="en-US" sz="1200" dirty="0">
              <a:solidFill>
                <a:srgbClr val="C00000"/>
              </a:solidFill>
              <a:latin typeface="微軟正黑體" panose="020B0604030504040204" pitchFamily="34" charset="-120"/>
              <a:ea typeface="微軟正黑體" panose="020B0604030504040204" pitchFamily="34" charset="-120"/>
            </a:endParaRPr>
          </a:p>
        </p:txBody>
      </p:sp>
      <p:sp>
        <p:nvSpPr>
          <p:cNvPr id="58" name="矩形 57"/>
          <p:cNvSpPr/>
          <p:nvPr/>
        </p:nvSpPr>
        <p:spPr>
          <a:xfrm rot="21578854">
            <a:off x="3493456" y="3663804"/>
            <a:ext cx="715260" cy="276999"/>
          </a:xfrm>
          <a:prstGeom prst="rect">
            <a:avLst/>
          </a:prstGeom>
        </p:spPr>
        <p:txBody>
          <a:bodyPr wrap="none">
            <a:spAutoFit/>
          </a:bodyPr>
          <a:lstStyle/>
          <a:p>
            <a:r>
              <a:rPr lang="en-US" altLang="zh-TW" sz="1200" dirty="0">
                <a:solidFill>
                  <a:srgbClr val="C00000"/>
                </a:solidFill>
                <a:latin typeface="微軟正黑體" panose="020B0604030504040204" pitchFamily="34" charset="-120"/>
                <a:ea typeface="微軟正黑體" panose="020B0604030504040204" pitchFamily="34" charset="-120"/>
              </a:rPr>
              <a:t>16.26%</a:t>
            </a:r>
            <a:endParaRPr lang="zh-TW" altLang="en-US" sz="1200" dirty="0">
              <a:solidFill>
                <a:srgbClr val="C00000"/>
              </a:solidFill>
              <a:latin typeface="微軟正黑體" panose="020B0604030504040204" pitchFamily="34" charset="-120"/>
              <a:ea typeface="微軟正黑體" panose="020B0604030504040204" pitchFamily="34" charset="-120"/>
            </a:endParaRPr>
          </a:p>
        </p:txBody>
      </p:sp>
      <p:sp>
        <p:nvSpPr>
          <p:cNvPr id="59" name="矩形 58"/>
          <p:cNvSpPr/>
          <p:nvPr/>
        </p:nvSpPr>
        <p:spPr>
          <a:xfrm>
            <a:off x="3545711" y="4033141"/>
            <a:ext cx="671221" cy="276999"/>
          </a:xfrm>
          <a:prstGeom prst="rect">
            <a:avLst/>
          </a:prstGeom>
        </p:spPr>
        <p:txBody>
          <a:bodyPr wrap="square">
            <a:spAutoFit/>
          </a:bodyPr>
          <a:lstStyle/>
          <a:p>
            <a:r>
              <a:rPr lang="en-US" altLang="zh-TW" sz="1200" dirty="0">
                <a:solidFill>
                  <a:srgbClr val="C00000"/>
                </a:solidFill>
                <a:latin typeface="微軟正黑體" panose="020B0604030504040204" pitchFamily="34" charset="-120"/>
                <a:ea typeface="微軟正黑體" panose="020B0604030504040204" pitchFamily="34" charset="-120"/>
              </a:rPr>
              <a:t>6.57%</a:t>
            </a:r>
            <a:endParaRPr lang="zh-TW" altLang="en-US" sz="1200" dirty="0">
              <a:solidFill>
                <a:srgbClr val="C00000"/>
              </a:solidFill>
              <a:latin typeface="微軟正黑體" panose="020B0604030504040204" pitchFamily="34" charset="-120"/>
              <a:ea typeface="微軟正黑體" panose="020B0604030504040204" pitchFamily="34" charset="-120"/>
            </a:endParaRPr>
          </a:p>
        </p:txBody>
      </p:sp>
      <p:sp>
        <p:nvSpPr>
          <p:cNvPr id="60" name="矩形 59"/>
          <p:cNvSpPr/>
          <p:nvPr/>
        </p:nvSpPr>
        <p:spPr>
          <a:xfrm>
            <a:off x="3511360" y="4543562"/>
            <a:ext cx="710775" cy="276999"/>
          </a:xfrm>
          <a:prstGeom prst="rect">
            <a:avLst/>
          </a:prstGeom>
        </p:spPr>
        <p:txBody>
          <a:bodyPr wrap="square">
            <a:spAutoFit/>
          </a:bodyPr>
          <a:lstStyle/>
          <a:p>
            <a:r>
              <a:rPr lang="en-US" altLang="zh-TW" sz="1200" dirty="0">
                <a:solidFill>
                  <a:srgbClr val="C00000"/>
                </a:solidFill>
                <a:latin typeface="微軟正黑體" panose="020B0604030504040204" pitchFamily="34" charset="-120"/>
                <a:ea typeface="微軟正黑體" panose="020B0604030504040204" pitchFamily="34" charset="-120"/>
              </a:rPr>
              <a:t>5.44%</a:t>
            </a:r>
            <a:endParaRPr lang="zh-TW" altLang="en-US" sz="1200" dirty="0">
              <a:solidFill>
                <a:srgbClr val="C00000"/>
              </a:solidFill>
              <a:latin typeface="微軟正黑體" panose="020B0604030504040204" pitchFamily="34" charset="-120"/>
              <a:ea typeface="微軟正黑體" panose="020B0604030504040204" pitchFamily="34" charset="-120"/>
            </a:endParaRPr>
          </a:p>
        </p:txBody>
      </p:sp>
      <p:sp>
        <p:nvSpPr>
          <p:cNvPr id="61" name="矩形 60"/>
          <p:cNvSpPr/>
          <p:nvPr/>
        </p:nvSpPr>
        <p:spPr>
          <a:xfrm>
            <a:off x="3609842" y="5001997"/>
            <a:ext cx="625492" cy="276999"/>
          </a:xfrm>
          <a:prstGeom prst="rect">
            <a:avLst/>
          </a:prstGeom>
        </p:spPr>
        <p:txBody>
          <a:bodyPr wrap="none">
            <a:spAutoFit/>
          </a:bodyPr>
          <a:lstStyle/>
          <a:p>
            <a:r>
              <a:rPr lang="en-US" altLang="zh-TW" sz="1200" dirty="0">
                <a:solidFill>
                  <a:srgbClr val="C00000"/>
                </a:solidFill>
                <a:latin typeface="微軟正黑體" panose="020B0604030504040204" pitchFamily="34" charset="-120"/>
                <a:ea typeface="微軟正黑體" panose="020B0604030504040204" pitchFamily="34" charset="-120"/>
              </a:rPr>
              <a:t>1.19%</a:t>
            </a:r>
            <a:endParaRPr lang="zh-TW" altLang="en-US" sz="1200" dirty="0">
              <a:solidFill>
                <a:srgbClr val="C00000"/>
              </a:solidFill>
              <a:latin typeface="微軟正黑體" panose="020B0604030504040204" pitchFamily="34" charset="-120"/>
              <a:ea typeface="微軟正黑體" panose="020B0604030504040204" pitchFamily="34" charset="-120"/>
            </a:endParaRPr>
          </a:p>
        </p:txBody>
      </p:sp>
      <p:sp>
        <p:nvSpPr>
          <p:cNvPr id="62" name="矩形 61"/>
          <p:cNvSpPr/>
          <p:nvPr/>
        </p:nvSpPr>
        <p:spPr>
          <a:xfrm>
            <a:off x="3568576" y="5372001"/>
            <a:ext cx="625492" cy="276999"/>
          </a:xfrm>
          <a:prstGeom prst="rect">
            <a:avLst/>
          </a:prstGeom>
        </p:spPr>
        <p:txBody>
          <a:bodyPr wrap="none">
            <a:spAutoFit/>
          </a:bodyPr>
          <a:lstStyle/>
          <a:p>
            <a:r>
              <a:rPr lang="en-US" altLang="zh-TW" sz="1200" dirty="0">
                <a:solidFill>
                  <a:srgbClr val="C00000"/>
                </a:solidFill>
                <a:latin typeface="微軟正黑體" panose="020B0604030504040204" pitchFamily="34" charset="-120"/>
                <a:ea typeface="微軟正黑體" panose="020B0604030504040204" pitchFamily="34" charset="-120"/>
              </a:rPr>
              <a:t>0.82%</a:t>
            </a:r>
            <a:endParaRPr lang="zh-TW" altLang="en-US" sz="1200" dirty="0">
              <a:solidFill>
                <a:srgbClr val="C00000"/>
              </a:solidFill>
              <a:latin typeface="微軟正黑體" panose="020B0604030504040204" pitchFamily="34" charset="-120"/>
              <a:ea typeface="微軟正黑體" panose="020B0604030504040204" pitchFamily="34" charset="-120"/>
            </a:endParaRPr>
          </a:p>
        </p:txBody>
      </p:sp>
      <p:sp>
        <p:nvSpPr>
          <p:cNvPr id="63" name="矩形 62"/>
          <p:cNvSpPr/>
          <p:nvPr/>
        </p:nvSpPr>
        <p:spPr>
          <a:xfrm>
            <a:off x="3584070" y="5793082"/>
            <a:ext cx="625492" cy="276999"/>
          </a:xfrm>
          <a:prstGeom prst="rect">
            <a:avLst/>
          </a:prstGeom>
        </p:spPr>
        <p:txBody>
          <a:bodyPr wrap="none">
            <a:spAutoFit/>
          </a:bodyPr>
          <a:lstStyle/>
          <a:p>
            <a:r>
              <a:rPr lang="en-US" altLang="zh-TW" sz="1200" dirty="0">
                <a:solidFill>
                  <a:srgbClr val="C00000"/>
                </a:solidFill>
                <a:latin typeface="微軟正黑體" panose="020B0604030504040204" pitchFamily="34" charset="-120"/>
                <a:ea typeface="微軟正黑體" panose="020B0604030504040204" pitchFamily="34" charset="-120"/>
              </a:rPr>
              <a:t>0.18%</a:t>
            </a:r>
            <a:endParaRPr lang="zh-TW" altLang="en-US" sz="1200" dirty="0">
              <a:solidFill>
                <a:srgbClr val="C0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0104497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ja-JP" altLang="en-US" dirty="0" smtClean="0"/>
              <a:t>貧困</a:t>
            </a:r>
            <a:endParaRPr lang="zh-TW" altLang="en-US" dirty="0"/>
          </a:p>
        </p:txBody>
      </p:sp>
      <p:sp>
        <p:nvSpPr>
          <p:cNvPr id="3" name="內容版面配置區 2"/>
          <p:cNvSpPr>
            <a:spLocks noGrp="1"/>
          </p:cNvSpPr>
          <p:nvPr>
            <p:ph idx="1"/>
          </p:nvPr>
        </p:nvSpPr>
        <p:spPr/>
        <p:txBody>
          <a:bodyPr/>
          <a:lstStyle/>
          <a:p>
            <a:endParaRPr lang="zh-TW" altLang="en-US" dirty="0"/>
          </a:p>
        </p:txBody>
      </p:sp>
      <p:graphicFrame>
        <p:nvGraphicFramePr>
          <p:cNvPr id="8" name="圖表 7"/>
          <p:cNvGraphicFramePr>
            <a:graphicFrameLocks/>
          </p:cNvGraphicFramePr>
          <p:nvPr>
            <p:extLst>
              <p:ext uri="{D42A27DB-BD31-4B8C-83A1-F6EECF244321}">
                <p14:modId xmlns:p14="http://schemas.microsoft.com/office/powerpoint/2010/main" val="4213009097"/>
              </p:ext>
            </p:extLst>
          </p:nvPr>
        </p:nvGraphicFramePr>
        <p:xfrm>
          <a:off x="1187624" y="1772816"/>
          <a:ext cx="7128792" cy="4536504"/>
        </p:xfrm>
        <a:graphic>
          <a:graphicData uri="http://schemas.openxmlformats.org/drawingml/2006/chart">
            <c:chart xmlns:c="http://schemas.openxmlformats.org/drawingml/2006/chart" xmlns:r="http://schemas.openxmlformats.org/officeDocument/2006/relationships" r:id="rId2"/>
          </a:graphicData>
        </a:graphic>
      </p:graphicFrame>
      <p:cxnSp>
        <p:nvCxnSpPr>
          <p:cNvPr id="9" name="直線接點 8"/>
          <p:cNvCxnSpPr/>
          <p:nvPr/>
        </p:nvCxnSpPr>
        <p:spPr>
          <a:xfrm>
            <a:off x="7380312" y="1988840"/>
            <a:ext cx="216024" cy="72008"/>
          </a:xfrm>
          <a:prstGeom prst="line">
            <a:avLst/>
          </a:prstGeom>
          <a:ln w="19050" cmpd="sng">
            <a:solidFill>
              <a:srgbClr val="F0AD00"/>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a:off x="5364088" y="1916832"/>
            <a:ext cx="288032" cy="0"/>
          </a:xfrm>
          <a:prstGeom prst="line">
            <a:avLst/>
          </a:prstGeom>
          <a:ln w="19050" cmpd="sng"/>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0447754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ja-JP" altLang="en-US" sz="3600" dirty="0" smtClean="0">
                <a:solidFill>
                  <a:srgbClr val="0070C0"/>
                </a:solidFill>
                <a:latin typeface="HGｺﾞｼｯｸM" panose="020B0609000000000000" pitchFamily="49" charset="-128"/>
                <a:ea typeface="HGｺﾞｼｯｸM" panose="020B0609000000000000" pitchFamily="49" charset="-128"/>
              </a:rPr>
              <a:t>障害者の労働への参加</a:t>
            </a:r>
            <a:r>
              <a:rPr lang="en-US" altLang="zh-TW" sz="3600" dirty="0" smtClean="0">
                <a:solidFill>
                  <a:srgbClr val="0070C0"/>
                </a:solidFill>
                <a:latin typeface="標楷體" pitchFamily="65" charset="-120"/>
                <a:ea typeface="標楷體" pitchFamily="65" charset="-120"/>
              </a:rPr>
              <a:t>: 15-64</a:t>
            </a:r>
            <a:r>
              <a:rPr lang="ja-JP" altLang="en-US" sz="3600" dirty="0">
                <a:solidFill>
                  <a:srgbClr val="0070C0"/>
                </a:solidFill>
                <a:latin typeface="HGｺﾞｼｯｸM" panose="020B0609000000000000" pitchFamily="49" charset="-128"/>
                <a:ea typeface="HGｺﾞｼｯｸM" panose="020B0609000000000000" pitchFamily="49" charset="-128"/>
              </a:rPr>
              <a:t>歳</a:t>
            </a:r>
            <a:endParaRPr lang="zh-TW" altLang="en-US" dirty="0"/>
          </a:p>
        </p:txBody>
      </p:sp>
      <p:sp>
        <p:nvSpPr>
          <p:cNvPr id="3" name="內容版面配置區 2"/>
          <p:cNvSpPr>
            <a:spLocks noGrp="1"/>
          </p:cNvSpPr>
          <p:nvPr>
            <p:ph idx="1"/>
          </p:nvPr>
        </p:nvSpPr>
        <p:spPr/>
        <p:txBody>
          <a:bodyPr/>
          <a:lstStyle/>
          <a:p>
            <a:endParaRPr lang="zh-TW" altLang="en-US"/>
          </a:p>
        </p:txBody>
      </p:sp>
      <p:graphicFrame>
        <p:nvGraphicFramePr>
          <p:cNvPr id="4" name="表格 3"/>
          <p:cNvGraphicFramePr>
            <a:graphicFrameLocks noGrp="1"/>
          </p:cNvGraphicFramePr>
          <p:nvPr>
            <p:extLst>
              <p:ext uri="{D42A27DB-BD31-4B8C-83A1-F6EECF244321}">
                <p14:modId xmlns:p14="http://schemas.microsoft.com/office/powerpoint/2010/main" val="2749746330"/>
              </p:ext>
            </p:extLst>
          </p:nvPr>
        </p:nvGraphicFramePr>
        <p:xfrm>
          <a:off x="323850" y="1412875"/>
          <a:ext cx="8424863" cy="2238214"/>
        </p:xfrm>
        <a:graphic>
          <a:graphicData uri="http://schemas.openxmlformats.org/drawingml/2006/table">
            <a:tbl>
              <a:tblPr firstRow="1" firstCol="1" bandRow="1">
                <a:tableStyleId>{5C22544A-7EE6-4342-B048-85BDC9FD1C3A}</a:tableStyleId>
              </a:tblPr>
              <a:tblGrid>
                <a:gridCol w="1223814"/>
                <a:gridCol w="936104"/>
                <a:gridCol w="864096"/>
                <a:gridCol w="792088"/>
                <a:gridCol w="1080120"/>
                <a:gridCol w="720080"/>
                <a:gridCol w="720080"/>
                <a:gridCol w="720080"/>
                <a:gridCol w="720080"/>
                <a:gridCol w="648321"/>
              </a:tblGrid>
              <a:tr h="276533">
                <a:tc gridSpan="2">
                  <a:txBody>
                    <a:bodyPr/>
                    <a:lstStyle/>
                    <a:p>
                      <a:endParaRPr lang="zh-TW" sz="1100" dirty="0">
                        <a:effectLst/>
                        <a:latin typeface="標楷體" pitchFamily="65" charset="-120"/>
                        <a:ea typeface="標楷體" pitchFamily="65" charset="-120"/>
                      </a:endParaRPr>
                    </a:p>
                  </a:txBody>
                  <a:tcPr marL="17780" marR="17780" marT="0" marB="0" anchor="ctr"/>
                </a:tc>
                <a:tc hMerge="1">
                  <a:txBody>
                    <a:bodyPr/>
                    <a:lstStyle/>
                    <a:p>
                      <a:endParaRPr lang="zh-TW" altLang="en-US"/>
                    </a:p>
                  </a:txBody>
                  <a:tcPr/>
                </a:tc>
                <a:tc>
                  <a:txBody>
                    <a:bodyPr/>
                    <a:lstStyle/>
                    <a:p>
                      <a:pPr>
                        <a:spcAft>
                          <a:spcPts val="0"/>
                        </a:spcAft>
                      </a:pPr>
                      <a:r>
                        <a:rPr lang="ja-JP" altLang="en-US" sz="1100" kern="0" dirty="0" smtClean="0">
                          <a:effectLst/>
                          <a:latin typeface="HGｺﾞｼｯｸM" panose="020B0609000000000000" pitchFamily="49" charset="-128"/>
                          <a:ea typeface="HGｺﾞｼｯｸM" panose="020B0609000000000000" pitchFamily="49" charset="-128"/>
                        </a:rPr>
                        <a:t>台湾</a:t>
                      </a:r>
                      <a:endParaRPr lang="zh-TW" sz="1100" kern="100" dirty="0">
                        <a:effectLst/>
                        <a:latin typeface="標楷體" pitchFamily="65" charset="-120"/>
                        <a:ea typeface="標楷體" pitchFamily="65" charset="-120"/>
                      </a:endParaRPr>
                    </a:p>
                  </a:txBody>
                  <a:tcPr marL="17780" marR="17780" marT="0" marB="0" anchor="ctr"/>
                </a:tc>
                <a:tc>
                  <a:txBody>
                    <a:bodyPr/>
                    <a:lstStyle/>
                    <a:p>
                      <a:pPr>
                        <a:spcAft>
                          <a:spcPts val="0"/>
                        </a:spcAft>
                      </a:pPr>
                      <a:r>
                        <a:rPr lang="ja-JP" altLang="en-US" sz="1100" kern="0" dirty="0" smtClean="0">
                          <a:effectLst/>
                          <a:latin typeface="HGｺﾞｼｯｸM" panose="020B0609000000000000" pitchFamily="49" charset="-128"/>
                          <a:ea typeface="HGｺﾞｼｯｸM" panose="020B0609000000000000" pitchFamily="49" charset="-128"/>
                        </a:rPr>
                        <a:t>アメリカ</a:t>
                      </a:r>
                      <a:endParaRPr lang="zh-TW" sz="1100" kern="100" dirty="0">
                        <a:effectLst/>
                        <a:latin typeface="HGｺﾞｼｯｸM" panose="020B0609000000000000" pitchFamily="49" charset="-128"/>
                        <a:ea typeface="HGｺﾞｼｯｸM" panose="020B0609000000000000" pitchFamily="49" charset="-128"/>
                      </a:endParaRPr>
                    </a:p>
                  </a:txBody>
                  <a:tcPr marL="17780" marR="17780" marT="0" marB="0" anchor="ctr"/>
                </a:tc>
                <a:tc>
                  <a:txBody>
                    <a:bodyPr/>
                    <a:lstStyle/>
                    <a:p>
                      <a:pPr>
                        <a:spcAft>
                          <a:spcPts val="0"/>
                        </a:spcAft>
                      </a:pPr>
                      <a:r>
                        <a:rPr lang="ja-JP" altLang="en-US" sz="1100" kern="100" dirty="0" smtClean="0">
                          <a:effectLst/>
                          <a:latin typeface="HGｺﾞｼｯｸM" panose="020B0609000000000000" pitchFamily="49" charset="-128"/>
                          <a:ea typeface="HGｺﾞｼｯｸM" panose="020B0609000000000000" pitchFamily="49" charset="-128"/>
                        </a:rPr>
                        <a:t>オーストラリア</a:t>
                      </a:r>
                      <a:endParaRPr lang="zh-TW" sz="1100" kern="100" dirty="0">
                        <a:effectLst/>
                        <a:latin typeface="HGｺﾞｼｯｸM" panose="020B0609000000000000" pitchFamily="49" charset="-128"/>
                        <a:ea typeface="HGｺﾞｼｯｸM" panose="020B0609000000000000" pitchFamily="49" charset="-128"/>
                      </a:endParaRPr>
                    </a:p>
                  </a:txBody>
                  <a:tcPr marL="17780" marR="17780" marT="0" marB="0" anchor="ctr"/>
                </a:tc>
                <a:tc>
                  <a:txBody>
                    <a:bodyPr/>
                    <a:lstStyle/>
                    <a:p>
                      <a:pPr>
                        <a:spcAft>
                          <a:spcPts val="0"/>
                        </a:spcAft>
                      </a:pPr>
                      <a:r>
                        <a:rPr lang="en-US" altLang="zh-TW" sz="1100" kern="0" dirty="0" smtClean="0">
                          <a:effectLst/>
                          <a:latin typeface="標楷體" pitchFamily="65" charset="-120"/>
                          <a:ea typeface="標楷體" pitchFamily="65" charset="-120"/>
                        </a:rPr>
                        <a:t> </a:t>
                      </a:r>
                      <a:r>
                        <a:rPr lang="ja-JP" altLang="en-US" sz="1100" kern="0" dirty="0" smtClean="0">
                          <a:effectLst/>
                          <a:latin typeface="HGｺﾞｼｯｸM" panose="020B0609000000000000" pitchFamily="49" charset="-128"/>
                          <a:ea typeface="HGｺﾞｼｯｸM" panose="020B0609000000000000" pitchFamily="49" charset="-128"/>
                        </a:rPr>
                        <a:t>ＥＵ</a:t>
                      </a:r>
                      <a:endParaRPr lang="zh-TW" sz="1100" kern="100" dirty="0">
                        <a:effectLst/>
                        <a:latin typeface="標楷體" pitchFamily="65" charset="-120"/>
                        <a:ea typeface="標楷體" pitchFamily="65" charset="-120"/>
                      </a:endParaRPr>
                    </a:p>
                  </a:txBody>
                  <a:tcPr marL="17780" marR="17780" marT="0" marB="0" anchor="ctr"/>
                </a:tc>
                <a:tc>
                  <a:txBody>
                    <a:bodyPr/>
                    <a:lstStyle/>
                    <a:p>
                      <a:pPr>
                        <a:spcAft>
                          <a:spcPts val="0"/>
                        </a:spcAft>
                      </a:pPr>
                      <a:r>
                        <a:rPr lang="ja-JP" altLang="en-US" sz="1100" kern="0" dirty="0" smtClean="0">
                          <a:effectLst/>
                          <a:latin typeface="HGｺﾞｼｯｸM" panose="020B0609000000000000" pitchFamily="49" charset="-128"/>
                          <a:ea typeface="HGｺﾞｼｯｸM" panose="020B0609000000000000" pitchFamily="49" charset="-128"/>
                        </a:rPr>
                        <a:t>ドイツ</a:t>
                      </a:r>
                      <a:endParaRPr lang="zh-TW" sz="1100" kern="100" dirty="0">
                        <a:effectLst/>
                        <a:latin typeface="HGｺﾞｼｯｸM" panose="020B0609000000000000" pitchFamily="49" charset="-128"/>
                        <a:ea typeface="HGｺﾞｼｯｸM" panose="020B0609000000000000" pitchFamily="49" charset="-128"/>
                      </a:endParaRPr>
                    </a:p>
                  </a:txBody>
                  <a:tcPr marL="17780" marR="17780" marT="0" marB="0" anchor="ctr"/>
                </a:tc>
                <a:tc>
                  <a:txBody>
                    <a:bodyPr/>
                    <a:lstStyle/>
                    <a:p>
                      <a:pPr>
                        <a:spcAft>
                          <a:spcPts val="0"/>
                        </a:spcAft>
                      </a:pPr>
                      <a:r>
                        <a:rPr lang="ja-JP" altLang="en-US" sz="1100" kern="100" dirty="0" smtClean="0">
                          <a:effectLst/>
                          <a:latin typeface="HGｺﾞｼｯｸM" panose="020B0609000000000000" pitchFamily="49" charset="-128"/>
                          <a:ea typeface="HGｺﾞｼｯｸM" panose="020B0609000000000000" pitchFamily="49" charset="-128"/>
                        </a:rPr>
                        <a:t>フランス</a:t>
                      </a:r>
                      <a:endParaRPr lang="zh-TW" sz="1100" kern="100" dirty="0">
                        <a:effectLst/>
                        <a:latin typeface="HGｺﾞｼｯｸM" panose="020B0609000000000000" pitchFamily="49" charset="-128"/>
                        <a:ea typeface="HGｺﾞｼｯｸM" panose="020B0609000000000000" pitchFamily="49" charset="-128"/>
                      </a:endParaRPr>
                    </a:p>
                  </a:txBody>
                  <a:tcPr marL="17780" marR="17780" marT="0" marB="0" anchor="ctr"/>
                </a:tc>
                <a:tc>
                  <a:txBody>
                    <a:bodyPr/>
                    <a:lstStyle/>
                    <a:p>
                      <a:pPr>
                        <a:spcAft>
                          <a:spcPts val="0"/>
                        </a:spcAft>
                      </a:pPr>
                      <a:r>
                        <a:rPr lang="ja-JP" altLang="en-US" sz="1100" kern="0" dirty="0" smtClean="0">
                          <a:effectLst/>
                          <a:latin typeface="HGｺﾞｼｯｸM" panose="020B0609000000000000" pitchFamily="49" charset="-128"/>
                          <a:ea typeface="HGｺﾞｼｯｸM" panose="020B0609000000000000" pitchFamily="49" charset="-128"/>
                        </a:rPr>
                        <a:t>イタリア</a:t>
                      </a:r>
                      <a:endParaRPr lang="zh-TW" sz="1100" kern="100" dirty="0">
                        <a:effectLst/>
                        <a:latin typeface="HGｺﾞｼｯｸM" panose="020B0609000000000000" pitchFamily="49" charset="-128"/>
                        <a:ea typeface="HGｺﾞｼｯｸM" panose="020B0609000000000000" pitchFamily="49" charset="-128"/>
                      </a:endParaRPr>
                    </a:p>
                  </a:txBody>
                  <a:tcPr marL="17780" marR="17780" marT="0" marB="0" anchor="ctr"/>
                </a:tc>
                <a:tc>
                  <a:txBody>
                    <a:bodyPr/>
                    <a:lstStyle/>
                    <a:p>
                      <a:pPr>
                        <a:spcAft>
                          <a:spcPts val="0"/>
                        </a:spcAft>
                      </a:pPr>
                      <a:r>
                        <a:rPr lang="ja-JP" altLang="en-US" sz="1100" kern="0" dirty="0" smtClean="0">
                          <a:effectLst/>
                          <a:latin typeface="HGｺﾞｼｯｸM" panose="020B0609000000000000" pitchFamily="49" charset="-128"/>
                          <a:ea typeface="HGｺﾞｼｯｸM" panose="020B0609000000000000" pitchFamily="49" charset="-128"/>
                        </a:rPr>
                        <a:t>イギリス</a:t>
                      </a:r>
                      <a:endParaRPr lang="zh-TW" sz="1100" kern="100" dirty="0">
                        <a:effectLst/>
                        <a:latin typeface="HGｺﾞｼｯｸM" panose="020B0609000000000000" pitchFamily="49" charset="-128"/>
                        <a:ea typeface="HGｺﾞｼｯｸM" panose="020B0609000000000000" pitchFamily="49" charset="-128"/>
                      </a:endParaRPr>
                    </a:p>
                  </a:txBody>
                  <a:tcPr marL="17780" marR="17780" marT="0" marB="0" anchor="ctr"/>
                </a:tc>
              </a:tr>
              <a:tr h="544559">
                <a:tc gridSpan="2">
                  <a:txBody>
                    <a:bodyPr/>
                    <a:lstStyle/>
                    <a:p>
                      <a:pPr>
                        <a:spcAft>
                          <a:spcPts val="0"/>
                        </a:spcAft>
                      </a:pPr>
                      <a:r>
                        <a:rPr lang="ja-JP" altLang="en-US" sz="1100" kern="0" dirty="0" smtClean="0">
                          <a:effectLst/>
                          <a:latin typeface="HGｺﾞｼｯｸM" panose="020B0609000000000000" pitchFamily="49" charset="-128"/>
                          <a:ea typeface="HGｺﾞｼｯｸM" panose="020B0609000000000000" pitchFamily="49" charset="-128"/>
                        </a:rPr>
                        <a:t>全人口に占める障害者の割合</a:t>
                      </a:r>
                      <a:r>
                        <a:rPr lang="en-US" altLang="zh-TW" sz="1100" kern="0" dirty="0" smtClean="0">
                          <a:effectLst/>
                          <a:latin typeface="標楷體" pitchFamily="65" charset="-120"/>
                          <a:ea typeface="標楷體" pitchFamily="65" charset="-120"/>
                        </a:rPr>
                        <a:t>(%)</a:t>
                      </a:r>
                      <a:endParaRPr lang="zh-TW" sz="1100" kern="100" dirty="0">
                        <a:effectLst/>
                        <a:latin typeface="標楷體" pitchFamily="65" charset="-120"/>
                        <a:ea typeface="標楷體" pitchFamily="65" charset="-120"/>
                      </a:endParaRPr>
                    </a:p>
                  </a:txBody>
                  <a:tcPr marL="17780" marR="17780" marT="0" marB="0" anchor="ctr"/>
                </a:tc>
                <a:tc hMerge="1">
                  <a:txBody>
                    <a:bodyPr/>
                    <a:lstStyle/>
                    <a:p>
                      <a:endParaRPr lang="zh-TW" altLang="en-US"/>
                    </a:p>
                  </a:txBody>
                  <a:tcPr/>
                </a:tc>
                <a:tc>
                  <a:txBody>
                    <a:bodyPr/>
                    <a:lstStyle/>
                    <a:p>
                      <a:pPr algn="ctr">
                        <a:spcAft>
                          <a:spcPts val="0"/>
                        </a:spcAft>
                      </a:pPr>
                      <a:r>
                        <a:rPr lang="en-US" sz="1100" kern="0" dirty="0">
                          <a:effectLst/>
                          <a:latin typeface="標楷體" pitchFamily="65" charset="-120"/>
                          <a:ea typeface="標楷體" pitchFamily="65" charset="-120"/>
                        </a:rPr>
                        <a:t>4.90</a:t>
                      </a:r>
                      <a:endParaRPr lang="zh-TW" sz="1100" kern="100" dirty="0">
                        <a:effectLst/>
                        <a:latin typeface="標楷體" pitchFamily="65" charset="-120"/>
                        <a:ea typeface="標楷體" pitchFamily="65" charset="-120"/>
                      </a:endParaRPr>
                    </a:p>
                  </a:txBody>
                  <a:tcPr marL="17780" marR="17780" marT="0" marB="0" anchor="ctr"/>
                </a:tc>
                <a:tc>
                  <a:txBody>
                    <a:bodyPr/>
                    <a:lstStyle/>
                    <a:p>
                      <a:pPr algn="ctr">
                        <a:spcAft>
                          <a:spcPts val="0"/>
                        </a:spcAft>
                      </a:pPr>
                      <a:r>
                        <a:rPr lang="en-US" sz="1100" kern="0" dirty="0">
                          <a:effectLst/>
                          <a:latin typeface="標楷體" pitchFamily="65" charset="-120"/>
                          <a:ea typeface="標楷體" pitchFamily="65" charset="-120"/>
                        </a:rPr>
                        <a:t>11.70</a:t>
                      </a:r>
                      <a:endParaRPr lang="zh-TW" sz="1100" kern="100" dirty="0">
                        <a:effectLst/>
                        <a:latin typeface="標楷體" pitchFamily="65" charset="-120"/>
                        <a:ea typeface="標楷體" pitchFamily="65" charset="-120"/>
                      </a:endParaRPr>
                    </a:p>
                  </a:txBody>
                  <a:tcPr marL="17780" marR="17780" marT="0" marB="0" anchor="ctr"/>
                </a:tc>
                <a:tc>
                  <a:txBody>
                    <a:bodyPr/>
                    <a:lstStyle/>
                    <a:p>
                      <a:pPr algn="ctr">
                        <a:spcAft>
                          <a:spcPts val="0"/>
                        </a:spcAft>
                      </a:pPr>
                      <a:r>
                        <a:rPr lang="en-US" sz="1100" kern="0">
                          <a:effectLst/>
                          <a:latin typeface="標楷體" pitchFamily="65" charset="-120"/>
                          <a:ea typeface="標楷體" pitchFamily="65" charset="-120"/>
                        </a:rPr>
                        <a:t>20</a:t>
                      </a:r>
                      <a:endParaRPr lang="zh-TW" sz="1100" kern="100">
                        <a:effectLst/>
                        <a:latin typeface="標楷體" pitchFamily="65" charset="-120"/>
                        <a:ea typeface="標楷體" pitchFamily="65" charset="-120"/>
                      </a:endParaRPr>
                    </a:p>
                  </a:txBody>
                  <a:tcPr marL="17780" marR="17780" marT="0" marB="0" anchor="ctr"/>
                </a:tc>
                <a:tc>
                  <a:txBody>
                    <a:bodyPr/>
                    <a:lstStyle/>
                    <a:p>
                      <a:pPr algn="ctr">
                        <a:spcAft>
                          <a:spcPts val="0"/>
                        </a:spcAft>
                      </a:pPr>
                      <a:r>
                        <a:rPr lang="en-US" sz="1100" kern="0">
                          <a:effectLst/>
                          <a:latin typeface="標楷體" pitchFamily="65" charset="-120"/>
                          <a:ea typeface="標楷體" pitchFamily="65" charset="-120"/>
                        </a:rPr>
                        <a:t>14</a:t>
                      </a:r>
                      <a:endParaRPr lang="zh-TW" sz="1100" kern="100">
                        <a:effectLst/>
                        <a:latin typeface="標楷體" pitchFamily="65" charset="-120"/>
                        <a:ea typeface="標楷體" pitchFamily="65" charset="-120"/>
                      </a:endParaRPr>
                    </a:p>
                  </a:txBody>
                  <a:tcPr marL="17780" marR="17780" marT="0" marB="0" anchor="ctr"/>
                </a:tc>
                <a:tc>
                  <a:txBody>
                    <a:bodyPr/>
                    <a:lstStyle/>
                    <a:p>
                      <a:pPr algn="ctr">
                        <a:spcAft>
                          <a:spcPts val="0"/>
                        </a:spcAft>
                      </a:pPr>
                      <a:r>
                        <a:rPr lang="en-US" sz="1100" kern="0">
                          <a:effectLst/>
                          <a:latin typeface="標楷體" pitchFamily="65" charset="-120"/>
                          <a:ea typeface="標楷體" pitchFamily="65" charset="-120"/>
                        </a:rPr>
                        <a:t>14.90</a:t>
                      </a:r>
                      <a:endParaRPr lang="zh-TW" sz="1100" kern="100">
                        <a:effectLst/>
                        <a:latin typeface="標楷體" pitchFamily="65" charset="-120"/>
                        <a:ea typeface="標楷體" pitchFamily="65" charset="-120"/>
                      </a:endParaRPr>
                    </a:p>
                  </a:txBody>
                  <a:tcPr marL="17780" marR="17780" marT="0" marB="0" anchor="ctr"/>
                </a:tc>
                <a:tc>
                  <a:txBody>
                    <a:bodyPr/>
                    <a:lstStyle/>
                    <a:p>
                      <a:pPr algn="ctr">
                        <a:spcAft>
                          <a:spcPts val="0"/>
                        </a:spcAft>
                      </a:pPr>
                      <a:r>
                        <a:rPr lang="en-US" sz="1100" kern="0">
                          <a:effectLst/>
                          <a:latin typeface="標楷體" pitchFamily="65" charset="-120"/>
                          <a:ea typeface="標楷體" pitchFamily="65" charset="-120"/>
                        </a:rPr>
                        <a:t>21</a:t>
                      </a:r>
                      <a:endParaRPr lang="zh-TW" sz="1100" kern="100">
                        <a:effectLst/>
                        <a:latin typeface="標楷體" pitchFamily="65" charset="-120"/>
                        <a:ea typeface="標楷體" pitchFamily="65" charset="-120"/>
                      </a:endParaRPr>
                    </a:p>
                  </a:txBody>
                  <a:tcPr marL="17780" marR="17780" marT="0" marB="0" anchor="ctr"/>
                </a:tc>
                <a:tc>
                  <a:txBody>
                    <a:bodyPr/>
                    <a:lstStyle/>
                    <a:p>
                      <a:pPr algn="ctr">
                        <a:spcAft>
                          <a:spcPts val="0"/>
                        </a:spcAft>
                      </a:pPr>
                      <a:r>
                        <a:rPr lang="en-US" sz="1100" kern="0">
                          <a:effectLst/>
                          <a:latin typeface="標楷體" pitchFamily="65" charset="-120"/>
                          <a:ea typeface="標楷體" pitchFamily="65" charset="-120"/>
                        </a:rPr>
                        <a:t>8.60</a:t>
                      </a:r>
                      <a:endParaRPr lang="zh-TW" sz="1100" kern="100">
                        <a:effectLst/>
                        <a:latin typeface="標楷體" pitchFamily="65" charset="-120"/>
                        <a:ea typeface="標楷體" pitchFamily="65" charset="-120"/>
                      </a:endParaRPr>
                    </a:p>
                  </a:txBody>
                  <a:tcPr marL="17780" marR="17780" marT="0" marB="0" anchor="ctr"/>
                </a:tc>
                <a:tc>
                  <a:txBody>
                    <a:bodyPr/>
                    <a:lstStyle/>
                    <a:p>
                      <a:pPr algn="ctr">
                        <a:spcAft>
                          <a:spcPts val="0"/>
                        </a:spcAft>
                      </a:pPr>
                      <a:r>
                        <a:rPr lang="en-US" sz="1100" kern="0">
                          <a:effectLst/>
                          <a:latin typeface="標楷體" pitchFamily="65" charset="-120"/>
                          <a:ea typeface="標楷體" pitchFamily="65" charset="-120"/>
                        </a:rPr>
                        <a:t>16.70</a:t>
                      </a:r>
                      <a:endParaRPr lang="zh-TW" sz="1100" kern="100">
                        <a:effectLst/>
                        <a:latin typeface="標楷體" pitchFamily="65" charset="-120"/>
                        <a:ea typeface="標楷體" pitchFamily="65" charset="-120"/>
                      </a:endParaRPr>
                    </a:p>
                  </a:txBody>
                  <a:tcPr marL="17780" marR="17780" marT="0" marB="0" anchor="ctr"/>
                </a:tc>
              </a:tr>
              <a:tr h="276533">
                <a:tc rowSpan="2">
                  <a:txBody>
                    <a:bodyPr/>
                    <a:lstStyle/>
                    <a:p>
                      <a:pPr>
                        <a:spcAft>
                          <a:spcPts val="0"/>
                        </a:spcAft>
                      </a:pPr>
                      <a:r>
                        <a:rPr lang="ja-JP" altLang="en-US" sz="1100" kern="0" baseline="0" dirty="0" smtClean="0">
                          <a:effectLst/>
                          <a:latin typeface="HGｺﾞｼｯｸM" panose="020B0609000000000000" pitchFamily="49" charset="-128"/>
                          <a:ea typeface="HGｺﾞｼｯｸM" panose="020B0609000000000000" pitchFamily="49" charset="-128"/>
                        </a:rPr>
                        <a:t>労働への参加</a:t>
                      </a:r>
                      <a:r>
                        <a:rPr lang="en-US" altLang="zh-TW" sz="1100" kern="0" dirty="0" smtClean="0">
                          <a:effectLst/>
                          <a:latin typeface="標楷體" pitchFamily="65" charset="-120"/>
                          <a:ea typeface="標楷體" pitchFamily="65" charset="-120"/>
                        </a:rPr>
                        <a:t>(%)</a:t>
                      </a:r>
                      <a:endParaRPr lang="zh-TW" sz="1100" kern="100" dirty="0">
                        <a:effectLst/>
                        <a:latin typeface="標楷體" pitchFamily="65" charset="-120"/>
                        <a:ea typeface="標楷體" pitchFamily="65" charset="-120"/>
                      </a:endParaRPr>
                    </a:p>
                  </a:txBody>
                  <a:tcPr marL="17780" marR="17780" marT="0" marB="0" anchor="ctr"/>
                </a:tc>
                <a:tc>
                  <a:txBody>
                    <a:bodyPr/>
                    <a:lstStyle/>
                    <a:p>
                      <a:pPr>
                        <a:spcAft>
                          <a:spcPts val="0"/>
                        </a:spcAft>
                      </a:pPr>
                      <a:r>
                        <a:rPr lang="ja-JP" altLang="en-US" sz="1100" kern="0" dirty="0" smtClean="0">
                          <a:effectLst/>
                          <a:latin typeface="HGｺﾞｼｯｸM" panose="020B0609000000000000" pitchFamily="49" charset="-128"/>
                          <a:ea typeface="HGｺﾞｼｯｸM" panose="020B0609000000000000" pitchFamily="49" charset="-128"/>
                        </a:rPr>
                        <a:t>障害者</a:t>
                      </a:r>
                      <a:endParaRPr lang="zh-TW" sz="1100" kern="100" dirty="0">
                        <a:effectLst/>
                        <a:latin typeface="標楷體" pitchFamily="65" charset="-120"/>
                        <a:ea typeface="標楷體" pitchFamily="65" charset="-120"/>
                      </a:endParaRPr>
                    </a:p>
                  </a:txBody>
                  <a:tcPr marL="17780" marR="17780" marT="0" marB="0" anchor="ctr"/>
                </a:tc>
                <a:tc>
                  <a:txBody>
                    <a:bodyPr/>
                    <a:lstStyle/>
                    <a:p>
                      <a:pPr algn="ctr">
                        <a:spcAft>
                          <a:spcPts val="0"/>
                        </a:spcAft>
                      </a:pPr>
                      <a:r>
                        <a:rPr lang="en-US" sz="1100" kern="0">
                          <a:effectLst/>
                          <a:latin typeface="標楷體" pitchFamily="65" charset="-120"/>
                          <a:ea typeface="標楷體" pitchFamily="65" charset="-120"/>
                        </a:rPr>
                        <a:t>32</a:t>
                      </a:r>
                      <a:endParaRPr lang="zh-TW" sz="1100" kern="100">
                        <a:effectLst/>
                        <a:latin typeface="標楷體" pitchFamily="65" charset="-120"/>
                        <a:ea typeface="標楷體" pitchFamily="65" charset="-120"/>
                      </a:endParaRPr>
                    </a:p>
                  </a:txBody>
                  <a:tcPr marL="17780" marR="17780" marT="0" marB="0" anchor="ctr"/>
                </a:tc>
                <a:tc>
                  <a:txBody>
                    <a:bodyPr/>
                    <a:lstStyle/>
                    <a:p>
                      <a:pPr algn="ctr">
                        <a:spcAft>
                          <a:spcPts val="0"/>
                        </a:spcAft>
                      </a:pPr>
                      <a:r>
                        <a:rPr lang="en-US" sz="1100" kern="0">
                          <a:effectLst/>
                          <a:latin typeface="標楷體" pitchFamily="65" charset="-120"/>
                          <a:ea typeface="標楷體" pitchFamily="65" charset="-120"/>
                        </a:rPr>
                        <a:t>30.2</a:t>
                      </a:r>
                      <a:endParaRPr lang="zh-TW" sz="1100" kern="100">
                        <a:effectLst/>
                        <a:latin typeface="標楷體" pitchFamily="65" charset="-120"/>
                        <a:ea typeface="標楷體" pitchFamily="65" charset="-120"/>
                      </a:endParaRPr>
                    </a:p>
                  </a:txBody>
                  <a:tcPr marL="17780" marR="17780" marT="0" marB="0" anchor="ctr"/>
                </a:tc>
                <a:tc>
                  <a:txBody>
                    <a:bodyPr/>
                    <a:lstStyle/>
                    <a:p>
                      <a:pPr algn="ctr">
                        <a:spcAft>
                          <a:spcPts val="0"/>
                        </a:spcAft>
                      </a:pPr>
                      <a:r>
                        <a:rPr lang="en-US" sz="1100" kern="0" dirty="0">
                          <a:effectLst/>
                          <a:latin typeface="標楷體" pitchFamily="65" charset="-120"/>
                          <a:ea typeface="標楷體" pitchFamily="65" charset="-120"/>
                        </a:rPr>
                        <a:t>52.8</a:t>
                      </a:r>
                      <a:endParaRPr lang="zh-TW" sz="1100" kern="100" dirty="0">
                        <a:effectLst/>
                        <a:latin typeface="標楷體" pitchFamily="65" charset="-120"/>
                        <a:ea typeface="標楷體" pitchFamily="65" charset="-120"/>
                      </a:endParaRPr>
                    </a:p>
                  </a:txBody>
                  <a:tcPr marL="17780" marR="17780" marT="0" marB="0" anchor="ctr"/>
                </a:tc>
                <a:tc>
                  <a:txBody>
                    <a:bodyPr/>
                    <a:lstStyle/>
                    <a:p>
                      <a:pPr algn="ctr">
                        <a:spcAft>
                          <a:spcPts val="0"/>
                        </a:spcAft>
                      </a:pPr>
                      <a:r>
                        <a:rPr lang="en-US" sz="1100" kern="0" dirty="0">
                          <a:effectLst/>
                          <a:latin typeface="標楷體" pitchFamily="65" charset="-120"/>
                          <a:ea typeface="標楷體" pitchFamily="65" charset="-120"/>
                        </a:rPr>
                        <a:t>53.8</a:t>
                      </a:r>
                      <a:endParaRPr lang="zh-TW" sz="1100" kern="100" dirty="0">
                        <a:effectLst/>
                        <a:latin typeface="標楷體" pitchFamily="65" charset="-120"/>
                        <a:ea typeface="標楷體" pitchFamily="65" charset="-120"/>
                      </a:endParaRPr>
                    </a:p>
                  </a:txBody>
                  <a:tcPr marL="17780" marR="17780" marT="0" marB="0" anchor="ctr"/>
                </a:tc>
                <a:tc>
                  <a:txBody>
                    <a:bodyPr/>
                    <a:lstStyle/>
                    <a:p>
                      <a:pPr algn="ctr">
                        <a:spcAft>
                          <a:spcPts val="0"/>
                        </a:spcAft>
                      </a:pPr>
                      <a:r>
                        <a:rPr lang="en-US" sz="1100" kern="0">
                          <a:effectLst/>
                          <a:latin typeface="標楷體" pitchFamily="65" charset="-120"/>
                          <a:ea typeface="標楷體" pitchFamily="65" charset="-120"/>
                        </a:rPr>
                        <a:t>58.7</a:t>
                      </a:r>
                      <a:endParaRPr lang="zh-TW" sz="1100" kern="100">
                        <a:effectLst/>
                        <a:latin typeface="標楷體" pitchFamily="65" charset="-120"/>
                        <a:ea typeface="標楷體" pitchFamily="65" charset="-120"/>
                      </a:endParaRPr>
                    </a:p>
                  </a:txBody>
                  <a:tcPr marL="17780" marR="17780" marT="0" marB="0" anchor="ctr"/>
                </a:tc>
                <a:tc>
                  <a:txBody>
                    <a:bodyPr/>
                    <a:lstStyle/>
                    <a:p>
                      <a:pPr algn="ctr">
                        <a:spcAft>
                          <a:spcPts val="0"/>
                        </a:spcAft>
                      </a:pPr>
                      <a:r>
                        <a:rPr lang="en-US" sz="1100" kern="0">
                          <a:effectLst/>
                          <a:latin typeface="標楷體" pitchFamily="65" charset="-120"/>
                          <a:ea typeface="標楷體" pitchFamily="65" charset="-120"/>
                        </a:rPr>
                        <a:t>64.1</a:t>
                      </a:r>
                      <a:endParaRPr lang="zh-TW" sz="1100" kern="100">
                        <a:effectLst/>
                        <a:latin typeface="標楷體" pitchFamily="65" charset="-120"/>
                        <a:ea typeface="標楷體" pitchFamily="65" charset="-120"/>
                      </a:endParaRPr>
                    </a:p>
                  </a:txBody>
                  <a:tcPr marL="17780" marR="17780" marT="0" marB="0" anchor="ctr"/>
                </a:tc>
                <a:tc>
                  <a:txBody>
                    <a:bodyPr/>
                    <a:lstStyle/>
                    <a:p>
                      <a:pPr algn="ctr">
                        <a:spcAft>
                          <a:spcPts val="0"/>
                        </a:spcAft>
                      </a:pPr>
                      <a:r>
                        <a:rPr lang="en-US" sz="1100" kern="0">
                          <a:effectLst/>
                          <a:latin typeface="標楷體" pitchFamily="65" charset="-120"/>
                          <a:ea typeface="標楷體" pitchFamily="65" charset="-120"/>
                        </a:rPr>
                        <a:t>49.6</a:t>
                      </a:r>
                      <a:endParaRPr lang="zh-TW" sz="1100" kern="100">
                        <a:effectLst/>
                        <a:latin typeface="標楷體" pitchFamily="65" charset="-120"/>
                        <a:ea typeface="標楷體" pitchFamily="65" charset="-120"/>
                      </a:endParaRPr>
                    </a:p>
                  </a:txBody>
                  <a:tcPr marL="17780" marR="17780" marT="0" marB="0" anchor="ctr"/>
                </a:tc>
                <a:tc>
                  <a:txBody>
                    <a:bodyPr/>
                    <a:lstStyle/>
                    <a:p>
                      <a:pPr algn="ctr">
                        <a:spcAft>
                          <a:spcPts val="0"/>
                        </a:spcAft>
                      </a:pPr>
                      <a:r>
                        <a:rPr lang="en-US" sz="1100" kern="0">
                          <a:effectLst/>
                          <a:latin typeface="標楷體" pitchFamily="65" charset="-120"/>
                          <a:ea typeface="標楷體" pitchFamily="65" charset="-120"/>
                        </a:rPr>
                        <a:t>53.3</a:t>
                      </a:r>
                      <a:endParaRPr lang="zh-TW" sz="1100" kern="100">
                        <a:effectLst/>
                        <a:latin typeface="標楷體" pitchFamily="65" charset="-120"/>
                        <a:ea typeface="標楷體" pitchFamily="65" charset="-120"/>
                      </a:endParaRPr>
                    </a:p>
                  </a:txBody>
                  <a:tcPr marL="17780" marR="17780" marT="0" marB="0" anchor="ctr"/>
                </a:tc>
              </a:tr>
              <a:tr h="587523">
                <a:tc vMerge="1">
                  <a:txBody>
                    <a:bodyPr/>
                    <a:lstStyle/>
                    <a:p>
                      <a:endParaRPr lang="zh-TW" altLang="en-US"/>
                    </a:p>
                  </a:txBody>
                  <a:tcPr/>
                </a:tc>
                <a:tc>
                  <a:txBody>
                    <a:bodyPr/>
                    <a:lstStyle/>
                    <a:p>
                      <a:pPr>
                        <a:spcAft>
                          <a:spcPts val="0"/>
                        </a:spcAft>
                      </a:pPr>
                      <a:r>
                        <a:rPr lang="ja-JP" altLang="en-US" sz="1100" kern="100" dirty="0" smtClean="0">
                          <a:effectLst/>
                          <a:latin typeface="HGｺﾞｼｯｸM" panose="020B0609000000000000" pitchFamily="49" charset="-128"/>
                          <a:ea typeface="HGｺﾞｼｯｸM" panose="020B0609000000000000" pitchFamily="49" charset="-128"/>
                        </a:rPr>
                        <a:t>全人口</a:t>
                      </a:r>
                      <a:endParaRPr lang="zh-TW" sz="1100" kern="100" dirty="0">
                        <a:effectLst/>
                        <a:latin typeface="HGｺﾞｼｯｸM" panose="020B0609000000000000" pitchFamily="49" charset="-128"/>
                        <a:ea typeface="HGｺﾞｼｯｸM" panose="020B0609000000000000" pitchFamily="49" charset="-128"/>
                      </a:endParaRPr>
                    </a:p>
                  </a:txBody>
                  <a:tcPr marL="17780" marR="17780" marT="0" marB="0" anchor="ctr"/>
                </a:tc>
                <a:tc>
                  <a:txBody>
                    <a:bodyPr/>
                    <a:lstStyle/>
                    <a:p>
                      <a:pPr algn="ctr">
                        <a:spcAft>
                          <a:spcPts val="0"/>
                        </a:spcAft>
                      </a:pPr>
                      <a:r>
                        <a:rPr lang="en-US" sz="1100" kern="0" dirty="0">
                          <a:effectLst/>
                          <a:latin typeface="標楷體" pitchFamily="65" charset="-120"/>
                          <a:ea typeface="標楷體" pitchFamily="65" charset="-120"/>
                        </a:rPr>
                        <a:t>66.5</a:t>
                      </a:r>
                      <a:endParaRPr lang="zh-TW" sz="1100" kern="100" dirty="0">
                        <a:effectLst/>
                        <a:latin typeface="標楷體" pitchFamily="65" charset="-120"/>
                        <a:ea typeface="標楷體" pitchFamily="65" charset="-120"/>
                      </a:endParaRPr>
                    </a:p>
                  </a:txBody>
                  <a:tcPr marL="17780" marR="17780" marT="0" marB="0" anchor="ctr"/>
                </a:tc>
                <a:tc>
                  <a:txBody>
                    <a:bodyPr/>
                    <a:lstStyle/>
                    <a:p>
                      <a:pPr algn="ctr">
                        <a:spcAft>
                          <a:spcPts val="0"/>
                        </a:spcAft>
                      </a:pPr>
                      <a:r>
                        <a:rPr lang="en-US" sz="1100" kern="0">
                          <a:effectLst/>
                          <a:latin typeface="標楷體" pitchFamily="65" charset="-120"/>
                          <a:ea typeface="標楷體" pitchFamily="65" charset="-120"/>
                        </a:rPr>
                        <a:t>76.2</a:t>
                      </a:r>
                      <a:endParaRPr lang="zh-TW" sz="1100" kern="100">
                        <a:effectLst/>
                        <a:latin typeface="標楷體" pitchFamily="65" charset="-120"/>
                        <a:ea typeface="標楷體" pitchFamily="65" charset="-120"/>
                      </a:endParaRPr>
                    </a:p>
                  </a:txBody>
                  <a:tcPr marL="17780" marR="17780" marT="0" marB="0" anchor="ctr"/>
                </a:tc>
                <a:tc>
                  <a:txBody>
                    <a:bodyPr/>
                    <a:lstStyle/>
                    <a:p>
                      <a:pPr algn="ctr">
                        <a:spcAft>
                          <a:spcPts val="0"/>
                        </a:spcAft>
                      </a:pPr>
                      <a:r>
                        <a:rPr lang="en-US" sz="1100" kern="0">
                          <a:effectLst/>
                          <a:latin typeface="標楷體" pitchFamily="65" charset="-120"/>
                          <a:ea typeface="標楷體" pitchFamily="65" charset="-120"/>
                        </a:rPr>
                        <a:t>82.5</a:t>
                      </a:r>
                      <a:endParaRPr lang="zh-TW" sz="1100" kern="100">
                        <a:effectLst/>
                        <a:latin typeface="標楷體" pitchFamily="65" charset="-120"/>
                        <a:ea typeface="標楷體" pitchFamily="65" charset="-120"/>
                      </a:endParaRPr>
                    </a:p>
                  </a:txBody>
                  <a:tcPr marL="17780" marR="17780" marT="0" marB="0" anchor="ctr"/>
                </a:tc>
                <a:tc>
                  <a:txBody>
                    <a:bodyPr/>
                    <a:lstStyle/>
                    <a:p>
                      <a:pPr algn="ctr">
                        <a:spcAft>
                          <a:spcPts val="0"/>
                        </a:spcAft>
                      </a:pPr>
                      <a:r>
                        <a:rPr lang="en-US" sz="1100" kern="0" dirty="0">
                          <a:effectLst/>
                          <a:latin typeface="標楷體" pitchFamily="65" charset="-120"/>
                          <a:ea typeface="標楷體" pitchFamily="65" charset="-120"/>
                        </a:rPr>
                        <a:t>74.1</a:t>
                      </a:r>
                      <a:endParaRPr lang="zh-TW" sz="1100" kern="100" dirty="0">
                        <a:effectLst/>
                        <a:latin typeface="標楷體" pitchFamily="65" charset="-120"/>
                        <a:ea typeface="標楷體" pitchFamily="65" charset="-120"/>
                      </a:endParaRPr>
                    </a:p>
                  </a:txBody>
                  <a:tcPr marL="17780" marR="17780" marT="0" marB="0" anchor="ctr"/>
                </a:tc>
                <a:tc>
                  <a:txBody>
                    <a:bodyPr/>
                    <a:lstStyle/>
                    <a:p>
                      <a:pPr algn="ctr">
                        <a:spcAft>
                          <a:spcPts val="0"/>
                        </a:spcAft>
                      </a:pPr>
                      <a:r>
                        <a:rPr lang="en-US" sz="1100" kern="0" dirty="0">
                          <a:effectLst/>
                          <a:latin typeface="標楷體" pitchFamily="65" charset="-120"/>
                          <a:ea typeface="標楷體" pitchFamily="65" charset="-120"/>
                        </a:rPr>
                        <a:t>77.1</a:t>
                      </a:r>
                      <a:endParaRPr lang="zh-TW" sz="1100" kern="100" dirty="0">
                        <a:effectLst/>
                        <a:latin typeface="標楷體" pitchFamily="65" charset="-120"/>
                        <a:ea typeface="標楷體" pitchFamily="65" charset="-120"/>
                      </a:endParaRPr>
                    </a:p>
                  </a:txBody>
                  <a:tcPr marL="17780" marR="17780" marT="0" marB="0" anchor="ctr"/>
                </a:tc>
                <a:tc>
                  <a:txBody>
                    <a:bodyPr/>
                    <a:lstStyle/>
                    <a:p>
                      <a:pPr algn="ctr">
                        <a:spcAft>
                          <a:spcPts val="0"/>
                        </a:spcAft>
                      </a:pPr>
                      <a:r>
                        <a:rPr lang="en-US" sz="1100" kern="0" dirty="0">
                          <a:effectLst/>
                          <a:latin typeface="標楷體" pitchFamily="65" charset="-120"/>
                          <a:ea typeface="標楷體" pitchFamily="65" charset="-120"/>
                        </a:rPr>
                        <a:t>72.4</a:t>
                      </a:r>
                      <a:endParaRPr lang="zh-TW" sz="1100" kern="100" dirty="0">
                        <a:effectLst/>
                        <a:latin typeface="標楷體" pitchFamily="65" charset="-120"/>
                        <a:ea typeface="標楷體" pitchFamily="65" charset="-120"/>
                      </a:endParaRPr>
                    </a:p>
                  </a:txBody>
                  <a:tcPr marL="17780" marR="17780" marT="0" marB="0" anchor="ctr"/>
                </a:tc>
                <a:tc>
                  <a:txBody>
                    <a:bodyPr/>
                    <a:lstStyle/>
                    <a:p>
                      <a:pPr algn="ctr">
                        <a:spcAft>
                          <a:spcPts val="0"/>
                        </a:spcAft>
                      </a:pPr>
                      <a:r>
                        <a:rPr lang="en-US" sz="1100" kern="0">
                          <a:effectLst/>
                          <a:latin typeface="標楷體" pitchFamily="65" charset="-120"/>
                          <a:ea typeface="標楷體" pitchFamily="65" charset="-120"/>
                        </a:rPr>
                        <a:t>64</a:t>
                      </a:r>
                      <a:endParaRPr lang="zh-TW" sz="1100" kern="100">
                        <a:effectLst/>
                        <a:latin typeface="標楷體" pitchFamily="65" charset="-120"/>
                        <a:ea typeface="標楷體" pitchFamily="65" charset="-120"/>
                      </a:endParaRPr>
                    </a:p>
                  </a:txBody>
                  <a:tcPr marL="17780" marR="17780" marT="0" marB="0" anchor="ctr"/>
                </a:tc>
                <a:tc>
                  <a:txBody>
                    <a:bodyPr/>
                    <a:lstStyle/>
                    <a:p>
                      <a:pPr algn="ctr">
                        <a:spcAft>
                          <a:spcPts val="0"/>
                        </a:spcAft>
                      </a:pPr>
                      <a:r>
                        <a:rPr lang="en-US" sz="1100" kern="0">
                          <a:effectLst/>
                          <a:latin typeface="標楷體" pitchFamily="65" charset="-120"/>
                          <a:ea typeface="標楷體" pitchFamily="65" charset="-120"/>
                        </a:rPr>
                        <a:t>81.9</a:t>
                      </a:r>
                      <a:endParaRPr lang="zh-TW" sz="1100" kern="100">
                        <a:effectLst/>
                        <a:latin typeface="標楷體" pitchFamily="65" charset="-120"/>
                        <a:ea typeface="標楷體" pitchFamily="65" charset="-120"/>
                      </a:endParaRPr>
                    </a:p>
                  </a:txBody>
                  <a:tcPr marL="17780" marR="17780" marT="0" marB="0" anchor="ctr"/>
                </a:tc>
              </a:tr>
              <a:tr h="276533">
                <a:tc rowSpan="2">
                  <a:txBody>
                    <a:bodyPr/>
                    <a:lstStyle/>
                    <a:p>
                      <a:pPr>
                        <a:spcAft>
                          <a:spcPts val="0"/>
                        </a:spcAft>
                      </a:pPr>
                      <a:r>
                        <a:rPr lang="ja-JP" altLang="en-US" sz="1100" kern="0" dirty="0" smtClean="0">
                          <a:effectLst/>
                          <a:latin typeface="HGｺﾞｼｯｸM" panose="020B0609000000000000" pitchFamily="49" charset="-128"/>
                          <a:ea typeface="HGｺﾞｼｯｸM" panose="020B0609000000000000" pitchFamily="49" charset="-128"/>
                        </a:rPr>
                        <a:t>失業率</a:t>
                      </a:r>
                      <a:r>
                        <a:rPr lang="en-US" altLang="zh-TW" sz="1100" kern="0" dirty="0" smtClean="0">
                          <a:effectLst/>
                          <a:latin typeface="標楷體" pitchFamily="65" charset="-120"/>
                          <a:ea typeface="標楷體" pitchFamily="65" charset="-120"/>
                        </a:rPr>
                        <a:t>(%)</a:t>
                      </a:r>
                      <a:endParaRPr lang="zh-TW" sz="1100" kern="100" dirty="0">
                        <a:effectLst/>
                        <a:latin typeface="標楷體" pitchFamily="65" charset="-120"/>
                        <a:ea typeface="標楷體" pitchFamily="65" charset="-120"/>
                      </a:endParaRPr>
                    </a:p>
                  </a:txBody>
                  <a:tcPr marL="17780" marR="17780" marT="0" marB="0" anchor="ctr"/>
                </a:tc>
                <a:tc>
                  <a:txBody>
                    <a:bodyPr/>
                    <a:lstStyle/>
                    <a:p>
                      <a:pPr>
                        <a:spcAft>
                          <a:spcPts val="0"/>
                        </a:spcAft>
                      </a:pPr>
                      <a:r>
                        <a:rPr lang="ja-JP" altLang="en-US" sz="1100" kern="0" dirty="0" smtClean="0">
                          <a:effectLst/>
                          <a:latin typeface="HGｺﾞｼｯｸM" panose="020B0609000000000000" pitchFamily="49" charset="-128"/>
                          <a:ea typeface="HGｺﾞｼｯｸM" panose="020B0609000000000000" pitchFamily="49" charset="-128"/>
                        </a:rPr>
                        <a:t>障害者</a:t>
                      </a:r>
                      <a:endParaRPr lang="zh-TW" altLang="zh-TW" sz="1100" kern="100" dirty="0">
                        <a:effectLst/>
                        <a:latin typeface="標楷體" pitchFamily="65" charset="-120"/>
                        <a:ea typeface="標楷體" pitchFamily="65" charset="-120"/>
                      </a:endParaRPr>
                    </a:p>
                  </a:txBody>
                  <a:tcPr marL="17780" marR="17780" marT="0" marB="0" anchor="ctr"/>
                </a:tc>
                <a:tc>
                  <a:txBody>
                    <a:bodyPr/>
                    <a:lstStyle/>
                    <a:p>
                      <a:pPr algn="ctr">
                        <a:spcAft>
                          <a:spcPts val="0"/>
                        </a:spcAft>
                      </a:pPr>
                      <a:r>
                        <a:rPr lang="en-US" sz="1100" kern="0">
                          <a:effectLst/>
                          <a:latin typeface="標楷體" pitchFamily="65" charset="-120"/>
                          <a:ea typeface="標楷體" pitchFamily="65" charset="-120"/>
                        </a:rPr>
                        <a:t>11.5</a:t>
                      </a:r>
                      <a:endParaRPr lang="zh-TW" sz="1100" kern="100">
                        <a:effectLst/>
                        <a:latin typeface="標楷體" pitchFamily="65" charset="-120"/>
                        <a:ea typeface="標楷體" pitchFamily="65" charset="-120"/>
                      </a:endParaRPr>
                    </a:p>
                  </a:txBody>
                  <a:tcPr marL="17780" marR="17780" marT="0" marB="0" anchor="ctr"/>
                </a:tc>
                <a:tc>
                  <a:txBody>
                    <a:bodyPr/>
                    <a:lstStyle/>
                    <a:p>
                      <a:pPr algn="ctr">
                        <a:spcAft>
                          <a:spcPts val="0"/>
                        </a:spcAft>
                      </a:pPr>
                      <a:r>
                        <a:rPr lang="en-US" sz="1100" kern="0">
                          <a:effectLst/>
                          <a:latin typeface="標楷體" pitchFamily="65" charset="-120"/>
                          <a:ea typeface="標楷體" pitchFamily="65" charset="-120"/>
                        </a:rPr>
                        <a:t>13.9</a:t>
                      </a:r>
                      <a:endParaRPr lang="zh-TW" sz="1100" kern="100">
                        <a:effectLst/>
                        <a:latin typeface="標楷體" pitchFamily="65" charset="-120"/>
                        <a:ea typeface="標楷體" pitchFamily="65" charset="-120"/>
                      </a:endParaRPr>
                    </a:p>
                  </a:txBody>
                  <a:tcPr marL="17780" marR="17780" marT="0" marB="0" anchor="ctr"/>
                </a:tc>
                <a:tc>
                  <a:txBody>
                    <a:bodyPr/>
                    <a:lstStyle/>
                    <a:p>
                      <a:pPr algn="ctr">
                        <a:spcAft>
                          <a:spcPts val="0"/>
                        </a:spcAft>
                      </a:pPr>
                      <a:r>
                        <a:rPr lang="en-US" sz="1100" kern="0">
                          <a:effectLst/>
                          <a:latin typeface="標楷體" pitchFamily="65" charset="-120"/>
                          <a:ea typeface="標楷體" pitchFamily="65" charset="-120"/>
                        </a:rPr>
                        <a:t>9.4</a:t>
                      </a:r>
                      <a:endParaRPr lang="zh-TW" sz="1100" kern="100">
                        <a:effectLst/>
                        <a:latin typeface="標楷體" pitchFamily="65" charset="-120"/>
                        <a:ea typeface="標楷體" pitchFamily="65" charset="-120"/>
                      </a:endParaRPr>
                    </a:p>
                  </a:txBody>
                  <a:tcPr marL="17780" marR="17780" marT="0" marB="0" anchor="ctr"/>
                </a:tc>
                <a:tc>
                  <a:txBody>
                    <a:bodyPr/>
                    <a:lstStyle/>
                    <a:p>
                      <a:pPr algn="ctr">
                        <a:spcAft>
                          <a:spcPts val="0"/>
                        </a:spcAft>
                      </a:pPr>
                      <a:r>
                        <a:rPr lang="en-US" sz="1100" kern="0">
                          <a:effectLst/>
                          <a:latin typeface="標楷體" pitchFamily="65" charset="-120"/>
                          <a:ea typeface="標楷體" pitchFamily="65" charset="-120"/>
                        </a:rPr>
                        <a:t>12.1</a:t>
                      </a:r>
                      <a:endParaRPr lang="zh-TW" sz="1100" kern="100">
                        <a:effectLst/>
                        <a:latin typeface="標楷體" pitchFamily="65" charset="-120"/>
                        <a:ea typeface="標楷體" pitchFamily="65" charset="-120"/>
                      </a:endParaRPr>
                    </a:p>
                  </a:txBody>
                  <a:tcPr marL="17780" marR="17780" marT="0" marB="0" anchor="ctr"/>
                </a:tc>
                <a:tc>
                  <a:txBody>
                    <a:bodyPr/>
                    <a:lstStyle/>
                    <a:p>
                      <a:pPr algn="ctr">
                        <a:spcAft>
                          <a:spcPts val="0"/>
                        </a:spcAft>
                      </a:pPr>
                      <a:r>
                        <a:rPr lang="en-US" sz="1100" kern="0">
                          <a:effectLst/>
                          <a:latin typeface="標楷體" pitchFamily="65" charset="-120"/>
                          <a:ea typeface="標楷體" pitchFamily="65" charset="-120"/>
                        </a:rPr>
                        <a:t>12.2</a:t>
                      </a:r>
                      <a:endParaRPr lang="zh-TW" sz="1100" kern="100">
                        <a:effectLst/>
                        <a:latin typeface="標楷體" pitchFamily="65" charset="-120"/>
                        <a:ea typeface="標楷體" pitchFamily="65" charset="-120"/>
                      </a:endParaRPr>
                    </a:p>
                  </a:txBody>
                  <a:tcPr marL="17780" marR="17780" marT="0" marB="0" anchor="ctr"/>
                </a:tc>
                <a:tc>
                  <a:txBody>
                    <a:bodyPr/>
                    <a:lstStyle/>
                    <a:p>
                      <a:pPr algn="ctr">
                        <a:spcAft>
                          <a:spcPts val="0"/>
                        </a:spcAft>
                      </a:pPr>
                      <a:r>
                        <a:rPr lang="en-US" sz="1100" kern="0" dirty="0">
                          <a:effectLst/>
                          <a:latin typeface="標楷體" pitchFamily="65" charset="-120"/>
                          <a:ea typeface="標楷體" pitchFamily="65" charset="-120"/>
                        </a:rPr>
                        <a:t>12.3</a:t>
                      </a:r>
                      <a:endParaRPr lang="zh-TW" sz="1100" kern="100" dirty="0">
                        <a:effectLst/>
                        <a:latin typeface="標楷體" pitchFamily="65" charset="-120"/>
                        <a:ea typeface="標楷體" pitchFamily="65" charset="-120"/>
                      </a:endParaRPr>
                    </a:p>
                  </a:txBody>
                  <a:tcPr marL="17780" marR="17780" marT="0" marB="0" anchor="ctr"/>
                </a:tc>
                <a:tc>
                  <a:txBody>
                    <a:bodyPr/>
                    <a:lstStyle/>
                    <a:p>
                      <a:pPr algn="ctr">
                        <a:spcAft>
                          <a:spcPts val="0"/>
                        </a:spcAft>
                      </a:pPr>
                      <a:r>
                        <a:rPr lang="en-US" sz="1100" kern="0" dirty="0">
                          <a:effectLst/>
                          <a:latin typeface="標楷體" pitchFamily="65" charset="-120"/>
                          <a:ea typeface="標楷體" pitchFamily="65" charset="-120"/>
                        </a:rPr>
                        <a:t>8.1</a:t>
                      </a:r>
                      <a:endParaRPr lang="zh-TW" sz="1100" kern="100" dirty="0">
                        <a:effectLst/>
                        <a:latin typeface="標楷體" pitchFamily="65" charset="-120"/>
                        <a:ea typeface="標楷體" pitchFamily="65" charset="-120"/>
                      </a:endParaRPr>
                    </a:p>
                  </a:txBody>
                  <a:tcPr marL="17780" marR="17780" marT="0" marB="0" anchor="ctr"/>
                </a:tc>
                <a:tc>
                  <a:txBody>
                    <a:bodyPr/>
                    <a:lstStyle/>
                    <a:p>
                      <a:pPr algn="ctr">
                        <a:spcAft>
                          <a:spcPts val="0"/>
                        </a:spcAft>
                      </a:pPr>
                      <a:r>
                        <a:rPr lang="en-US" sz="1100" kern="0">
                          <a:effectLst/>
                          <a:latin typeface="標楷體" pitchFamily="65" charset="-120"/>
                          <a:ea typeface="標楷體" pitchFamily="65" charset="-120"/>
                        </a:rPr>
                        <a:t>10.6</a:t>
                      </a:r>
                      <a:endParaRPr lang="zh-TW" sz="1100" kern="100">
                        <a:effectLst/>
                        <a:latin typeface="標楷體" pitchFamily="65" charset="-120"/>
                        <a:ea typeface="標楷體" pitchFamily="65" charset="-120"/>
                      </a:endParaRPr>
                    </a:p>
                  </a:txBody>
                  <a:tcPr marL="17780" marR="17780" marT="0" marB="0" anchor="ctr"/>
                </a:tc>
              </a:tr>
              <a:tr h="276533">
                <a:tc vMerge="1">
                  <a:txBody>
                    <a:bodyPr/>
                    <a:lstStyle/>
                    <a:p>
                      <a:endParaRPr lang="zh-TW" altLang="en-US"/>
                    </a:p>
                  </a:txBody>
                  <a:tcPr/>
                </a:tc>
                <a:tc>
                  <a:txBody>
                    <a:bodyPr/>
                    <a:lstStyle/>
                    <a:p>
                      <a:pPr>
                        <a:spcAft>
                          <a:spcPts val="0"/>
                        </a:spcAft>
                      </a:pPr>
                      <a:r>
                        <a:rPr lang="ja-JP" altLang="en-US" sz="1100" kern="100" dirty="0" smtClean="0">
                          <a:effectLst/>
                          <a:latin typeface="HGｺﾞｼｯｸM" panose="020B0609000000000000" pitchFamily="49" charset="-128"/>
                          <a:ea typeface="HGｺﾞｼｯｸM" panose="020B0609000000000000" pitchFamily="49" charset="-128"/>
                        </a:rPr>
                        <a:t>全人口</a:t>
                      </a:r>
                      <a:endParaRPr lang="zh-TW" altLang="zh-TW" sz="1100" kern="100" dirty="0">
                        <a:effectLst/>
                        <a:latin typeface="標楷體" pitchFamily="65" charset="-120"/>
                        <a:ea typeface="標楷體" pitchFamily="65" charset="-120"/>
                      </a:endParaRPr>
                    </a:p>
                  </a:txBody>
                  <a:tcPr marL="17780" marR="17780" marT="0" marB="0" anchor="ctr"/>
                </a:tc>
                <a:tc>
                  <a:txBody>
                    <a:bodyPr/>
                    <a:lstStyle/>
                    <a:p>
                      <a:pPr algn="ctr">
                        <a:spcAft>
                          <a:spcPts val="0"/>
                        </a:spcAft>
                      </a:pPr>
                      <a:r>
                        <a:rPr lang="en-US" sz="1100" kern="0">
                          <a:effectLst/>
                          <a:latin typeface="標楷體" pitchFamily="65" charset="-120"/>
                          <a:ea typeface="標楷體" pitchFamily="65" charset="-120"/>
                        </a:rPr>
                        <a:t>4</a:t>
                      </a:r>
                      <a:endParaRPr lang="zh-TW" sz="1100" kern="100">
                        <a:effectLst/>
                        <a:latin typeface="標楷體" pitchFamily="65" charset="-120"/>
                        <a:ea typeface="標楷體" pitchFamily="65" charset="-120"/>
                      </a:endParaRPr>
                    </a:p>
                  </a:txBody>
                  <a:tcPr marL="17780" marR="17780" marT="0" marB="0" anchor="ctr"/>
                </a:tc>
                <a:tc>
                  <a:txBody>
                    <a:bodyPr/>
                    <a:lstStyle/>
                    <a:p>
                      <a:pPr algn="ctr">
                        <a:spcAft>
                          <a:spcPts val="0"/>
                        </a:spcAft>
                      </a:pPr>
                      <a:r>
                        <a:rPr lang="en-US" sz="1100" kern="0">
                          <a:effectLst/>
                          <a:latin typeface="標楷體" pitchFamily="65" charset="-120"/>
                          <a:ea typeface="標楷體" pitchFamily="65" charset="-120"/>
                        </a:rPr>
                        <a:t>6</a:t>
                      </a:r>
                      <a:endParaRPr lang="zh-TW" sz="1100" kern="100">
                        <a:effectLst/>
                        <a:latin typeface="標楷體" pitchFamily="65" charset="-120"/>
                        <a:ea typeface="標楷體" pitchFamily="65" charset="-120"/>
                      </a:endParaRPr>
                    </a:p>
                  </a:txBody>
                  <a:tcPr marL="17780" marR="17780" marT="0" marB="0" anchor="ctr"/>
                </a:tc>
                <a:tc>
                  <a:txBody>
                    <a:bodyPr/>
                    <a:lstStyle/>
                    <a:p>
                      <a:pPr algn="ctr">
                        <a:spcAft>
                          <a:spcPts val="0"/>
                        </a:spcAft>
                      </a:pPr>
                      <a:r>
                        <a:rPr lang="en-US" sz="1100" kern="0">
                          <a:effectLst/>
                          <a:latin typeface="標楷體" pitchFamily="65" charset="-120"/>
                          <a:ea typeface="標楷體" pitchFamily="65" charset="-120"/>
                        </a:rPr>
                        <a:t>4.9</a:t>
                      </a:r>
                      <a:endParaRPr lang="zh-TW" sz="1100" kern="100">
                        <a:effectLst/>
                        <a:latin typeface="標楷體" pitchFamily="65" charset="-120"/>
                        <a:ea typeface="標楷體" pitchFamily="65" charset="-120"/>
                      </a:endParaRPr>
                    </a:p>
                  </a:txBody>
                  <a:tcPr marL="17780" marR="17780" marT="0" marB="0" anchor="ctr"/>
                </a:tc>
                <a:tc>
                  <a:txBody>
                    <a:bodyPr/>
                    <a:lstStyle/>
                    <a:p>
                      <a:pPr algn="ctr">
                        <a:spcAft>
                          <a:spcPts val="0"/>
                        </a:spcAft>
                      </a:pPr>
                      <a:r>
                        <a:rPr lang="en-US" sz="1100" kern="0">
                          <a:effectLst/>
                          <a:latin typeface="標楷體" pitchFamily="65" charset="-120"/>
                          <a:ea typeface="標楷體" pitchFamily="65" charset="-120"/>
                        </a:rPr>
                        <a:t>9.6</a:t>
                      </a:r>
                      <a:endParaRPr lang="zh-TW" sz="1100" kern="100">
                        <a:effectLst/>
                        <a:latin typeface="標楷體" pitchFamily="65" charset="-120"/>
                        <a:ea typeface="標楷體" pitchFamily="65" charset="-120"/>
                      </a:endParaRPr>
                    </a:p>
                  </a:txBody>
                  <a:tcPr marL="17780" marR="17780" marT="0" marB="0" anchor="ctr"/>
                </a:tc>
                <a:tc>
                  <a:txBody>
                    <a:bodyPr/>
                    <a:lstStyle/>
                    <a:p>
                      <a:pPr algn="ctr">
                        <a:spcAft>
                          <a:spcPts val="0"/>
                        </a:spcAft>
                      </a:pPr>
                      <a:r>
                        <a:rPr lang="en-US" sz="1100" kern="0" dirty="0">
                          <a:effectLst/>
                          <a:latin typeface="標楷體" pitchFamily="65" charset="-120"/>
                          <a:ea typeface="標楷體" pitchFamily="65" charset="-120"/>
                        </a:rPr>
                        <a:t>6.4</a:t>
                      </a:r>
                      <a:endParaRPr lang="zh-TW" sz="1100" kern="100" dirty="0">
                        <a:effectLst/>
                        <a:latin typeface="標楷體" pitchFamily="65" charset="-120"/>
                        <a:ea typeface="標楷體" pitchFamily="65" charset="-120"/>
                      </a:endParaRPr>
                    </a:p>
                  </a:txBody>
                  <a:tcPr marL="17780" marR="17780" marT="0" marB="0" anchor="ctr"/>
                </a:tc>
                <a:tc>
                  <a:txBody>
                    <a:bodyPr/>
                    <a:lstStyle/>
                    <a:p>
                      <a:pPr algn="ctr">
                        <a:spcAft>
                          <a:spcPts val="0"/>
                        </a:spcAft>
                      </a:pPr>
                      <a:r>
                        <a:rPr lang="en-US" sz="1100" kern="0">
                          <a:effectLst/>
                          <a:latin typeface="標楷體" pitchFamily="65" charset="-120"/>
                          <a:ea typeface="標楷體" pitchFamily="65" charset="-120"/>
                        </a:rPr>
                        <a:t>8.7</a:t>
                      </a:r>
                      <a:endParaRPr lang="zh-TW" sz="1100" kern="100">
                        <a:effectLst/>
                        <a:latin typeface="標楷體" pitchFamily="65" charset="-120"/>
                        <a:ea typeface="標楷體" pitchFamily="65" charset="-120"/>
                      </a:endParaRPr>
                    </a:p>
                  </a:txBody>
                  <a:tcPr marL="17780" marR="17780" marT="0" marB="0" anchor="ctr"/>
                </a:tc>
                <a:tc>
                  <a:txBody>
                    <a:bodyPr/>
                    <a:lstStyle/>
                    <a:p>
                      <a:pPr algn="ctr">
                        <a:spcAft>
                          <a:spcPts val="0"/>
                        </a:spcAft>
                      </a:pPr>
                      <a:r>
                        <a:rPr lang="en-US" sz="1100" kern="0" dirty="0">
                          <a:effectLst/>
                          <a:latin typeface="標楷體" pitchFamily="65" charset="-120"/>
                          <a:ea typeface="標楷體" pitchFamily="65" charset="-120"/>
                        </a:rPr>
                        <a:t>8</a:t>
                      </a:r>
                      <a:endParaRPr lang="zh-TW" sz="1100" kern="100" dirty="0">
                        <a:effectLst/>
                        <a:latin typeface="標楷體" pitchFamily="65" charset="-120"/>
                        <a:ea typeface="標楷體" pitchFamily="65" charset="-120"/>
                      </a:endParaRPr>
                    </a:p>
                  </a:txBody>
                  <a:tcPr marL="17780" marR="17780" marT="0" marB="0" anchor="ctr"/>
                </a:tc>
                <a:tc>
                  <a:txBody>
                    <a:bodyPr/>
                    <a:lstStyle/>
                    <a:p>
                      <a:pPr algn="ctr">
                        <a:spcAft>
                          <a:spcPts val="0"/>
                        </a:spcAft>
                      </a:pPr>
                      <a:r>
                        <a:rPr lang="en-US" sz="1100" kern="0" dirty="0">
                          <a:effectLst/>
                          <a:latin typeface="標楷體" pitchFamily="65" charset="-120"/>
                          <a:ea typeface="標楷體" pitchFamily="65" charset="-120"/>
                        </a:rPr>
                        <a:t>7.9</a:t>
                      </a:r>
                      <a:endParaRPr lang="zh-TW" sz="1100" kern="100" dirty="0">
                        <a:effectLst/>
                        <a:latin typeface="標楷體" pitchFamily="65" charset="-120"/>
                        <a:ea typeface="標楷體" pitchFamily="65" charset="-120"/>
                      </a:endParaRPr>
                    </a:p>
                  </a:txBody>
                  <a:tcPr marL="17780" marR="17780" marT="0" marB="0" anchor="ctr"/>
                </a:tc>
              </a:tr>
            </a:tbl>
          </a:graphicData>
        </a:graphic>
      </p:graphicFrame>
      <p:sp>
        <p:nvSpPr>
          <p:cNvPr id="5" name="文字方塊 4"/>
          <p:cNvSpPr txBox="1">
            <a:spLocks noChangeArrowheads="1"/>
          </p:cNvSpPr>
          <p:nvPr/>
        </p:nvSpPr>
        <p:spPr bwMode="auto">
          <a:xfrm>
            <a:off x="323528" y="3789040"/>
            <a:ext cx="8424863" cy="2739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ja-JP" altLang="en-US" sz="1400" dirty="0" smtClean="0">
                <a:latin typeface="標楷體" pitchFamily="65" charset="-120"/>
                <a:ea typeface="標楷體" pitchFamily="65" charset="-120"/>
              </a:rPr>
              <a:t>出典</a:t>
            </a:r>
            <a:r>
              <a:rPr lang="zh-TW" altLang="zh-TW" sz="1400" dirty="0" smtClean="0">
                <a:latin typeface="標楷體" pitchFamily="65" charset="-120"/>
                <a:ea typeface="標楷體" pitchFamily="65" charset="-120"/>
              </a:rPr>
              <a:t>：</a:t>
            </a:r>
            <a:endParaRPr lang="zh-TW" altLang="zh-TW" sz="1400" dirty="0">
              <a:latin typeface="標楷體" pitchFamily="65" charset="-120"/>
              <a:ea typeface="標楷體" pitchFamily="65" charset="-120"/>
            </a:endParaRPr>
          </a:p>
          <a:p>
            <a:pPr eaLnBrk="1" hangingPunct="1"/>
            <a:r>
              <a:rPr lang="ja-JP" altLang="en-US" sz="1400" dirty="0" smtClean="0">
                <a:latin typeface="標楷體" pitchFamily="65" charset="-120"/>
                <a:ea typeface="標楷體" pitchFamily="65" charset="-120"/>
              </a:rPr>
              <a:t>ＥＵ</a:t>
            </a:r>
            <a:r>
              <a:rPr lang="en-US" altLang="zh-TW" sz="1400" dirty="0" smtClean="0">
                <a:latin typeface="標楷體" pitchFamily="65" charset="-120"/>
                <a:ea typeface="標楷體" pitchFamily="65" charset="-120"/>
              </a:rPr>
              <a:t>- Eurostat</a:t>
            </a:r>
            <a:r>
              <a:rPr lang="ja-JP" altLang="en-US" sz="1400" dirty="0" smtClean="0">
                <a:latin typeface="標楷體" pitchFamily="65" charset="-120"/>
                <a:ea typeface="標楷體" pitchFamily="65" charset="-120"/>
              </a:rPr>
              <a:t>データベース</a:t>
            </a:r>
            <a:endParaRPr lang="zh-TW" altLang="zh-TW" sz="1400" dirty="0">
              <a:latin typeface="標楷體" pitchFamily="65" charset="-120"/>
              <a:ea typeface="標楷體" pitchFamily="65" charset="-120"/>
            </a:endParaRPr>
          </a:p>
          <a:p>
            <a:pPr eaLnBrk="1" hangingPunct="1"/>
            <a:r>
              <a:rPr lang="en-US" altLang="zh-TW" sz="1400" dirty="0">
                <a:latin typeface="標楷體" pitchFamily="65" charset="-120"/>
                <a:ea typeface="標楷體" pitchFamily="65" charset="-120"/>
              </a:rPr>
              <a:t>(</a:t>
            </a:r>
            <a:r>
              <a:rPr lang="en-US" altLang="zh-TW" sz="1400" u="sng" dirty="0">
                <a:latin typeface="標楷體" pitchFamily="65" charset="-120"/>
                <a:ea typeface="標楷體" pitchFamily="65" charset="-120"/>
                <a:hlinkClick r:id="rId2"/>
              </a:rPr>
              <a:t>http://ec.europa.eu/eurostat/web/health/disability/data/database</a:t>
            </a:r>
            <a:r>
              <a:rPr lang="en-US" altLang="zh-TW" sz="1400" dirty="0">
                <a:latin typeface="標楷體" pitchFamily="65" charset="-120"/>
                <a:ea typeface="標楷體" pitchFamily="65" charset="-120"/>
              </a:rPr>
              <a:t>)</a:t>
            </a:r>
            <a:endParaRPr lang="zh-TW" altLang="zh-TW" sz="1400" dirty="0">
              <a:latin typeface="標楷體" pitchFamily="65" charset="-120"/>
              <a:ea typeface="標楷體" pitchFamily="65" charset="-120"/>
            </a:endParaRPr>
          </a:p>
          <a:p>
            <a:pPr eaLnBrk="1" hangingPunct="1"/>
            <a:r>
              <a:rPr lang="ja-JP" altLang="en-US" sz="1400" dirty="0">
                <a:latin typeface="標楷體" pitchFamily="65" charset="-120"/>
                <a:ea typeface="標楷體" pitchFamily="65" charset="-120"/>
              </a:rPr>
              <a:t>アメリカ</a:t>
            </a:r>
            <a:r>
              <a:rPr lang="en-US" altLang="zh-TW" sz="1400" dirty="0" smtClean="0">
                <a:latin typeface="標楷體" pitchFamily="65" charset="-120"/>
                <a:ea typeface="標楷體" pitchFamily="65" charset="-120"/>
              </a:rPr>
              <a:t>- </a:t>
            </a:r>
            <a:r>
              <a:rPr lang="ja-JP" altLang="en-US" sz="1400" dirty="0" smtClean="0">
                <a:latin typeface="標楷體" pitchFamily="65" charset="-120"/>
                <a:ea typeface="標楷體" pitchFamily="65" charset="-120"/>
              </a:rPr>
              <a:t>人口動態調査</a:t>
            </a:r>
            <a:endParaRPr lang="zh-TW" altLang="zh-TW" sz="1400" dirty="0">
              <a:latin typeface="標楷體" pitchFamily="65" charset="-120"/>
              <a:ea typeface="標楷體" pitchFamily="65" charset="-120"/>
            </a:endParaRPr>
          </a:p>
          <a:p>
            <a:pPr eaLnBrk="1" hangingPunct="1"/>
            <a:r>
              <a:rPr lang="en-US" altLang="zh-TW" sz="1400" dirty="0">
                <a:latin typeface="標楷體" pitchFamily="65" charset="-120"/>
                <a:ea typeface="標楷體" pitchFamily="65" charset="-120"/>
              </a:rPr>
              <a:t>(</a:t>
            </a:r>
            <a:r>
              <a:rPr lang="en-US" altLang="zh-TW" sz="1400" u="sng" dirty="0">
                <a:latin typeface="標楷體" pitchFamily="65" charset="-120"/>
                <a:ea typeface="標楷體" pitchFamily="65" charset="-120"/>
                <a:hlinkClick r:id="rId3"/>
              </a:rPr>
              <a:t>http://www.bls.gov/news.release/disabl.toc.htm</a:t>
            </a:r>
            <a:r>
              <a:rPr lang="en-US" altLang="zh-TW" sz="1400" dirty="0">
                <a:latin typeface="標楷體" pitchFamily="65" charset="-120"/>
                <a:ea typeface="標楷體" pitchFamily="65" charset="-120"/>
              </a:rPr>
              <a:t>)</a:t>
            </a:r>
            <a:endParaRPr lang="zh-TW" altLang="zh-TW" sz="1400" dirty="0">
              <a:latin typeface="標楷體" pitchFamily="65" charset="-120"/>
              <a:ea typeface="標楷體" pitchFamily="65" charset="-120"/>
            </a:endParaRPr>
          </a:p>
          <a:p>
            <a:pPr eaLnBrk="1" hangingPunct="1"/>
            <a:r>
              <a:rPr lang="ja-JP" altLang="en-US" sz="1400" dirty="0">
                <a:latin typeface="標楷體" pitchFamily="65" charset="-120"/>
                <a:ea typeface="標楷體" pitchFamily="65" charset="-120"/>
              </a:rPr>
              <a:t>オーストラリア</a:t>
            </a:r>
            <a:r>
              <a:rPr lang="en-US" altLang="zh-TW" sz="1400" dirty="0" smtClean="0">
                <a:latin typeface="標楷體" pitchFamily="65" charset="-120"/>
                <a:ea typeface="標楷體" pitchFamily="65" charset="-120"/>
              </a:rPr>
              <a:t>- </a:t>
            </a:r>
            <a:r>
              <a:rPr lang="ja-JP" altLang="en-US" sz="1400" dirty="0" smtClean="0">
                <a:latin typeface="標楷體" pitchFamily="65" charset="-120"/>
                <a:ea typeface="標楷體" pitchFamily="65" charset="-120"/>
              </a:rPr>
              <a:t>オーストラリア統計局</a:t>
            </a:r>
            <a:endParaRPr lang="zh-TW" altLang="zh-TW" sz="1400" dirty="0">
              <a:latin typeface="標楷體" pitchFamily="65" charset="-120"/>
              <a:ea typeface="標楷體" pitchFamily="65" charset="-120"/>
            </a:endParaRPr>
          </a:p>
          <a:p>
            <a:pPr eaLnBrk="1" hangingPunct="1"/>
            <a:r>
              <a:rPr lang="en-US" altLang="zh-TW" sz="1400" dirty="0">
                <a:latin typeface="標楷體" pitchFamily="65" charset="-120"/>
                <a:ea typeface="標楷體" pitchFamily="65" charset="-120"/>
              </a:rPr>
              <a:t>(</a:t>
            </a:r>
            <a:r>
              <a:rPr lang="en-US" altLang="zh-TW" sz="1400" u="sng" dirty="0">
                <a:latin typeface="標楷體" pitchFamily="65" charset="-120"/>
                <a:ea typeface="標楷體" pitchFamily="65" charset="-120"/>
                <a:hlinkClick r:id="rId4"/>
              </a:rPr>
              <a:t>http://www.abs.gov.au</a:t>
            </a:r>
            <a:r>
              <a:rPr lang="en-US" altLang="zh-TW" sz="1400" dirty="0">
                <a:latin typeface="標楷體" pitchFamily="65" charset="-120"/>
                <a:ea typeface="標楷體" pitchFamily="65" charset="-120"/>
              </a:rPr>
              <a:t>)</a:t>
            </a:r>
            <a:endParaRPr lang="zh-TW" altLang="zh-TW" sz="1400" dirty="0">
              <a:latin typeface="標楷體" pitchFamily="65" charset="-120"/>
              <a:ea typeface="標楷體" pitchFamily="65" charset="-120"/>
            </a:endParaRPr>
          </a:p>
          <a:p>
            <a:pPr eaLnBrk="1" hangingPunct="1"/>
            <a:r>
              <a:rPr lang="ja-JP" altLang="en-US" sz="1400" dirty="0" smtClean="0">
                <a:latin typeface="標楷體" pitchFamily="65" charset="-120"/>
                <a:ea typeface="標楷體" pitchFamily="65" charset="-120"/>
              </a:rPr>
              <a:t>労務部</a:t>
            </a:r>
            <a:r>
              <a:rPr lang="en-US" altLang="ja-JP" sz="1400" dirty="0" smtClean="0">
                <a:latin typeface="標楷體" pitchFamily="65" charset="-120"/>
                <a:ea typeface="標楷體" pitchFamily="65" charset="-120"/>
              </a:rPr>
              <a:t>, </a:t>
            </a:r>
            <a:r>
              <a:rPr lang="ja-JP" altLang="en-US" sz="1400" dirty="0" smtClean="0">
                <a:latin typeface="標楷體" pitchFamily="65" charset="-120"/>
                <a:ea typeface="標楷體" pitchFamily="65" charset="-120"/>
              </a:rPr>
              <a:t>障害者労働参加調査報告</a:t>
            </a:r>
            <a:r>
              <a:rPr lang="en-US" altLang="zh-TW" sz="1400" dirty="0" smtClean="0">
                <a:latin typeface="標楷體" pitchFamily="65" charset="-120"/>
                <a:ea typeface="標楷體" pitchFamily="65" charset="-120"/>
              </a:rPr>
              <a:t>, 2014</a:t>
            </a:r>
            <a:r>
              <a:rPr lang="ja-JP" altLang="en-US" sz="1400" dirty="0" smtClean="0">
                <a:latin typeface="標楷體" pitchFamily="65" charset="-120"/>
                <a:ea typeface="標楷體" pitchFamily="65" charset="-120"/>
              </a:rPr>
              <a:t>年</a:t>
            </a:r>
            <a:r>
              <a:rPr lang="en-US" altLang="ja-JP" sz="1400" dirty="0" smtClean="0">
                <a:latin typeface="標楷體" pitchFamily="65" charset="-120"/>
                <a:ea typeface="標楷體" pitchFamily="65" charset="-120"/>
              </a:rPr>
              <a:t>6</a:t>
            </a:r>
            <a:r>
              <a:rPr lang="ja-JP" altLang="en-US" sz="1400" dirty="0" smtClean="0">
                <a:latin typeface="標楷體" pitchFamily="65" charset="-120"/>
                <a:ea typeface="標楷體" pitchFamily="65" charset="-120"/>
              </a:rPr>
              <a:t>月</a:t>
            </a:r>
            <a:r>
              <a:rPr lang="en-US" altLang="zh-TW" sz="1400" dirty="0" smtClean="0">
                <a:latin typeface="標楷體" pitchFamily="65" charset="-120"/>
                <a:ea typeface="標楷體" pitchFamily="65" charset="-120"/>
              </a:rPr>
              <a:t>    </a:t>
            </a:r>
            <a:endParaRPr lang="zh-TW" altLang="zh-TW" sz="1400" dirty="0">
              <a:latin typeface="標楷體" pitchFamily="65" charset="-120"/>
              <a:ea typeface="標楷體" pitchFamily="65" charset="-120"/>
            </a:endParaRPr>
          </a:p>
          <a:p>
            <a:pPr eaLnBrk="1" hangingPunct="1"/>
            <a:r>
              <a:rPr lang="ja-JP" altLang="en-US" sz="1400" dirty="0" smtClean="0">
                <a:latin typeface="標楷體" pitchFamily="65" charset="-120"/>
                <a:ea typeface="標楷體" pitchFamily="65" charset="-120"/>
              </a:rPr>
              <a:t>ヨーロッパ</a:t>
            </a:r>
            <a:r>
              <a:rPr lang="en-US" altLang="zh-TW" sz="1400" dirty="0" smtClean="0">
                <a:latin typeface="標楷體" pitchFamily="65" charset="-120"/>
                <a:ea typeface="標楷體" pitchFamily="65" charset="-120"/>
              </a:rPr>
              <a:t>(2011</a:t>
            </a:r>
            <a:r>
              <a:rPr lang="ja-JP" altLang="en-US" sz="1400" dirty="0" smtClean="0">
                <a:latin typeface="標楷體" pitchFamily="65" charset="-120"/>
                <a:ea typeface="標楷體" pitchFamily="65" charset="-120"/>
              </a:rPr>
              <a:t>年</a:t>
            </a:r>
            <a:r>
              <a:rPr lang="en-US" altLang="zh-TW" sz="1400" dirty="0" smtClean="0">
                <a:latin typeface="標楷體" pitchFamily="65" charset="-120"/>
                <a:ea typeface="標楷體" pitchFamily="65" charset="-120"/>
              </a:rPr>
              <a:t>), </a:t>
            </a:r>
            <a:r>
              <a:rPr lang="ja-JP" altLang="en-US" sz="1400" dirty="0" smtClean="0">
                <a:latin typeface="標楷體" pitchFamily="65" charset="-120"/>
                <a:ea typeface="標楷體" pitchFamily="65" charset="-120"/>
              </a:rPr>
              <a:t>オーストラリア</a:t>
            </a:r>
            <a:r>
              <a:rPr lang="en-US" altLang="zh-TW" sz="1400" dirty="0" smtClean="0">
                <a:latin typeface="標楷體" pitchFamily="65" charset="-120"/>
                <a:ea typeface="標楷體" pitchFamily="65" charset="-120"/>
              </a:rPr>
              <a:t>(2012</a:t>
            </a:r>
            <a:r>
              <a:rPr lang="ja-JP" altLang="en-US" sz="1400" dirty="0" smtClean="0">
                <a:latin typeface="標楷體" pitchFamily="65" charset="-120"/>
                <a:ea typeface="標楷體" pitchFamily="65" charset="-120"/>
              </a:rPr>
              <a:t>年</a:t>
            </a:r>
            <a:r>
              <a:rPr lang="en-US" altLang="zh-TW" sz="1400" dirty="0" smtClean="0">
                <a:latin typeface="標楷體" pitchFamily="65" charset="-120"/>
                <a:ea typeface="標楷體" pitchFamily="65" charset="-120"/>
              </a:rPr>
              <a:t>), </a:t>
            </a:r>
            <a:r>
              <a:rPr lang="ja-JP" altLang="en-US" sz="1400" dirty="0" smtClean="0">
                <a:latin typeface="標楷體" pitchFamily="65" charset="-120"/>
                <a:ea typeface="標楷體" pitchFamily="65" charset="-120"/>
              </a:rPr>
              <a:t>アメリカ</a:t>
            </a:r>
            <a:r>
              <a:rPr lang="en-US" altLang="zh-TW" sz="1400" dirty="0" smtClean="0">
                <a:latin typeface="標楷體" pitchFamily="65" charset="-120"/>
                <a:ea typeface="標楷體" pitchFamily="65" charset="-120"/>
              </a:rPr>
              <a:t>(2014</a:t>
            </a:r>
            <a:r>
              <a:rPr lang="ja-JP" altLang="en-US" sz="1400" dirty="0" smtClean="0">
                <a:latin typeface="標楷體" pitchFamily="65" charset="-120"/>
                <a:ea typeface="標楷體" pitchFamily="65" charset="-120"/>
              </a:rPr>
              <a:t>年</a:t>
            </a:r>
            <a:r>
              <a:rPr lang="en-US" altLang="ja-JP" sz="1400" dirty="0" smtClean="0">
                <a:latin typeface="標楷體" pitchFamily="65" charset="-120"/>
                <a:ea typeface="標楷體" pitchFamily="65" charset="-120"/>
              </a:rPr>
              <a:t>12</a:t>
            </a:r>
            <a:r>
              <a:rPr lang="ja-JP" altLang="en-US" sz="1400" dirty="0" smtClean="0">
                <a:latin typeface="標楷體" pitchFamily="65" charset="-120"/>
                <a:ea typeface="標楷體" pitchFamily="65" charset="-120"/>
              </a:rPr>
              <a:t>月</a:t>
            </a:r>
            <a:r>
              <a:rPr lang="en-US" altLang="zh-TW" sz="1400" dirty="0" smtClean="0">
                <a:latin typeface="標楷體" pitchFamily="65" charset="-120"/>
                <a:ea typeface="標楷體" pitchFamily="65" charset="-120"/>
              </a:rPr>
              <a:t>).</a:t>
            </a:r>
          </a:p>
          <a:p>
            <a:pPr eaLnBrk="1" hangingPunct="1"/>
            <a:r>
              <a:rPr lang="ja-JP" altLang="en-US" sz="1400" dirty="0" smtClean="0">
                <a:latin typeface="+mn-ea"/>
                <a:ea typeface="+mn-ea"/>
              </a:rPr>
              <a:t>欧州のすべてのデータが</a:t>
            </a:r>
            <a:r>
              <a:rPr lang="en-US" altLang="ja-JP" sz="1400" dirty="0" smtClean="0">
                <a:latin typeface="+mn-ea"/>
                <a:ea typeface="+mn-ea"/>
              </a:rPr>
              <a:t>15</a:t>
            </a:r>
            <a:r>
              <a:rPr lang="ja-JP" altLang="en-US" sz="1400" dirty="0" smtClean="0">
                <a:latin typeface="+mn-ea"/>
                <a:ea typeface="+mn-ea"/>
              </a:rPr>
              <a:t>～</a:t>
            </a:r>
            <a:r>
              <a:rPr lang="en-US" altLang="ja-JP" sz="1400" dirty="0" smtClean="0">
                <a:latin typeface="+mn-ea"/>
                <a:ea typeface="+mn-ea"/>
              </a:rPr>
              <a:t>64</a:t>
            </a:r>
            <a:r>
              <a:rPr lang="ja-JP" altLang="en-US" sz="1400" dirty="0" smtClean="0">
                <a:latin typeface="+mn-ea"/>
                <a:ea typeface="+mn-ea"/>
              </a:rPr>
              <a:t>歳の間で計算されていたため</a:t>
            </a:r>
            <a:r>
              <a:rPr lang="ja-JP" altLang="en-US" sz="1400" dirty="0">
                <a:latin typeface="+mn-ea"/>
                <a:ea typeface="+mn-ea"/>
              </a:rPr>
              <a:t>、</a:t>
            </a:r>
            <a:r>
              <a:rPr lang="ja-JP" altLang="en-US" sz="1400" dirty="0" smtClean="0">
                <a:latin typeface="+mn-ea"/>
                <a:ea typeface="+mn-ea"/>
              </a:rPr>
              <a:t>台湾と米国のデータも</a:t>
            </a:r>
            <a:r>
              <a:rPr lang="en-US" altLang="ja-JP" sz="1400" dirty="0" smtClean="0">
                <a:latin typeface="+mn-ea"/>
                <a:ea typeface="+mn-ea"/>
              </a:rPr>
              <a:t>15</a:t>
            </a:r>
            <a:r>
              <a:rPr lang="ja-JP" altLang="en-US" sz="1400" dirty="0" smtClean="0">
                <a:latin typeface="+mn-ea"/>
                <a:ea typeface="+mn-ea"/>
              </a:rPr>
              <a:t>～</a:t>
            </a:r>
            <a:r>
              <a:rPr lang="en-US" altLang="ja-JP" sz="1400" dirty="0" smtClean="0">
                <a:latin typeface="+mn-ea"/>
                <a:ea typeface="+mn-ea"/>
              </a:rPr>
              <a:t>64</a:t>
            </a:r>
            <a:r>
              <a:rPr lang="ja-JP" altLang="en-US" sz="1400" dirty="0" smtClean="0">
                <a:latin typeface="+mn-ea"/>
                <a:ea typeface="+mn-ea"/>
              </a:rPr>
              <a:t>歳の間</a:t>
            </a:r>
            <a:r>
              <a:rPr lang="ja-JP" altLang="en-US" sz="1400" dirty="0">
                <a:latin typeface="+mn-ea"/>
                <a:ea typeface="+mn-ea"/>
              </a:rPr>
              <a:t>に</a:t>
            </a:r>
            <a:r>
              <a:rPr lang="ja-JP" altLang="en-US" sz="1400" dirty="0" smtClean="0">
                <a:latin typeface="+mn-ea"/>
                <a:ea typeface="+mn-ea"/>
              </a:rPr>
              <a:t>変換した。</a:t>
            </a:r>
            <a:endParaRPr lang="zh-TW" altLang="zh-TW" sz="1400" dirty="0" smtClean="0">
              <a:latin typeface="標楷體" pitchFamily="65" charset="-120"/>
              <a:ea typeface="標楷體" pitchFamily="65" charset="-120"/>
            </a:endParaRPr>
          </a:p>
          <a:p>
            <a:pPr eaLnBrk="1" hangingPunct="1"/>
            <a:endParaRPr lang="zh-TW" altLang="en-US" dirty="0"/>
          </a:p>
        </p:txBody>
      </p:sp>
    </p:spTree>
    <p:extLst>
      <p:ext uri="{BB962C8B-B14F-4D97-AF65-F5344CB8AC3E}">
        <p14:creationId xmlns:p14="http://schemas.microsoft.com/office/powerpoint/2010/main" val="8362149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模組">
  <a:themeElements>
    <a:clrScheme name="模組">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模組">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模組">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Module</Template>
  <TotalTime>2734</TotalTime>
  <Words>1622</Words>
  <Application>Microsoft Office PowerPoint</Application>
  <PresentationFormat>画面に合わせる (4:3)</PresentationFormat>
  <Paragraphs>298</Paragraphs>
  <Slides>28</Slides>
  <Notes>0</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28</vt:i4>
      </vt:variant>
    </vt:vector>
  </HeadingPairs>
  <TitlesOfParts>
    <vt:vector size="30" baseType="lpstr">
      <vt:lpstr>模組</vt:lpstr>
      <vt:lpstr>圖表</vt:lpstr>
      <vt:lpstr>  張恒豪 CHANG  Heng-hao  准教授/ 学部長 国立台北大学社会学部   </vt:lpstr>
      <vt:lpstr>概要</vt:lpstr>
      <vt:lpstr>台湾における障害者の一般的な状況</vt:lpstr>
      <vt:lpstr>現在のシステム　台湾式「ICF」定義</vt:lpstr>
      <vt:lpstr>障害者の人数</vt:lpstr>
      <vt:lpstr> 全人口に占める障害者の割合 </vt:lpstr>
      <vt:lpstr>ICF （身体構造）</vt:lpstr>
      <vt:lpstr>貧困</vt:lpstr>
      <vt:lpstr>障害者の労働への参加: 15-64歳</vt:lpstr>
      <vt:lpstr>教育</vt:lpstr>
      <vt:lpstr>主な法律</vt:lpstr>
      <vt:lpstr>差別禁止に関する条項</vt:lpstr>
      <vt:lpstr>法的枠組みへの批判</vt:lpstr>
      <vt:lpstr>主な障害者組織</vt:lpstr>
      <vt:lpstr>障害者団体</vt:lpstr>
      <vt:lpstr>PowerPoint プレゼンテーション</vt:lpstr>
      <vt:lpstr>各段階における市民社会と障害者団体の関与</vt:lpstr>
      <vt:lpstr>PowerPoint プレゼンテーション</vt:lpstr>
      <vt:lpstr>批准プロセス</vt:lpstr>
      <vt:lpstr>障害者権利条約の前と後: 主な変化と課題</vt:lpstr>
      <vt:lpstr>法的扶助</vt:lpstr>
      <vt:lpstr>その他の法的課題</vt:lpstr>
      <vt:lpstr>課題</vt:lpstr>
      <vt:lpstr>法的枠組みでの課題</vt:lpstr>
      <vt:lpstr>台湾で障害者権利条約を促進するにあたり、市民社会団体や障害者団体が直面する主な課題は何か？ </vt:lpstr>
      <vt:lpstr>権利条約のプロセスは、台湾の障害者権利運動にどのようなインパクトを与えたか？</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張恒豪 CHANG  Heng-hao  Associate Professor, Department of Sociology, National Taipei University, Taiwan</dc:title>
  <dc:creator>user</dc:creator>
  <cp:lastModifiedBy>Sachi</cp:lastModifiedBy>
  <cp:revision>157</cp:revision>
  <dcterms:created xsi:type="dcterms:W3CDTF">2015-12-28T03:25:02Z</dcterms:created>
  <dcterms:modified xsi:type="dcterms:W3CDTF">2016-02-22T02:53:27Z</dcterms:modified>
</cp:coreProperties>
</file>