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4"/>
  </p:notesMasterIdLst>
  <p:handoutMasterIdLst>
    <p:handoutMasterId r:id="rId25"/>
  </p:handoutMasterIdLst>
  <p:sldIdLst>
    <p:sldId id="517" r:id="rId2"/>
    <p:sldId id="430" r:id="rId3"/>
    <p:sldId id="521" r:id="rId4"/>
    <p:sldId id="522" r:id="rId5"/>
    <p:sldId id="525" r:id="rId6"/>
    <p:sldId id="524" r:id="rId7"/>
    <p:sldId id="526" r:id="rId8"/>
    <p:sldId id="523" r:id="rId9"/>
    <p:sldId id="533" r:id="rId10"/>
    <p:sldId id="534" r:id="rId11"/>
    <p:sldId id="535" r:id="rId12"/>
    <p:sldId id="536" r:id="rId13"/>
    <p:sldId id="532" r:id="rId14"/>
    <p:sldId id="531" r:id="rId15"/>
    <p:sldId id="538" r:id="rId16"/>
    <p:sldId id="537" r:id="rId17"/>
    <p:sldId id="542" r:id="rId18"/>
    <p:sldId id="539" r:id="rId19"/>
    <p:sldId id="530" r:id="rId20"/>
    <p:sldId id="529" r:id="rId21"/>
    <p:sldId id="540" r:id="rId22"/>
    <p:sldId id="541" r:id="rId2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0D0D"/>
    <a:srgbClr val="272555"/>
    <a:srgbClr val="0038A8"/>
    <a:srgbClr val="003192"/>
    <a:srgbClr val="2B2B5B"/>
    <a:srgbClr val="5355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6485" autoAdjust="0"/>
    <p:restoredTop sz="86436" autoAdjust="0"/>
  </p:normalViewPr>
  <p:slideViewPr>
    <p:cSldViewPr>
      <p:cViewPr varScale="1">
        <p:scale>
          <a:sx n="60" d="100"/>
          <a:sy n="60" d="100"/>
        </p:scale>
        <p:origin x="768" y="4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302" cy="493237"/>
          </a:xfrm>
          <a:prstGeom prst="rect">
            <a:avLst/>
          </a:prstGeom>
        </p:spPr>
        <p:txBody>
          <a:bodyPr vert="horz" lIns="90654" tIns="45327" rIns="90654" bIns="45327" rtlCol="0"/>
          <a:lstStyle>
            <a:lvl1pPr algn="l">
              <a:defRPr sz="1200"/>
            </a:lvl1pPr>
          </a:lstStyle>
          <a:p>
            <a:endParaRPr kumimoji="1" lang="ja-JP" altLang="en-US" dirty="0"/>
          </a:p>
        </p:txBody>
      </p:sp>
      <p:sp>
        <p:nvSpPr>
          <p:cNvPr id="3" name="日付プレースホルダ 2"/>
          <p:cNvSpPr>
            <a:spLocks noGrp="1"/>
          </p:cNvSpPr>
          <p:nvPr>
            <p:ph type="dt" sz="quarter" idx="1"/>
          </p:nvPr>
        </p:nvSpPr>
        <p:spPr>
          <a:xfrm>
            <a:off x="3814890" y="0"/>
            <a:ext cx="2919302" cy="493237"/>
          </a:xfrm>
          <a:prstGeom prst="rect">
            <a:avLst/>
          </a:prstGeom>
        </p:spPr>
        <p:txBody>
          <a:bodyPr vert="horz" lIns="90654" tIns="45327" rIns="90654" bIns="45327" rtlCol="0"/>
          <a:lstStyle>
            <a:lvl1pPr algn="r">
              <a:defRPr sz="1200"/>
            </a:lvl1pPr>
          </a:lstStyle>
          <a:p>
            <a:fld id="{C2F5B296-1FCA-4D45-94C1-3AA235F3A745}" type="datetimeFigureOut">
              <a:rPr kumimoji="1" lang="ja-JP" altLang="en-US" smtClean="0"/>
              <a:t>2016/2/7</a:t>
            </a:fld>
            <a:endParaRPr kumimoji="1" lang="ja-JP" altLang="en-US" dirty="0"/>
          </a:p>
        </p:txBody>
      </p:sp>
      <p:sp>
        <p:nvSpPr>
          <p:cNvPr id="4" name="フッター プレースホルダ 3"/>
          <p:cNvSpPr>
            <a:spLocks noGrp="1"/>
          </p:cNvSpPr>
          <p:nvPr>
            <p:ph type="ftr" sz="quarter" idx="2"/>
          </p:nvPr>
        </p:nvSpPr>
        <p:spPr>
          <a:xfrm>
            <a:off x="0" y="9371501"/>
            <a:ext cx="2919302" cy="493236"/>
          </a:xfrm>
          <a:prstGeom prst="rect">
            <a:avLst/>
          </a:prstGeom>
        </p:spPr>
        <p:txBody>
          <a:bodyPr vert="horz" lIns="90654" tIns="45327" rIns="90654" bIns="45327" rtlCol="0" anchor="b"/>
          <a:lstStyle>
            <a:lvl1pPr algn="l">
              <a:defRPr sz="1200"/>
            </a:lvl1pPr>
          </a:lstStyle>
          <a:p>
            <a:endParaRPr kumimoji="1" lang="ja-JP" altLang="en-US" dirty="0"/>
          </a:p>
        </p:txBody>
      </p:sp>
      <p:sp>
        <p:nvSpPr>
          <p:cNvPr id="5" name="スライド番号プレースホルダ 4"/>
          <p:cNvSpPr>
            <a:spLocks noGrp="1"/>
          </p:cNvSpPr>
          <p:nvPr>
            <p:ph type="sldNum" sz="quarter" idx="3"/>
          </p:nvPr>
        </p:nvSpPr>
        <p:spPr>
          <a:xfrm>
            <a:off x="3814890" y="9371501"/>
            <a:ext cx="2919302" cy="493236"/>
          </a:xfrm>
          <a:prstGeom prst="rect">
            <a:avLst/>
          </a:prstGeom>
        </p:spPr>
        <p:txBody>
          <a:bodyPr vert="horz" lIns="90654" tIns="45327" rIns="90654" bIns="45327" rtlCol="0" anchor="b"/>
          <a:lstStyle>
            <a:lvl1pPr algn="r">
              <a:defRPr sz="1200"/>
            </a:lvl1pPr>
          </a:lstStyle>
          <a:p>
            <a:fld id="{AE4E8690-6F03-447A-A8C3-87B70E8E146B}" type="slidenum">
              <a:rPr kumimoji="1" lang="ja-JP" altLang="en-US" smtClean="0"/>
              <a:t>‹#›</a:t>
            </a:fld>
            <a:endParaRPr kumimoji="1" lang="ja-JP" altLang="en-US" dirty="0"/>
          </a:p>
        </p:txBody>
      </p:sp>
    </p:spTree>
    <p:extLst>
      <p:ext uri="{BB962C8B-B14F-4D97-AF65-F5344CB8AC3E}">
        <p14:creationId xmlns:p14="http://schemas.microsoft.com/office/powerpoint/2010/main" val="4292280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54" tIns="45327" rIns="90654" bIns="4532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74" y="0"/>
            <a:ext cx="2918831" cy="493316"/>
          </a:xfrm>
          <a:prstGeom prst="rect">
            <a:avLst/>
          </a:prstGeom>
        </p:spPr>
        <p:txBody>
          <a:bodyPr vert="horz" lIns="90654" tIns="45327" rIns="90654" bIns="45327" rtlCol="0"/>
          <a:lstStyle>
            <a:lvl1pPr algn="r">
              <a:defRPr sz="1200"/>
            </a:lvl1pPr>
          </a:lstStyle>
          <a:p>
            <a:fld id="{AFA790EB-15EB-4108-B9F6-C075083F80FA}" type="datetimeFigureOut">
              <a:rPr kumimoji="1" lang="ja-JP" altLang="en-US" smtClean="0"/>
              <a:pPr/>
              <a:t>2016/2/7</a:t>
            </a:fld>
            <a:endParaRPr kumimoji="1" lang="ja-JP" altLang="en-US" dirty="0"/>
          </a:p>
        </p:txBody>
      </p:sp>
      <p:sp>
        <p:nvSpPr>
          <p:cNvPr id="4" name="スライド イメージ プレースホルダー 3"/>
          <p:cNvSpPr>
            <a:spLocks noGrp="1" noRot="1" noChangeAspect="1"/>
          </p:cNvSpPr>
          <p:nvPr>
            <p:ph type="sldImg" idx="2"/>
          </p:nvPr>
        </p:nvSpPr>
        <p:spPr>
          <a:xfrm>
            <a:off x="904875" y="741363"/>
            <a:ext cx="4927600" cy="3697287"/>
          </a:xfrm>
          <a:prstGeom prst="rect">
            <a:avLst/>
          </a:prstGeom>
          <a:noFill/>
          <a:ln w="12700">
            <a:solidFill>
              <a:prstClr val="black"/>
            </a:solidFill>
          </a:ln>
        </p:spPr>
        <p:txBody>
          <a:bodyPr vert="horz" lIns="90654" tIns="45327" rIns="90654" bIns="45327" rtlCol="0" anchor="ctr"/>
          <a:lstStyle/>
          <a:p>
            <a:endParaRPr lang="ja-JP" altLang="en-US" dirty="0"/>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54" tIns="45327" rIns="90654" bIns="4532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54" tIns="45327" rIns="90654" bIns="4532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0654" tIns="45327" rIns="90654" bIns="45327" rtlCol="0" anchor="b"/>
          <a:lstStyle>
            <a:lvl1pPr algn="r">
              <a:defRPr sz="1200"/>
            </a:lvl1pPr>
          </a:lstStyle>
          <a:p>
            <a:fld id="{3E608A9A-3880-4EB6-B394-7A56EEF7CCCD}" type="slidenum">
              <a:rPr kumimoji="1" lang="ja-JP" altLang="en-US" smtClean="0"/>
              <a:pPr/>
              <a:t>‹#›</a:t>
            </a:fld>
            <a:endParaRPr kumimoji="1" lang="ja-JP" altLang="en-US" dirty="0"/>
          </a:p>
        </p:txBody>
      </p:sp>
    </p:spTree>
    <p:extLst>
      <p:ext uri="{BB962C8B-B14F-4D97-AF65-F5344CB8AC3E}">
        <p14:creationId xmlns:p14="http://schemas.microsoft.com/office/powerpoint/2010/main" val="19674540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2</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11</a:t>
            </a:fld>
            <a:endParaRPr kumimoji="1" lang="ja-JP" altLang="en-US" dirty="0"/>
          </a:p>
        </p:txBody>
      </p:sp>
    </p:spTree>
    <p:extLst>
      <p:ext uri="{BB962C8B-B14F-4D97-AF65-F5344CB8AC3E}">
        <p14:creationId xmlns:p14="http://schemas.microsoft.com/office/powerpoint/2010/main" val="28601676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E608A9A-3880-4EB6-B394-7A56EEF7CCCD}" type="slidenum">
              <a:rPr kumimoji="1" lang="ja-JP" altLang="en-US" smtClean="0"/>
              <a:pPr/>
              <a:t>12</a:t>
            </a:fld>
            <a:endParaRPr kumimoji="1" lang="ja-JP" altLang="en-US" dirty="0"/>
          </a:p>
        </p:txBody>
      </p:sp>
    </p:spTree>
    <p:extLst>
      <p:ext uri="{BB962C8B-B14F-4D97-AF65-F5344CB8AC3E}">
        <p14:creationId xmlns:p14="http://schemas.microsoft.com/office/powerpoint/2010/main" val="28601676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13</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14</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15</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16</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17</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18</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19</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20</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3</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4</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5</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6</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7</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8</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9</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0BB105E-FD21-47A0-BAB7-696163411F68}" type="slidenum">
              <a:rPr kumimoji="1" lang="ja-JP" altLang="en-US" smtClean="0"/>
              <a:t>10</a:t>
            </a:fld>
            <a:endParaRPr kumimoji="1" lang="ja-JP" altLang="en-US" dirty="0"/>
          </a:p>
        </p:txBody>
      </p:sp>
    </p:spTree>
    <p:extLst>
      <p:ext uri="{BB962C8B-B14F-4D97-AF65-F5344CB8AC3E}">
        <p14:creationId xmlns:p14="http://schemas.microsoft.com/office/powerpoint/2010/main" val="858577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8" name="正方形/長方形 17"/>
          <p:cNvSpPr/>
          <p:nvPr userDrawn="1"/>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20" name="正方形/長方形 19"/>
          <p:cNvSpPr/>
          <p:nvPr userDrawn="1"/>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21" name="正方形/長方形 20"/>
          <p:cNvSpPr/>
          <p:nvPr userDrawn="1"/>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22" name="正方形/長方形 21"/>
          <p:cNvSpPr/>
          <p:nvPr userDrawn="1"/>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useBgFill="1">
        <p:nvSpPr>
          <p:cNvPr id="32" name="角丸四角形 31"/>
          <p:cNvSpPr/>
          <p:nvPr userDrawn="1"/>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useBgFill="1">
        <p:nvSpPr>
          <p:cNvPr id="33" name="角丸四角形 32"/>
          <p:cNvSpPr/>
          <p:nvPr userDrawn="1"/>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34" name="正方形/長方形 33"/>
          <p:cNvSpPr/>
          <p:nvPr userDrawn="1"/>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35" name="正方形/長方形 34"/>
          <p:cNvSpPr/>
          <p:nvPr userDrawn="1"/>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36" name="正方形/長方形 35"/>
          <p:cNvSpPr/>
          <p:nvPr userDrawn="1"/>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ＭＳ Ｐ明朝" panose="02020600040205080304" pitchFamily="18" charset="-128"/>
              <a:ea typeface="ＭＳ Ｐ明朝" panose="02020600040205080304" pitchFamily="18" charset="-128"/>
            </a:endParaRPr>
          </a:p>
        </p:txBody>
      </p:sp>
      <p:sp>
        <p:nvSpPr>
          <p:cNvPr id="37" name="正方形/長方形 36"/>
          <p:cNvSpPr/>
          <p:nvPr userDrawn="1"/>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タイトル 7"/>
          <p:cNvSpPr>
            <a:spLocks noGrp="1"/>
          </p:cNvSpPr>
          <p:nvPr>
            <p:ph type="ctrTitle" hasCustomPrompt="1"/>
          </p:nvPr>
        </p:nvSpPr>
        <p:spPr>
          <a:xfrm>
            <a:off x="334114" y="1124744"/>
            <a:ext cx="8375606" cy="1470025"/>
          </a:xfrm>
        </p:spPr>
        <p:txBody>
          <a:bodyPr anchor="b"/>
          <a:lstStyle>
            <a:lvl1pPr>
              <a:defRPr sz="4400">
                <a:solidFill>
                  <a:schemeClr val="bg1"/>
                </a:solidFill>
                <a:latin typeface="ＭＳ Ｐ明朝" panose="02020600040205080304" pitchFamily="18" charset="-128"/>
                <a:ea typeface="ＭＳ Ｐ明朝" panose="02020600040205080304" pitchFamily="18" charset="-128"/>
              </a:defRPr>
            </a:lvl1pPr>
          </a:lstStyle>
          <a:p>
            <a:r>
              <a:rPr kumimoji="0" lang="ja-JP" altLang="en-US" dirty="0" smtClean="0"/>
              <a:t>クリックして講演タイトルを入力</a:t>
            </a:r>
            <a:endParaRPr kumimoji="0" lang="en-US" dirty="0"/>
          </a:p>
        </p:txBody>
      </p:sp>
      <p:sp>
        <p:nvSpPr>
          <p:cNvPr id="39" name="サブタイトル 8"/>
          <p:cNvSpPr>
            <a:spLocks noGrp="1"/>
          </p:cNvSpPr>
          <p:nvPr>
            <p:ph type="subTitle" idx="1" hasCustomPrompt="1"/>
          </p:nvPr>
        </p:nvSpPr>
        <p:spPr>
          <a:xfrm>
            <a:off x="683568" y="2713174"/>
            <a:ext cx="8208912" cy="1147874"/>
          </a:xfrm>
        </p:spPr>
        <p:txBody>
          <a:bodyPr>
            <a:normAutofit/>
          </a:bodyPr>
          <a:lstStyle>
            <a:lvl1pPr marL="64008" indent="0" algn="l">
              <a:buNone/>
              <a:defRPr sz="2800">
                <a:solidFill>
                  <a:schemeClr val="bg1">
                    <a:lumMod val="95000"/>
                  </a:schemeClr>
                </a:solidFill>
                <a:latin typeface="ＭＳ Ｐ明朝" panose="02020600040205080304" pitchFamily="18" charset="-128"/>
                <a:ea typeface="ＭＳ Ｐ明朝" panose="02020600040205080304" pitchFamily="18" charset="-12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dirty="0" smtClean="0"/>
              <a:t>クリックして講演サブタイトルを入力</a:t>
            </a:r>
            <a:endParaRPr kumimoji="0" lang="en-US" dirty="0"/>
          </a:p>
        </p:txBody>
      </p:sp>
      <p:sp>
        <p:nvSpPr>
          <p:cNvPr id="40" name="日付プレースホルダー 11"/>
          <p:cNvSpPr>
            <a:spLocks noGrp="1"/>
          </p:cNvSpPr>
          <p:nvPr>
            <p:ph type="dt" sz="half" idx="10"/>
          </p:nvPr>
        </p:nvSpPr>
        <p:spPr>
          <a:xfrm>
            <a:off x="251520" y="3855543"/>
            <a:ext cx="2160240" cy="437553"/>
          </a:xfrm>
        </p:spPr>
        <p:txBody>
          <a:bodyPr anchor="b" anchorCtr="0"/>
          <a:lstStyle>
            <a:lvl1pPr algn="l">
              <a:defRPr sz="1600">
                <a:solidFill>
                  <a:schemeClr val="tx2"/>
                </a:solidFill>
                <a:latin typeface="ＭＳ Ｐ明朝" panose="02020600040205080304" pitchFamily="18" charset="-128"/>
                <a:ea typeface="ＭＳ Ｐ明朝" panose="02020600040205080304" pitchFamily="18" charset="-128"/>
              </a:defRPr>
            </a:lvl1pPr>
          </a:lstStyle>
          <a:p>
            <a:endParaRPr kumimoji="1" lang="ja-JP" altLang="en-US" dirty="0"/>
          </a:p>
        </p:txBody>
      </p:sp>
      <p:sp>
        <p:nvSpPr>
          <p:cNvPr id="41" name="テキスト プレースホルダー 15"/>
          <p:cNvSpPr>
            <a:spLocks noGrp="1"/>
          </p:cNvSpPr>
          <p:nvPr>
            <p:ph type="body" sz="quarter" idx="11" hasCustomPrompt="1"/>
          </p:nvPr>
        </p:nvSpPr>
        <p:spPr>
          <a:xfrm>
            <a:off x="3923928" y="5301208"/>
            <a:ext cx="4968552" cy="1008112"/>
          </a:xfrm>
        </p:spPr>
        <p:txBody>
          <a:bodyPr anchor="b" anchorCtr="0"/>
          <a:lstStyle>
            <a:lvl1pPr marL="109728" indent="0" algn="r">
              <a:buNone/>
              <a:defRPr sz="2600">
                <a:latin typeface="ＭＳ Ｐ明朝" panose="02020600040205080304" pitchFamily="18" charset="-128"/>
                <a:ea typeface="ＭＳ Ｐ明朝" panose="02020600040205080304" pitchFamily="18" charset="-128"/>
              </a:defRPr>
            </a:lvl1pPr>
          </a:lstStyle>
          <a:p>
            <a:pPr lvl="0"/>
            <a:r>
              <a:rPr kumimoji="1" lang="ja-JP" altLang="en-US" dirty="0" smtClean="0"/>
              <a:t>肩書き</a:t>
            </a:r>
            <a:endParaRPr kumimoji="1" lang="en-US" altLang="ja-JP" dirty="0" smtClean="0"/>
          </a:p>
          <a:p>
            <a:pPr lvl="0"/>
            <a:r>
              <a:rPr kumimoji="1" lang="ja-JP" altLang="en-US" dirty="0" smtClean="0"/>
              <a:t>氏名を入力</a:t>
            </a:r>
            <a:endParaRPr kumimoji="1" lang="ja-JP" altLang="en-US" dirty="0"/>
          </a:p>
        </p:txBody>
      </p:sp>
      <p:sp>
        <p:nvSpPr>
          <p:cNvPr id="42" name="テキスト プレースホルダー 19"/>
          <p:cNvSpPr>
            <a:spLocks noGrp="1"/>
          </p:cNvSpPr>
          <p:nvPr>
            <p:ph type="body" sz="quarter" idx="12" hasCustomPrompt="1"/>
          </p:nvPr>
        </p:nvSpPr>
        <p:spPr>
          <a:xfrm>
            <a:off x="250825" y="4293096"/>
            <a:ext cx="7273925" cy="936104"/>
          </a:xfrm>
        </p:spPr>
        <p:txBody>
          <a:bodyPr>
            <a:normAutofit/>
          </a:bodyPr>
          <a:lstStyle>
            <a:lvl1pPr marL="109728" indent="0">
              <a:buNone/>
              <a:defRPr sz="2000">
                <a:latin typeface="ＭＳ Ｐ明朝" panose="02020600040205080304" pitchFamily="18" charset="-128"/>
                <a:ea typeface="ＭＳ Ｐ明朝" panose="02020600040205080304" pitchFamily="18" charset="-128"/>
              </a:defRPr>
            </a:lvl1pPr>
          </a:lstStyle>
          <a:p>
            <a:pPr lvl="0"/>
            <a:r>
              <a:rPr kumimoji="1" lang="ja-JP" altLang="en-US" dirty="0" smtClean="0"/>
              <a:t>クリックしてイベント名を入力</a:t>
            </a:r>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520" y="1556792"/>
            <a:ext cx="8640960" cy="4608512"/>
          </a:xfrm>
        </p:spPr>
        <p:txBody>
          <a:bodyPr/>
          <a:lstStyle>
            <a:lvl1pPr marL="368300" indent="-280988">
              <a:lnSpc>
                <a:spcPct val="100000"/>
              </a:lnSpc>
              <a:spcBef>
                <a:spcPts val="1600"/>
              </a:spcBef>
              <a:buClr>
                <a:srgbClr val="3B90A7"/>
              </a:buClr>
              <a:buFont typeface="Wingdings" panose="05000000000000000000" pitchFamily="2" charset="2"/>
              <a:buChar char=""/>
              <a:defRPr>
                <a:solidFill>
                  <a:schemeClr val="tx2"/>
                </a:solidFill>
                <a:latin typeface="+mn-ea"/>
                <a:ea typeface="+mn-ea"/>
              </a:defRPr>
            </a:lvl1pPr>
            <a:lvl2pPr marL="538163" indent="-261938">
              <a:lnSpc>
                <a:spcPct val="100000"/>
              </a:lnSpc>
              <a:spcBef>
                <a:spcPts val="1600"/>
              </a:spcBef>
              <a:buClr>
                <a:srgbClr val="468BA4"/>
              </a:buClr>
              <a:buFont typeface="Wingdings" panose="05000000000000000000" pitchFamily="2" charset="2"/>
              <a:buChar char=""/>
              <a:defRPr sz="2800">
                <a:solidFill>
                  <a:schemeClr val="tx2"/>
                </a:solidFill>
                <a:latin typeface="+mn-ea"/>
                <a:ea typeface="+mn-ea"/>
              </a:defRPr>
            </a:lvl2pPr>
            <a:lvl3pPr marL="714375" indent="-263525">
              <a:lnSpc>
                <a:spcPct val="100000"/>
              </a:lnSpc>
              <a:spcBef>
                <a:spcPts val="1600"/>
              </a:spcBef>
              <a:buClr>
                <a:srgbClr val="406D8C"/>
              </a:buClr>
              <a:defRPr>
                <a:solidFill>
                  <a:schemeClr val="tx2"/>
                </a:solidFill>
                <a:latin typeface="+mn-ea"/>
                <a:ea typeface="+mn-ea"/>
              </a:defRPr>
            </a:lvl3pPr>
            <a:lvl4pPr>
              <a:buClr>
                <a:schemeClr val="tx2"/>
              </a:buClr>
              <a:defRPr>
                <a:solidFill>
                  <a:schemeClr val="tx2">
                    <a:lumMod val="50000"/>
                  </a:schemeClr>
                </a:solidFill>
              </a:defRPr>
            </a:lvl4pPr>
            <a:lvl5pPr>
              <a:buClr>
                <a:schemeClr val="tx2"/>
              </a:buClr>
              <a:defRPr>
                <a:solidFill>
                  <a:schemeClr val="tx2">
                    <a:lumMod val="50000"/>
                  </a:schemeClr>
                </a:solidFill>
              </a:defRPr>
            </a:lvl5pPr>
          </a:lstStyle>
          <a:p>
            <a:pPr lvl="0" eaLnBrk="1" latinLnBrk="0" hangingPunct="1"/>
            <a:r>
              <a:rPr lang="ja-JP" altLang="en-US" dirty="0" smtClean="0"/>
              <a:t>マスター テキストの書式設定</a:t>
            </a:r>
          </a:p>
          <a:p>
            <a:pPr lvl="1" eaLnBrk="1" latinLnBrk="0" hangingPunct="1"/>
            <a:r>
              <a:rPr lang="ja-JP" altLang="en-US" dirty="0" smtClean="0"/>
              <a:t>第 </a:t>
            </a:r>
            <a:r>
              <a:rPr lang="en-US" altLang="ja-JP" dirty="0" smtClean="0"/>
              <a:t>2 </a:t>
            </a:r>
            <a:r>
              <a:rPr lang="ja-JP" altLang="en-US" dirty="0" smtClean="0"/>
              <a:t>レベル</a:t>
            </a:r>
            <a:endParaRPr lang="en-US" altLang="ja-JP" dirty="0" smtClean="0"/>
          </a:p>
          <a:p>
            <a:pPr lvl="2" eaLnBrk="1" latinLnBrk="0" hangingPunct="1"/>
            <a:r>
              <a:rPr lang="ja-JP" altLang="en-US" dirty="0" smtClean="0"/>
              <a:t>第 </a:t>
            </a:r>
            <a:r>
              <a:rPr lang="en-US" altLang="ja-JP" dirty="0" smtClean="0"/>
              <a:t>3 </a:t>
            </a:r>
            <a:r>
              <a:rPr lang="ja-JP" altLang="en-US" dirty="0" smtClean="0"/>
              <a:t>レベル</a:t>
            </a:r>
          </a:p>
        </p:txBody>
      </p:sp>
      <p:sp>
        <p:nvSpPr>
          <p:cNvPr id="10" name="タイトル 9"/>
          <p:cNvSpPr>
            <a:spLocks noGrp="1"/>
          </p:cNvSpPr>
          <p:nvPr>
            <p:ph type="title"/>
          </p:nvPr>
        </p:nvSpPr>
        <p:spPr/>
        <p:txBody>
          <a:bodyPr/>
          <a:lstStyle>
            <a:lvl1pPr algn="ctr">
              <a:defRPr/>
            </a:lvl1pPr>
          </a:lstStyle>
          <a:p>
            <a:r>
              <a:rPr kumimoji="1" lang="ja-JP" altLang="en-US" dirty="0" smtClean="0"/>
              <a:t>マスター タイトルの書式設定</a:t>
            </a:r>
            <a:endParaRPr kumimoji="1" lang="ja-JP" altLang="en-US" dirty="0"/>
          </a:p>
        </p:txBody>
      </p:sp>
      <p:sp>
        <p:nvSpPr>
          <p:cNvPr id="13" name="スライド番号プレースホルダー 12"/>
          <p:cNvSpPr>
            <a:spLocks noGrp="1"/>
          </p:cNvSpPr>
          <p:nvPr>
            <p:ph type="sldNum" sz="quarter" idx="16"/>
          </p:nvPr>
        </p:nvSpPr>
        <p:spPr/>
        <p:txBody>
          <a:bodyPr/>
          <a:lstStyle/>
          <a:p>
            <a:fld id="{6662D131-DEEB-442A-9F6A-57A9A647DBE5}" type="slidenum">
              <a:rPr kumimoji="1" lang="ja-JP" altLang="en-US" smtClean="0"/>
              <a:t>‹#›</a:t>
            </a:fld>
            <a:endParaRPr kumimoji="1" lang="ja-JP" altLang="en-US" dirty="0"/>
          </a:p>
        </p:txBody>
      </p:sp>
      <p:sp>
        <p:nvSpPr>
          <p:cNvPr id="14" name="テキスト ボックス 13"/>
          <p:cNvSpPr txBox="1"/>
          <p:nvPr userDrawn="1"/>
        </p:nvSpPr>
        <p:spPr>
          <a:xfrm>
            <a:off x="107504" y="6288178"/>
            <a:ext cx="1186072" cy="369332"/>
          </a:xfrm>
          <a:prstGeom prst="rect">
            <a:avLst/>
          </a:prstGeom>
          <a:noFill/>
        </p:spPr>
        <p:txBody>
          <a:bodyPr wrap="square" rtlCol="0">
            <a:spAutoFit/>
          </a:bodyPr>
          <a:lstStyle/>
          <a:p>
            <a:r>
              <a:rPr kumimoji="1" lang="en-US" altLang="ja-JP" dirty="0" smtClean="0">
                <a:solidFill>
                  <a:schemeClr val="bg1"/>
                </a:solidFill>
              </a:rPr>
              <a:t>footer</a:t>
            </a:r>
            <a:endParaRPr kumimoji="1" lang="ja-JP" altLang="en-US" dirty="0">
              <a:solidFill>
                <a:schemeClr val="bg1"/>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gn="ctr">
              <a:defRPr/>
            </a:lvl1pPr>
          </a:lstStyle>
          <a:p>
            <a:r>
              <a:rPr kumimoji="0" lang="ja-JP" altLang="en-US" dirty="0" smtClean="0"/>
              <a:t>マスター タイトルの書式設定</a:t>
            </a:r>
            <a:endParaRPr kumimoji="0" lang="en-US" dirty="0"/>
          </a:p>
        </p:txBody>
      </p:sp>
      <p:sp>
        <p:nvSpPr>
          <p:cNvPr id="3" name="コンテンツ プレースホルダー 2"/>
          <p:cNvSpPr>
            <a:spLocks noGrp="1"/>
          </p:cNvSpPr>
          <p:nvPr>
            <p:ph sz="half" idx="1"/>
          </p:nvPr>
        </p:nvSpPr>
        <p:spPr>
          <a:xfrm>
            <a:off x="251520" y="1556792"/>
            <a:ext cx="4176464" cy="4525963"/>
          </a:xfrm>
        </p:spPr>
        <p:txBody>
          <a:bodyPr/>
          <a:lstStyle>
            <a:lvl1pPr marL="365760" indent="-256032" eaLnBrk="1" latinLnBrk="0" hangingPunct="1">
              <a:buClr>
                <a:schemeClr val="accent2"/>
              </a:buClr>
              <a:buFont typeface="Wingdings" panose="05000000000000000000" pitchFamily="2" charset="2"/>
              <a:buChar char="n"/>
              <a:defRPr sz="2000"/>
            </a:lvl1pPr>
            <a:lvl2pPr eaLnBrk="1" latinLnBrk="0" hangingPunct="1">
              <a:defRPr sz="1900"/>
            </a:lvl2pPr>
            <a:lvl3pPr eaLnBrk="1" latinLnBrk="0" hangingPunct="1">
              <a:defRPr sz="1800"/>
            </a:lvl3pPr>
            <a:lvl4pPr>
              <a:defRPr sz="1800"/>
            </a:lvl4pPr>
            <a:lvl5pPr>
              <a:defRPr sz="1800"/>
            </a:lvl5pPr>
          </a:lstStyle>
          <a:p>
            <a:pPr lvl="0" eaLnBrk="1" latinLnBrk="0" hangingPunct="1"/>
            <a:r>
              <a:rPr lang="ja-JP" altLang="en-US" dirty="0" smtClean="0"/>
              <a:t>マスター テキストの書式設定</a:t>
            </a:r>
          </a:p>
          <a:p>
            <a:pPr lvl="1" eaLnBrk="1" latinLnBrk="0" hangingPunct="1"/>
            <a:r>
              <a:rPr lang="ja-JP" altLang="en-US" dirty="0" smtClean="0"/>
              <a:t>第 </a:t>
            </a:r>
            <a:r>
              <a:rPr lang="en-US" altLang="ja-JP" dirty="0" smtClean="0"/>
              <a:t>2 </a:t>
            </a:r>
            <a:r>
              <a:rPr lang="ja-JP" altLang="en-US" dirty="0" smtClean="0"/>
              <a:t>レベル</a:t>
            </a:r>
            <a:endParaRPr lang="en-US" altLang="ja-JP" dirty="0" smtClean="0"/>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4" name="コンテンツ プレースホルダー 3"/>
          <p:cNvSpPr>
            <a:spLocks noGrp="1"/>
          </p:cNvSpPr>
          <p:nvPr>
            <p:ph sz="half" idx="2"/>
          </p:nvPr>
        </p:nvSpPr>
        <p:spPr>
          <a:xfrm>
            <a:off x="4716016" y="1556792"/>
            <a:ext cx="4176464" cy="4525963"/>
          </a:xfrm>
        </p:spPr>
        <p:txBody>
          <a:bodyPr/>
          <a:lstStyle>
            <a:lvl1pPr marL="365760" indent="-256032">
              <a:buClr>
                <a:schemeClr val="accent2"/>
              </a:buClr>
              <a:buFont typeface="Wingdings" panose="05000000000000000000" pitchFamily="2" charset="2"/>
              <a:buChar char="n"/>
              <a:defRPr sz="2000"/>
            </a:lvl1pPr>
            <a:lvl2pPr>
              <a:defRPr sz="1900"/>
            </a:lvl2pPr>
            <a:lvl3pPr>
              <a:defRPr sz="1800"/>
            </a:lvl3pPr>
            <a:lvl4pPr>
              <a:defRPr sz="1800"/>
            </a:lvl4pPr>
            <a:lvl5pPr>
              <a:defRPr sz="1800"/>
            </a:lvl5pPr>
          </a:lstStyle>
          <a:p>
            <a:pPr lvl="0" eaLnBrk="1" latinLnBrk="0" hangingPunct="1"/>
            <a:r>
              <a:rPr lang="ja-JP" altLang="en-US" dirty="0" smtClean="0"/>
              <a:t>マスター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7" name="スライド番号プレースホルダー 6"/>
          <p:cNvSpPr>
            <a:spLocks noGrp="1"/>
          </p:cNvSpPr>
          <p:nvPr>
            <p:ph type="sldNum" sz="quarter" idx="12"/>
          </p:nvPr>
        </p:nvSpPr>
        <p:spPr/>
        <p:txBody>
          <a:bodyPr/>
          <a:lstStyle/>
          <a:p>
            <a:fld id="{5EAEF233-650E-4F1D-9994-FA4458F3DD33}"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5EAEF233-650E-4F1D-9994-FA4458F3DD33}" type="slidenum">
              <a:rPr kumimoji="1" lang="ja-JP" altLang="en-US" smtClean="0"/>
              <a:pPr/>
              <a:t>‹#›</a:t>
            </a:fld>
            <a:endParaRPr kumimoji="1" lang="ja-JP" alt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正方形/長方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正方形/長方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正方形/長方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正方形/長方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角丸四角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角丸四角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正方形/長方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正方形/長方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正方形/長方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正方形/長方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正方形/長方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正方形/長方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タイトル プレースホルダー 21"/>
          <p:cNvSpPr>
            <a:spLocks noGrp="1"/>
          </p:cNvSpPr>
          <p:nvPr>
            <p:ph type="title"/>
          </p:nvPr>
        </p:nvSpPr>
        <p:spPr>
          <a:xfrm>
            <a:off x="255333" y="625519"/>
            <a:ext cx="8618142" cy="787257"/>
          </a:xfrm>
          <a:prstGeom prst="rect">
            <a:avLst/>
          </a:prstGeom>
        </p:spPr>
        <p:txBody>
          <a:bodyPr vert="horz" anchor="ctr">
            <a:normAutofit/>
          </a:bodyPr>
          <a:lstStyle/>
          <a:p>
            <a:r>
              <a:rPr kumimoji="0" lang="ja-JP" altLang="en-US" dirty="0" smtClean="0"/>
              <a:t>マスター タイトルの書式設定</a:t>
            </a:r>
            <a:endParaRPr kumimoji="0" lang="en-US" dirty="0"/>
          </a:p>
        </p:txBody>
      </p:sp>
      <p:sp>
        <p:nvSpPr>
          <p:cNvPr id="13" name="テキスト プレースホルダー 12"/>
          <p:cNvSpPr>
            <a:spLocks noGrp="1"/>
          </p:cNvSpPr>
          <p:nvPr>
            <p:ph type="body" idx="1"/>
          </p:nvPr>
        </p:nvSpPr>
        <p:spPr>
          <a:xfrm>
            <a:off x="240979" y="1484784"/>
            <a:ext cx="8632496" cy="4325112"/>
          </a:xfrm>
          <a:prstGeom prst="rect">
            <a:avLst/>
          </a:prstGeom>
        </p:spPr>
        <p:txBody>
          <a:bodyPr vert="horz">
            <a:normAutofit/>
          </a:bodyPr>
          <a:lstStyle/>
          <a:p>
            <a:pPr lvl="0" eaLnBrk="1" latinLnBrk="0" hangingPunct="1"/>
            <a:r>
              <a:rPr kumimoji="0" lang="ja-JP" altLang="en-US" dirty="0" smtClean="0"/>
              <a:t>マスター テキストの書式設定</a:t>
            </a:r>
          </a:p>
          <a:p>
            <a:pPr lvl="1" eaLnBrk="1" latinLnBrk="0" hangingPunct="1"/>
            <a:r>
              <a:rPr kumimoji="0" lang="ja-JP" altLang="en-US" dirty="0" smtClean="0"/>
              <a:t>第 </a:t>
            </a:r>
            <a:r>
              <a:rPr kumimoji="0" lang="en-US" altLang="ja-JP" dirty="0" smtClean="0"/>
              <a:t>2 </a:t>
            </a:r>
            <a:r>
              <a:rPr kumimoji="0" lang="ja-JP" altLang="en-US" dirty="0" smtClean="0"/>
              <a:t>レベル</a:t>
            </a:r>
          </a:p>
          <a:p>
            <a:pPr lvl="2" eaLnBrk="1" latinLnBrk="0" hangingPunct="1"/>
            <a:r>
              <a:rPr kumimoji="0" lang="ja-JP" altLang="en-US" dirty="0" smtClean="0"/>
              <a:t>第 </a:t>
            </a:r>
            <a:r>
              <a:rPr kumimoji="0" lang="en-US" altLang="ja-JP" dirty="0" smtClean="0"/>
              <a:t>3 </a:t>
            </a:r>
            <a:r>
              <a:rPr kumimoji="0" lang="ja-JP" altLang="en-US" dirty="0" smtClean="0"/>
              <a:t>レベル</a:t>
            </a:r>
          </a:p>
          <a:p>
            <a:pPr lvl="3" eaLnBrk="1" latinLnBrk="0" hangingPunct="1"/>
            <a:r>
              <a:rPr kumimoji="0" lang="ja-JP" altLang="en-US" dirty="0" smtClean="0"/>
              <a:t>第 </a:t>
            </a:r>
            <a:r>
              <a:rPr kumimoji="0" lang="en-US" altLang="ja-JP" dirty="0" smtClean="0"/>
              <a:t>4 </a:t>
            </a:r>
            <a:r>
              <a:rPr kumimoji="0" lang="ja-JP" altLang="en-US" dirty="0" smtClean="0"/>
              <a:t>レベル</a:t>
            </a:r>
          </a:p>
          <a:p>
            <a:pPr lvl="4" eaLnBrk="1" latinLnBrk="0" hangingPunct="1"/>
            <a:r>
              <a:rPr kumimoji="0" lang="ja-JP" altLang="en-US" dirty="0" smtClean="0"/>
              <a:t>第 </a:t>
            </a:r>
            <a:r>
              <a:rPr kumimoji="0" lang="en-US" altLang="ja-JP" dirty="0" smtClean="0"/>
              <a:t>5 </a:t>
            </a:r>
            <a:r>
              <a:rPr kumimoji="0" lang="ja-JP" altLang="en-US" dirty="0" smtClean="0"/>
              <a:t>レベル</a:t>
            </a:r>
            <a:endParaRPr kumimoji="0" lang="en-US" dirty="0"/>
          </a:p>
        </p:txBody>
      </p:sp>
      <p:sp>
        <p:nvSpPr>
          <p:cNvPr id="14" name="日付プレースホルダー 13"/>
          <p:cNvSpPr>
            <a:spLocks noGrp="1"/>
          </p:cNvSpPr>
          <p:nvPr>
            <p:ph type="dt" sz="half" idx="2"/>
          </p:nvPr>
        </p:nvSpPr>
        <p:spPr>
          <a:xfrm>
            <a:off x="3203848" y="6237312"/>
            <a:ext cx="1367372" cy="457200"/>
          </a:xfrm>
          <a:prstGeom prst="rect">
            <a:avLst/>
          </a:prstGeom>
        </p:spPr>
        <p:txBody>
          <a:bodyPr vert="horz"/>
          <a:lstStyle>
            <a:lvl1pPr algn="r" eaLnBrk="1" latinLnBrk="0" hangingPunct="1">
              <a:defRPr kumimoji="0" sz="1200">
                <a:solidFill>
                  <a:srgbClr val="53556D"/>
                </a:solidFill>
              </a:defRPr>
            </a:lvl1pPr>
          </a:lstStyle>
          <a:p>
            <a:endParaRPr kumimoji="1" lang="ja-JP" altLang="en-US" dirty="0"/>
          </a:p>
        </p:txBody>
      </p:sp>
      <p:sp>
        <p:nvSpPr>
          <p:cNvPr id="3" name="フッター プレースホルダー 2"/>
          <p:cNvSpPr>
            <a:spLocks noGrp="1"/>
          </p:cNvSpPr>
          <p:nvPr>
            <p:ph type="ftr" sz="quarter" idx="3"/>
          </p:nvPr>
        </p:nvSpPr>
        <p:spPr>
          <a:xfrm>
            <a:off x="4716016" y="6237312"/>
            <a:ext cx="4157459" cy="457200"/>
          </a:xfrm>
          <a:prstGeom prst="rect">
            <a:avLst/>
          </a:prstGeom>
        </p:spPr>
        <p:txBody>
          <a:bodyPr vert="horz"/>
          <a:lstStyle>
            <a:lvl1pPr algn="r" eaLnBrk="1" latinLnBrk="0" hangingPunct="1">
              <a:defRPr kumimoji="0" sz="1200">
                <a:solidFill>
                  <a:srgbClr val="53556D"/>
                </a:solidFill>
              </a:defRPr>
            </a:lvl1pPr>
          </a:lstStyle>
          <a:p>
            <a:endParaRPr kumimoji="1" lang="ja-JP" altLang="en-US" dirty="0"/>
          </a:p>
        </p:txBody>
      </p:sp>
      <p:sp>
        <p:nvSpPr>
          <p:cNvPr id="23" name="スライド番号プレースホルダー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EAEF233-650E-4F1D-9994-FA4458F3DD33}"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8" r:id="rId3"/>
    <p:sldLayoutId id="2147483871" r:id="rId4"/>
  </p:sldLayoutIdLst>
  <p:hf hdr="0" ftr="0" dt="0"/>
  <p:txStyles>
    <p:titleStyle>
      <a:lvl1pPr algn="l" rtl="0" eaLnBrk="1" latinLnBrk="0" hangingPunct="1">
        <a:spcBef>
          <a:spcPct val="0"/>
        </a:spcBef>
        <a:buNone/>
        <a:defRPr kumimoji="1" sz="4000" kern="1200">
          <a:solidFill>
            <a:srgbClr val="272555"/>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1" sz="2800" kern="1200">
          <a:solidFill>
            <a:srgbClr val="272555"/>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1" sz="2400" kern="1200">
          <a:solidFill>
            <a:srgbClr val="272555"/>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1" sz="2400" kern="1200">
          <a:solidFill>
            <a:srgbClr val="272555"/>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1" sz="2200" kern="1200">
          <a:solidFill>
            <a:srgbClr val="272555"/>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1" sz="2000" kern="1200">
          <a:solidFill>
            <a:srgbClr val="272555"/>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日本における障害者権利条約の実施と市民社会</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障害者政策委員会の役割を中心に</a:t>
            </a:r>
            <a:endParaRPr kumimoji="1" lang="ja-JP" altLang="en-US" dirty="0"/>
          </a:p>
        </p:txBody>
      </p:sp>
      <p:sp>
        <p:nvSpPr>
          <p:cNvPr id="4" name="テキスト プレースホルダー 3"/>
          <p:cNvSpPr>
            <a:spLocks noGrp="1"/>
          </p:cNvSpPr>
          <p:nvPr>
            <p:ph type="body" sz="quarter" idx="11"/>
          </p:nvPr>
        </p:nvSpPr>
        <p:spPr>
          <a:xfrm>
            <a:off x="3923928" y="5157192"/>
            <a:ext cx="4968552" cy="1152128"/>
          </a:xfrm>
        </p:spPr>
        <p:txBody>
          <a:bodyPr>
            <a:normAutofit fontScale="77500" lnSpcReduction="20000"/>
          </a:bodyPr>
          <a:lstStyle/>
          <a:p>
            <a:r>
              <a:rPr lang="ja-JP" altLang="en-US" sz="2800" dirty="0"/>
              <a:t>静岡県立大学教授</a:t>
            </a:r>
            <a:endParaRPr lang="en-US" altLang="ja-JP" sz="2800" dirty="0"/>
          </a:p>
          <a:p>
            <a:r>
              <a:rPr lang="ja-JP" altLang="en-US" sz="2800" dirty="0"/>
              <a:t>内閣府障害者政策委員会委員長</a:t>
            </a:r>
            <a:endParaRPr lang="en-US" altLang="ja-JP" sz="2800" dirty="0"/>
          </a:p>
          <a:p>
            <a:r>
              <a:rPr lang="ja-JP" altLang="en-US" sz="4100" dirty="0"/>
              <a:t>石川　</a:t>
            </a:r>
            <a:r>
              <a:rPr lang="ja-JP" altLang="en-US" sz="4100" dirty="0" smtClean="0"/>
              <a:t>准</a:t>
            </a:r>
            <a:endParaRPr lang="ja-JP" altLang="en-US" sz="4100" dirty="0"/>
          </a:p>
        </p:txBody>
      </p:sp>
      <p:sp>
        <p:nvSpPr>
          <p:cNvPr id="5" name="テキスト プレースホルダー 4"/>
          <p:cNvSpPr>
            <a:spLocks noGrp="1"/>
          </p:cNvSpPr>
          <p:nvPr>
            <p:ph type="body" sz="quarter" idx="12"/>
          </p:nvPr>
        </p:nvSpPr>
        <p:spPr/>
        <p:txBody>
          <a:bodyPr/>
          <a:lstStyle/>
          <a:p>
            <a:r>
              <a:rPr lang="en-US" altLang="ja-JP" dirty="0" smtClean="0"/>
              <a:t>2016</a:t>
            </a:r>
            <a:r>
              <a:rPr lang="ja-JP" altLang="en-US" dirty="0" smtClean="0"/>
              <a:t>年</a:t>
            </a:r>
            <a:r>
              <a:rPr lang="en-US" altLang="ja-JP" dirty="0" smtClean="0"/>
              <a:t>2</a:t>
            </a:r>
            <a:r>
              <a:rPr lang="ja-JP" altLang="en-US" dirty="0" smtClean="0"/>
              <a:t>月</a:t>
            </a:r>
            <a:r>
              <a:rPr lang="en-US" altLang="ja-JP" dirty="0" smtClean="0"/>
              <a:t>21</a:t>
            </a:r>
            <a:r>
              <a:rPr lang="ja-JP" altLang="en-US" dirty="0" smtClean="0"/>
              <a:t>日</a:t>
            </a:r>
            <a:endParaRPr kumimoji="1" lang="ja-JP" altLang="en-US" dirty="0"/>
          </a:p>
        </p:txBody>
      </p:sp>
    </p:spTree>
    <p:extLst>
      <p:ext uri="{BB962C8B-B14F-4D97-AF65-F5344CB8AC3E}">
        <p14:creationId xmlns:p14="http://schemas.microsoft.com/office/powerpoint/2010/main" val="3963413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251520" y="2204864"/>
            <a:ext cx="8640960" cy="3960440"/>
          </a:xfrm>
        </p:spPr>
        <p:txBody>
          <a:bodyPr/>
          <a:lstStyle/>
          <a:p>
            <a:r>
              <a:rPr kumimoji="1" lang="ja-JP" altLang="en-US" dirty="0" smtClean="0"/>
              <a:t>権利条約と差別解消法の整合性を高めることもまた</a:t>
            </a:r>
            <a:r>
              <a:rPr lang="ja-JP" altLang="en-US" dirty="0" smtClean="0"/>
              <a:t>基本</a:t>
            </a:r>
            <a:r>
              <a:rPr lang="ja-JP" altLang="en-US" dirty="0"/>
              <a:t>方針の重要な</a:t>
            </a:r>
            <a:r>
              <a:rPr lang="ja-JP" altLang="en-US" dirty="0" smtClean="0"/>
              <a:t>役割</a:t>
            </a:r>
            <a:endParaRPr lang="en-US" altLang="ja-JP" dirty="0" smtClean="0"/>
          </a:p>
          <a:p>
            <a:r>
              <a:rPr lang="ja-JP" altLang="en-US" dirty="0"/>
              <a:t>本人からの意志の表明がない場合でも、当該障害者が社会的障壁の除去を必要としていることが明白である場合には、建設的対話を働きかけるなど、自主的な配慮に努めることが望ましい。</a:t>
            </a:r>
          </a:p>
          <a:p>
            <a:endParaRPr kumimoji="1" lang="en-US" altLang="ja-JP" dirty="0" smtClean="0"/>
          </a:p>
        </p:txBody>
      </p:sp>
      <p:sp>
        <p:nvSpPr>
          <p:cNvPr id="2" name="タイトル 1"/>
          <p:cNvSpPr>
            <a:spLocks noGrp="1"/>
          </p:cNvSpPr>
          <p:nvPr>
            <p:ph type="title"/>
          </p:nvPr>
        </p:nvSpPr>
        <p:spPr>
          <a:xfrm>
            <a:off x="251520" y="692696"/>
            <a:ext cx="8618142" cy="1224136"/>
          </a:xfrm>
        </p:spPr>
        <p:txBody>
          <a:bodyPr>
            <a:normAutofit fontScale="90000"/>
          </a:bodyPr>
          <a:lstStyle/>
          <a:p>
            <a:r>
              <a:rPr lang="ja-JP" altLang="en-US" dirty="0"/>
              <a:t>差別解消法基本方針への意見出しに際しての政策委員会の考え方</a:t>
            </a:r>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10</a:t>
            </a:fld>
            <a:endParaRPr lang="ja-JP" altLang="en-US" dirty="0"/>
          </a:p>
        </p:txBody>
      </p:sp>
    </p:spTree>
    <p:extLst>
      <p:ext uri="{BB962C8B-B14F-4D97-AF65-F5344CB8AC3E}">
        <p14:creationId xmlns:p14="http://schemas.microsoft.com/office/powerpoint/2010/main" val="4023053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123728" y="1988840"/>
            <a:ext cx="6768752" cy="4176464"/>
          </a:xfrm>
        </p:spPr>
        <p:txBody>
          <a:bodyPr>
            <a:normAutofit/>
          </a:bodyPr>
          <a:lstStyle/>
          <a:p>
            <a:pPr marL="87312" indent="0">
              <a:spcBef>
                <a:spcPts val="600"/>
              </a:spcBef>
              <a:buNone/>
            </a:pPr>
            <a:r>
              <a:rPr kumimoji="1" lang="ja-JP" altLang="en-US" sz="4000" u="sng" dirty="0" smtClean="0"/>
              <a:t>障害者差別解消法</a:t>
            </a:r>
            <a:endParaRPr kumimoji="1" lang="en-US" altLang="ja-JP" sz="4000" u="sng" dirty="0" smtClean="0"/>
          </a:p>
          <a:p>
            <a:pPr marL="87312" indent="0" algn="ctr">
              <a:spcBef>
                <a:spcPts val="600"/>
              </a:spcBef>
              <a:buNone/>
            </a:pPr>
            <a:endParaRPr lang="en-US" altLang="ja-JP" sz="4000" dirty="0"/>
          </a:p>
          <a:p>
            <a:pPr marL="87312" indent="0" algn="ctr">
              <a:spcBef>
                <a:spcPts val="600"/>
              </a:spcBef>
              <a:buNone/>
            </a:pPr>
            <a:endParaRPr lang="en-US" altLang="ja-JP" sz="4000" dirty="0" smtClean="0"/>
          </a:p>
          <a:p>
            <a:pPr marL="87312" indent="0" algn="ctr">
              <a:spcBef>
                <a:spcPts val="600"/>
              </a:spcBef>
              <a:buNone/>
            </a:pPr>
            <a:endParaRPr lang="en-US" altLang="ja-JP" sz="4000" dirty="0"/>
          </a:p>
          <a:p>
            <a:pPr marL="87312" indent="0">
              <a:spcBef>
                <a:spcPts val="600"/>
              </a:spcBef>
              <a:buNone/>
            </a:pPr>
            <a:r>
              <a:rPr kumimoji="1" lang="ja-JP" altLang="en-US" sz="4000" dirty="0" smtClean="0"/>
              <a:t>対応要領　対応指針</a:t>
            </a:r>
            <a:endParaRPr kumimoji="1" lang="ja-JP" altLang="en-US" sz="4000" dirty="0"/>
          </a:p>
        </p:txBody>
      </p:sp>
      <p:sp>
        <p:nvSpPr>
          <p:cNvPr id="2" name="タイトル 1"/>
          <p:cNvSpPr>
            <a:spLocks noGrp="1"/>
          </p:cNvSpPr>
          <p:nvPr>
            <p:ph type="title"/>
          </p:nvPr>
        </p:nvSpPr>
        <p:spPr/>
        <p:txBody>
          <a:bodyPr/>
          <a:lstStyle/>
          <a:p>
            <a:pPr algn="ctr"/>
            <a:r>
              <a:rPr kumimoji="1" lang="ja-JP" altLang="en-US" dirty="0" smtClean="0"/>
              <a:t>（図）基本方針の役割①</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11</a:t>
            </a:fld>
            <a:endParaRPr kumimoji="1" lang="ja-JP" altLang="en-US" dirty="0"/>
          </a:p>
        </p:txBody>
      </p:sp>
      <p:sp>
        <p:nvSpPr>
          <p:cNvPr id="5" name="正方形/長方形 4"/>
          <p:cNvSpPr/>
          <p:nvPr/>
        </p:nvSpPr>
        <p:spPr>
          <a:xfrm>
            <a:off x="2411760" y="3356992"/>
            <a:ext cx="3384376" cy="792088"/>
          </a:xfrm>
          <a:prstGeom prst="rect">
            <a:avLst/>
          </a:prstGeom>
          <a:solidFill>
            <a:srgbClr val="2725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t>基本方針</a:t>
            </a:r>
            <a:endParaRPr kumimoji="1" lang="ja-JP" altLang="en-US" sz="4400" dirty="0"/>
          </a:p>
        </p:txBody>
      </p:sp>
      <p:sp>
        <p:nvSpPr>
          <p:cNvPr id="6" name="下矢印 5"/>
          <p:cNvSpPr/>
          <p:nvPr/>
        </p:nvSpPr>
        <p:spPr>
          <a:xfrm>
            <a:off x="3779912" y="2780928"/>
            <a:ext cx="576064" cy="504056"/>
          </a:xfrm>
          <a:prstGeom prst="downArrow">
            <a:avLst/>
          </a:prstGeom>
          <a:solidFill>
            <a:schemeClr val="accent1"/>
          </a:solidFill>
          <a:ln>
            <a:solidFill>
              <a:schemeClr val="tx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p>
        </p:txBody>
      </p:sp>
      <p:sp>
        <p:nvSpPr>
          <p:cNvPr id="7" name="下矢印 6"/>
          <p:cNvSpPr/>
          <p:nvPr/>
        </p:nvSpPr>
        <p:spPr>
          <a:xfrm>
            <a:off x="3815916" y="4293096"/>
            <a:ext cx="576064" cy="504056"/>
          </a:xfrm>
          <a:prstGeom prst="downArrow">
            <a:avLst/>
          </a:prstGeom>
          <a:solidFill>
            <a:schemeClr val="accent1"/>
          </a:solidFill>
          <a:ln>
            <a:solidFill>
              <a:schemeClr val="tx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473281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123728" y="1970838"/>
            <a:ext cx="6120680" cy="3996444"/>
          </a:xfrm>
        </p:spPr>
        <p:txBody>
          <a:bodyPr>
            <a:normAutofit/>
          </a:bodyPr>
          <a:lstStyle/>
          <a:p>
            <a:pPr marL="87312" indent="0">
              <a:spcBef>
                <a:spcPts val="600"/>
              </a:spcBef>
              <a:buNone/>
            </a:pPr>
            <a:r>
              <a:rPr lang="ja-JP" altLang="en-US" sz="4000" u="sng" dirty="0" smtClean="0"/>
              <a:t>障害者権利条約</a:t>
            </a:r>
            <a:endParaRPr lang="en-US" altLang="ja-JP" sz="4000" u="sng" dirty="0"/>
          </a:p>
          <a:p>
            <a:pPr marL="87312" indent="0">
              <a:spcBef>
                <a:spcPts val="600"/>
              </a:spcBef>
              <a:buNone/>
            </a:pPr>
            <a:endParaRPr lang="en-US" altLang="ja-JP" sz="4000" dirty="0" smtClean="0"/>
          </a:p>
          <a:p>
            <a:pPr marL="87312" indent="0">
              <a:spcBef>
                <a:spcPts val="600"/>
              </a:spcBef>
              <a:buNone/>
            </a:pPr>
            <a:r>
              <a:rPr lang="en-US" altLang="ja-JP" sz="4000" dirty="0" smtClean="0"/>
              <a:t>				</a:t>
            </a:r>
            <a:r>
              <a:rPr lang="ja-JP" altLang="en-US" sz="4000" dirty="0" smtClean="0"/>
              <a:t>　</a:t>
            </a:r>
            <a:r>
              <a:rPr lang="ja-JP" altLang="en-US" dirty="0" smtClean="0"/>
              <a:t>補充的解釈</a:t>
            </a:r>
            <a:endParaRPr lang="en-US" altLang="ja-JP" dirty="0" smtClean="0"/>
          </a:p>
          <a:p>
            <a:pPr marL="87312" indent="0">
              <a:spcBef>
                <a:spcPts val="600"/>
              </a:spcBef>
              <a:buNone/>
            </a:pPr>
            <a:endParaRPr lang="en-US" altLang="ja-JP" sz="4000" dirty="0" smtClean="0"/>
          </a:p>
          <a:p>
            <a:pPr marL="87312" indent="0">
              <a:spcBef>
                <a:spcPts val="600"/>
              </a:spcBef>
              <a:buNone/>
            </a:pPr>
            <a:endParaRPr lang="en-US" altLang="ja-JP" sz="1100" dirty="0"/>
          </a:p>
          <a:p>
            <a:pPr marL="87312" indent="0">
              <a:spcBef>
                <a:spcPts val="600"/>
              </a:spcBef>
              <a:buNone/>
            </a:pPr>
            <a:r>
              <a:rPr kumimoji="1" lang="ja-JP" altLang="en-US" sz="4000" dirty="0" smtClean="0"/>
              <a:t>障害者差別解消法</a:t>
            </a:r>
            <a:endParaRPr kumimoji="1" lang="ja-JP" altLang="en-US" sz="4000" dirty="0"/>
          </a:p>
        </p:txBody>
      </p:sp>
      <p:sp>
        <p:nvSpPr>
          <p:cNvPr id="2" name="タイトル 1"/>
          <p:cNvSpPr>
            <a:spLocks noGrp="1"/>
          </p:cNvSpPr>
          <p:nvPr>
            <p:ph type="title"/>
          </p:nvPr>
        </p:nvSpPr>
        <p:spPr/>
        <p:txBody>
          <a:bodyPr/>
          <a:lstStyle/>
          <a:p>
            <a:pPr algn="ctr"/>
            <a:r>
              <a:rPr kumimoji="1" lang="ja-JP" altLang="en-US" dirty="0" smtClean="0"/>
              <a:t>（図）基本</a:t>
            </a:r>
            <a:r>
              <a:rPr kumimoji="1" lang="ja-JP" altLang="en-US" smtClean="0"/>
              <a:t>方針の役割②</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12</a:t>
            </a:fld>
            <a:endParaRPr kumimoji="1" lang="ja-JP" altLang="en-US" dirty="0"/>
          </a:p>
        </p:txBody>
      </p:sp>
      <p:grpSp>
        <p:nvGrpSpPr>
          <p:cNvPr id="10" name="グループ化 9"/>
          <p:cNvGrpSpPr/>
          <p:nvPr/>
        </p:nvGrpSpPr>
        <p:grpSpPr>
          <a:xfrm>
            <a:off x="2411760" y="2762926"/>
            <a:ext cx="3384376" cy="2088232"/>
            <a:chOff x="1403648" y="2780928"/>
            <a:chExt cx="3384376" cy="2088232"/>
          </a:xfrm>
        </p:grpSpPr>
        <p:sp>
          <p:nvSpPr>
            <p:cNvPr id="5" name="正方形/長方形 4"/>
            <p:cNvSpPr/>
            <p:nvPr/>
          </p:nvSpPr>
          <p:spPr>
            <a:xfrm>
              <a:off x="1403648" y="3429000"/>
              <a:ext cx="3384376" cy="792088"/>
            </a:xfrm>
            <a:prstGeom prst="rect">
              <a:avLst/>
            </a:prstGeom>
            <a:solidFill>
              <a:srgbClr val="27255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t>基本方針</a:t>
              </a:r>
              <a:endParaRPr kumimoji="1" lang="ja-JP" altLang="en-US" sz="4400" dirty="0"/>
            </a:p>
          </p:txBody>
        </p:sp>
        <p:sp>
          <p:nvSpPr>
            <p:cNvPr id="6" name="下矢印 5"/>
            <p:cNvSpPr/>
            <p:nvPr/>
          </p:nvSpPr>
          <p:spPr>
            <a:xfrm rot="10800000">
              <a:off x="2627784" y="2780928"/>
              <a:ext cx="576064" cy="504056"/>
            </a:xfrm>
            <a:prstGeom prst="downArrow">
              <a:avLst/>
            </a:prstGeom>
            <a:solidFill>
              <a:schemeClr val="accent1"/>
            </a:solidFill>
            <a:ln>
              <a:solidFill>
                <a:schemeClr val="tx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p>
          </p:txBody>
        </p:sp>
        <p:sp>
          <p:nvSpPr>
            <p:cNvPr id="9" name="下矢印 8"/>
            <p:cNvSpPr/>
            <p:nvPr/>
          </p:nvSpPr>
          <p:spPr>
            <a:xfrm rot="10800000">
              <a:off x="2627784" y="4365104"/>
              <a:ext cx="576064" cy="504056"/>
            </a:xfrm>
            <a:prstGeom prst="downArrow">
              <a:avLst/>
            </a:prstGeom>
            <a:solidFill>
              <a:schemeClr val="accent1"/>
            </a:solidFill>
            <a:ln>
              <a:solidFill>
                <a:schemeClr val="tx2">
                  <a:lumMod val="75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dirty="0"/>
            </a:p>
          </p:txBody>
        </p:sp>
      </p:grpSp>
    </p:spTree>
    <p:extLst>
      <p:ext uri="{BB962C8B-B14F-4D97-AF65-F5344CB8AC3E}">
        <p14:creationId xmlns:p14="http://schemas.microsoft.com/office/powerpoint/2010/main" val="21405513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p:txBody>
          <a:bodyPr>
            <a:normAutofit/>
          </a:bodyPr>
          <a:lstStyle/>
          <a:p>
            <a:pPr>
              <a:spcBef>
                <a:spcPts val="600"/>
              </a:spcBef>
            </a:pPr>
            <a:r>
              <a:rPr lang="ja-JP" altLang="en-US" dirty="0"/>
              <a:t>不当な差別的取扱いの基本的な</a:t>
            </a:r>
            <a:r>
              <a:rPr lang="ja-JP" altLang="en-US" dirty="0" smtClean="0"/>
              <a:t>考え方</a:t>
            </a:r>
            <a:endParaRPr lang="en-US" altLang="ja-JP" dirty="0" smtClean="0"/>
          </a:p>
          <a:p>
            <a:pPr lvl="1">
              <a:spcBef>
                <a:spcPts val="600"/>
              </a:spcBef>
            </a:pPr>
            <a:r>
              <a:rPr lang="ja-JP" altLang="en-US" dirty="0" smtClean="0"/>
              <a:t>法</a:t>
            </a:r>
            <a:r>
              <a:rPr lang="ja-JP" altLang="en-US" dirty="0"/>
              <a:t>は、障害者に対して、正当な理由なく、障害を理由として、財・サービスや各種機会の提供を拒否する又は提供に当たって</a:t>
            </a:r>
            <a:r>
              <a:rPr lang="ja-JP" altLang="en-US" u="sng" dirty="0">
                <a:solidFill>
                  <a:srgbClr val="8B0D0D"/>
                </a:solidFill>
              </a:rPr>
              <a:t>場所・時間帯などを制限する</a:t>
            </a:r>
            <a:r>
              <a:rPr lang="ja-JP" altLang="en-US" dirty="0"/>
              <a:t>、</a:t>
            </a:r>
            <a:r>
              <a:rPr lang="ja-JP" altLang="en-US" u="sng" dirty="0">
                <a:solidFill>
                  <a:srgbClr val="8B0D0D"/>
                </a:solidFill>
              </a:rPr>
              <a:t>障害者でない者に対しては付さない条件を付ける</a:t>
            </a:r>
            <a:r>
              <a:rPr lang="ja-JP" altLang="en-US" dirty="0"/>
              <a:t>ことなどにより、障害者の権利利益を侵害することを禁止している</a:t>
            </a:r>
            <a:r>
              <a:rPr lang="ja-JP" altLang="en-US" dirty="0" smtClean="0"/>
              <a:t>。</a:t>
            </a:r>
            <a:endParaRPr lang="ja-JP" altLang="en-US" dirty="0"/>
          </a:p>
          <a:p>
            <a:endParaRPr kumimoji="1" lang="ja-JP" altLang="en-US" dirty="0"/>
          </a:p>
        </p:txBody>
      </p:sp>
      <p:sp>
        <p:nvSpPr>
          <p:cNvPr id="2" name="タイトル 1"/>
          <p:cNvSpPr>
            <a:spLocks noGrp="1"/>
          </p:cNvSpPr>
          <p:nvPr>
            <p:ph type="title"/>
          </p:nvPr>
        </p:nvSpPr>
        <p:spPr/>
        <p:txBody>
          <a:bodyPr>
            <a:normAutofit/>
          </a:bodyPr>
          <a:lstStyle/>
          <a:p>
            <a:r>
              <a:rPr lang="ja-JP" altLang="en-US" dirty="0" smtClean="0"/>
              <a:t>補充的解釈（１）</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13</a:t>
            </a:fld>
            <a:endParaRPr lang="ja-JP" altLang="en-US" dirty="0"/>
          </a:p>
        </p:txBody>
      </p:sp>
    </p:spTree>
    <p:extLst>
      <p:ext uri="{BB962C8B-B14F-4D97-AF65-F5344CB8AC3E}">
        <p14:creationId xmlns:p14="http://schemas.microsoft.com/office/powerpoint/2010/main" val="13104318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251520" y="1556792"/>
            <a:ext cx="8640960" cy="4824536"/>
          </a:xfrm>
        </p:spPr>
        <p:txBody>
          <a:bodyPr>
            <a:normAutofit/>
          </a:bodyPr>
          <a:lstStyle/>
          <a:p>
            <a:r>
              <a:rPr kumimoji="1" lang="ja-JP" altLang="en-US" dirty="0" smtClean="0"/>
              <a:t>合理的配慮の</a:t>
            </a:r>
            <a:r>
              <a:rPr lang="ja-JP" altLang="en-US" dirty="0"/>
              <a:t>提供における意思の表明についての考え方</a:t>
            </a:r>
            <a:endParaRPr lang="en-US" altLang="ja-JP" dirty="0"/>
          </a:p>
          <a:p>
            <a:pPr lvl="1"/>
            <a:r>
              <a:rPr lang="ja-JP" altLang="en-US" dirty="0"/>
              <a:t>本人からの意志の表明がない場合でも、当該障害者が社会的障壁の除去を必要としていることが明白である場合には、建設的対話を働きかけるなど、自主的な配慮に努めることが望ましい</a:t>
            </a:r>
            <a:r>
              <a:rPr lang="ja-JP" altLang="en-US" dirty="0" smtClean="0"/>
              <a:t>。</a:t>
            </a:r>
            <a:endParaRPr kumimoji="1" lang="ja-JP" altLang="en-US" dirty="0"/>
          </a:p>
        </p:txBody>
      </p:sp>
      <p:sp>
        <p:nvSpPr>
          <p:cNvPr id="2" name="タイトル 1"/>
          <p:cNvSpPr>
            <a:spLocks noGrp="1"/>
          </p:cNvSpPr>
          <p:nvPr>
            <p:ph type="title"/>
          </p:nvPr>
        </p:nvSpPr>
        <p:spPr/>
        <p:txBody>
          <a:bodyPr/>
          <a:lstStyle/>
          <a:p>
            <a:r>
              <a:rPr lang="ja-JP" altLang="en-US" dirty="0" smtClean="0"/>
              <a:t>補充的解釈（２）</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14</a:t>
            </a:fld>
            <a:endParaRPr lang="ja-JP" altLang="en-US" dirty="0"/>
          </a:p>
        </p:txBody>
      </p:sp>
    </p:spTree>
    <p:extLst>
      <p:ext uri="{BB962C8B-B14F-4D97-AF65-F5344CB8AC3E}">
        <p14:creationId xmlns:p14="http://schemas.microsoft.com/office/powerpoint/2010/main" val="38505288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251520" y="1556792"/>
            <a:ext cx="8640960" cy="4824536"/>
          </a:xfrm>
        </p:spPr>
        <p:txBody>
          <a:bodyPr>
            <a:normAutofit/>
          </a:bodyPr>
          <a:lstStyle/>
          <a:p>
            <a:r>
              <a:rPr kumimoji="1" lang="ja-JP" altLang="en-US" dirty="0" smtClean="0"/>
              <a:t>環境整備の二つの機能</a:t>
            </a:r>
            <a:endParaRPr kumimoji="1" lang="en-US" altLang="ja-JP" dirty="0" smtClean="0"/>
          </a:p>
          <a:p>
            <a:pPr lvl="1"/>
            <a:r>
              <a:rPr lang="ja-JP" altLang="en-US" dirty="0"/>
              <a:t>環境整備</a:t>
            </a:r>
            <a:r>
              <a:rPr lang="ja-JP" altLang="en-US" dirty="0" smtClean="0"/>
              <a:t>には二つの機能がある</a:t>
            </a:r>
            <a:endParaRPr lang="en-US" altLang="ja-JP" dirty="0" smtClean="0"/>
          </a:p>
          <a:p>
            <a:pPr lvl="1"/>
            <a:r>
              <a:rPr kumimoji="1" lang="ja-JP" altLang="en-US" dirty="0"/>
              <a:t>環境整備</a:t>
            </a:r>
            <a:r>
              <a:rPr kumimoji="1" lang="ja-JP" altLang="en-US" dirty="0" smtClean="0"/>
              <a:t>の充実により社会的障壁が削減され、合理的配慮を必要としない場面や人が増える</a:t>
            </a:r>
            <a:endParaRPr kumimoji="1" lang="en-US" altLang="ja-JP" dirty="0" smtClean="0"/>
          </a:p>
          <a:p>
            <a:pPr lvl="1"/>
            <a:r>
              <a:rPr lang="ja-JP" altLang="en-US" dirty="0"/>
              <a:t>環境整備</a:t>
            </a:r>
            <a:r>
              <a:rPr lang="ja-JP" altLang="en-US" dirty="0" smtClean="0"/>
              <a:t>の充実により、より良く合理的配慮が提供できる</a:t>
            </a:r>
            <a:endParaRPr kumimoji="1" lang="ja-JP" altLang="en-US" dirty="0"/>
          </a:p>
        </p:txBody>
      </p:sp>
      <p:sp>
        <p:nvSpPr>
          <p:cNvPr id="2" name="タイトル 1"/>
          <p:cNvSpPr>
            <a:spLocks noGrp="1"/>
          </p:cNvSpPr>
          <p:nvPr>
            <p:ph type="title"/>
          </p:nvPr>
        </p:nvSpPr>
        <p:spPr/>
        <p:txBody>
          <a:bodyPr/>
          <a:lstStyle/>
          <a:p>
            <a:r>
              <a:rPr lang="ja-JP" altLang="en-US" dirty="0" smtClean="0"/>
              <a:t>補充的解釈（３）</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15</a:t>
            </a:fld>
            <a:endParaRPr lang="ja-JP" altLang="en-US" dirty="0"/>
          </a:p>
        </p:txBody>
      </p:sp>
    </p:spTree>
    <p:extLst>
      <p:ext uri="{BB962C8B-B14F-4D97-AF65-F5344CB8AC3E}">
        <p14:creationId xmlns:p14="http://schemas.microsoft.com/office/powerpoint/2010/main" val="23204491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251520" y="1556792"/>
            <a:ext cx="8640960" cy="4824536"/>
          </a:xfrm>
        </p:spPr>
        <p:txBody>
          <a:bodyPr>
            <a:normAutofit/>
          </a:bodyPr>
          <a:lstStyle/>
          <a:p>
            <a:r>
              <a:rPr kumimoji="1" lang="ja-JP" altLang="en-US" dirty="0" smtClean="0"/>
              <a:t>合理的配慮から環境整備へ</a:t>
            </a:r>
            <a:endParaRPr kumimoji="1" lang="en-US" altLang="ja-JP" dirty="0" smtClean="0"/>
          </a:p>
          <a:p>
            <a:pPr lvl="1"/>
            <a:r>
              <a:rPr kumimoji="1" lang="ja-JP" altLang="en-US" dirty="0" smtClean="0"/>
              <a:t>複数の人が求める合理的配慮および継続的に提供する合理的配慮については環境整備とすることが望ましい</a:t>
            </a:r>
            <a:endParaRPr kumimoji="1" lang="ja-JP" altLang="en-US" dirty="0"/>
          </a:p>
        </p:txBody>
      </p:sp>
      <p:sp>
        <p:nvSpPr>
          <p:cNvPr id="2" name="タイトル 1"/>
          <p:cNvSpPr>
            <a:spLocks noGrp="1"/>
          </p:cNvSpPr>
          <p:nvPr>
            <p:ph type="title"/>
          </p:nvPr>
        </p:nvSpPr>
        <p:spPr/>
        <p:txBody>
          <a:bodyPr/>
          <a:lstStyle/>
          <a:p>
            <a:r>
              <a:rPr lang="ja-JP" altLang="en-US" dirty="0" smtClean="0"/>
              <a:t>補充的解釈（４）</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16</a:t>
            </a:fld>
            <a:endParaRPr lang="ja-JP" altLang="en-US" dirty="0"/>
          </a:p>
        </p:txBody>
      </p:sp>
    </p:spTree>
    <p:extLst>
      <p:ext uri="{BB962C8B-B14F-4D97-AF65-F5344CB8AC3E}">
        <p14:creationId xmlns:p14="http://schemas.microsoft.com/office/powerpoint/2010/main" val="37762129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251520" y="1556792"/>
            <a:ext cx="8640960" cy="4824536"/>
          </a:xfrm>
        </p:spPr>
        <p:txBody>
          <a:bodyPr>
            <a:normAutofit/>
          </a:bodyPr>
          <a:lstStyle/>
          <a:p>
            <a:r>
              <a:rPr kumimoji="1" lang="ja-JP" altLang="en-US" dirty="0" smtClean="0"/>
              <a:t>民間委託</a:t>
            </a:r>
            <a:endParaRPr kumimoji="1" lang="en-US" altLang="ja-JP" dirty="0" smtClean="0"/>
          </a:p>
          <a:p>
            <a:pPr lvl="1"/>
            <a:r>
              <a:rPr lang="ja-JP" altLang="en-US" dirty="0"/>
              <a:t>行政機関が民間に事業を委託する場合は、合理的配慮の提供を契約条件に含めるべきである</a:t>
            </a:r>
          </a:p>
          <a:p>
            <a:pPr lvl="1"/>
            <a:endParaRPr kumimoji="1" lang="ja-JP" altLang="en-US" dirty="0"/>
          </a:p>
        </p:txBody>
      </p:sp>
      <p:sp>
        <p:nvSpPr>
          <p:cNvPr id="2" name="タイトル 1"/>
          <p:cNvSpPr>
            <a:spLocks noGrp="1"/>
          </p:cNvSpPr>
          <p:nvPr>
            <p:ph type="title"/>
          </p:nvPr>
        </p:nvSpPr>
        <p:spPr/>
        <p:txBody>
          <a:bodyPr/>
          <a:lstStyle/>
          <a:p>
            <a:r>
              <a:rPr lang="ja-JP" altLang="en-US" dirty="0" smtClean="0"/>
              <a:t>補充的解釈（５）</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17</a:t>
            </a:fld>
            <a:endParaRPr lang="ja-JP" altLang="en-US" dirty="0"/>
          </a:p>
        </p:txBody>
      </p:sp>
    </p:spTree>
    <p:extLst>
      <p:ext uri="{BB962C8B-B14F-4D97-AF65-F5344CB8AC3E}">
        <p14:creationId xmlns:p14="http://schemas.microsoft.com/office/powerpoint/2010/main" val="1118877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251520" y="1556792"/>
            <a:ext cx="8640960" cy="4824536"/>
          </a:xfrm>
        </p:spPr>
        <p:txBody>
          <a:bodyPr>
            <a:normAutofit/>
          </a:bodyPr>
          <a:lstStyle/>
          <a:p>
            <a:r>
              <a:rPr kumimoji="1" lang="ja-JP" altLang="en-US" dirty="0" smtClean="0"/>
              <a:t>立法府（衆議院・参議院・国立国会図書館）が対応要領を策定</a:t>
            </a:r>
            <a:endParaRPr kumimoji="1" lang="en-US" altLang="ja-JP" dirty="0" smtClean="0"/>
          </a:p>
          <a:p>
            <a:r>
              <a:rPr lang="ja-JP" altLang="en-US" dirty="0"/>
              <a:t>多くの地方公共</a:t>
            </a:r>
            <a:r>
              <a:rPr lang="ja-JP" altLang="en-US" dirty="0" smtClean="0"/>
              <a:t>団体が対応要領を策定（公立大学を含む）</a:t>
            </a:r>
            <a:r>
              <a:rPr kumimoji="1" lang="en-US" altLang="ja-JP" dirty="0" smtClean="0"/>
              <a:t>	</a:t>
            </a:r>
            <a:endParaRPr kumimoji="1" lang="ja-JP" altLang="en-US" dirty="0"/>
          </a:p>
        </p:txBody>
      </p:sp>
      <p:sp>
        <p:nvSpPr>
          <p:cNvPr id="2" name="タイトル 1"/>
          <p:cNvSpPr>
            <a:spLocks noGrp="1"/>
          </p:cNvSpPr>
          <p:nvPr>
            <p:ph type="title"/>
          </p:nvPr>
        </p:nvSpPr>
        <p:spPr/>
        <p:txBody>
          <a:bodyPr/>
          <a:lstStyle/>
          <a:p>
            <a:r>
              <a:rPr lang="ja-JP" altLang="en-US" dirty="0" smtClean="0"/>
              <a:t>差別解消法の波及的効果</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18</a:t>
            </a:fld>
            <a:endParaRPr lang="ja-JP" altLang="en-US" dirty="0"/>
          </a:p>
        </p:txBody>
      </p:sp>
    </p:spTree>
    <p:extLst>
      <p:ext uri="{BB962C8B-B14F-4D97-AF65-F5344CB8AC3E}">
        <p14:creationId xmlns:p14="http://schemas.microsoft.com/office/powerpoint/2010/main" val="11405133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p:txBody>
          <a:bodyPr>
            <a:normAutofit fontScale="92500" lnSpcReduction="10000"/>
          </a:bodyPr>
          <a:lstStyle/>
          <a:p>
            <a:r>
              <a:rPr lang="ja-JP" altLang="en-US" dirty="0" smtClean="0"/>
              <a:t>制度的・機能的独立性の確保</a:t>
            </a:r>
            <a:endParaRPr lang="en-US" altLang="ja-JP" dirty="0" smtClean="0"/>
          </a:p>
          <a:p>
            <a:r>
              <a:rPr lang="ja-JP" altLang="en-US" dirty="0" smtClean="0"/>
              <a:t>政策</a:t>
            </a:r>
            <a:r>
              <a:rPr lang="ja-JP" altLang="en-US" dirty="0"/>
              <a:t>委員会でできる</a:t>
            </a:r>
            <a:r>
              <a:rPr lang="ja-JP" altLang="en-US" dirty="0" smtClean="0"/>
              <a:t>ことは、</a:t>
            </a:r>
            <a:r>
              <a:rPr kumimoji="1" lang="ja-JP" altLang="en-US" dirty="0" smtClean="0"/>
              <a:t>基本計画に基づく監視を通じて権利条約の実施を監視することのみ</a:t>
            </a:r>
            <a:endParaRPr kumimoji="1" lang="en-US" altLang="ja-JP" dirty="0" smtClean="0"/>
          </a:p>
          <a:p>
            <a:pPr lvl="1"/>
            <a:r>
              <a:rPr lang="ja-JP" altLang="en-US" dirty="0" smtClean="0"/>
              <a:t>障害者基本法および障害者基本計画に基づく施策以外にも、障害者の生活に関わる施策がある</a:t>
            </a:r>
            <a:endParaRPr lang="en-US" altLang="ja-JP" dirty="0" smtClean="0"/>
          </a:p>
          <a:p>
            <a:pPr lvl="1"/>
            <a:r>
              <a:rPr kumimoji="1" lang="ja-JP" altLang="en-US" dirty="0" smtClean="0"/>
              <a:t>しかし、それは政策委員会の監視の範囲外となる</a:t>
            </a:r>
            <a:endParaRPr kumimoji="1" lang="en-US" altLang="ja-JP" dirty="0" smtClean="0"/>
          </a:p>
          <a:p>
            <a:pPr lvl="2"/>
            <a:r>
              <a:rPr kumimoji="1" lang="ja-JP" altLang="en-US" dirty="0" smtClean="0"/>
              <a:t>例）介護保険法に基づく施策</a:t>
            </a:r>
            <a:endParaRPr kumimoji="1" lang="en-US" altLang="ja-JP" dirty="0" smtClean="0"/>
          </a:p>
          <a:p>
            <a:pPr lvl="1"/>
            <a:r>
              <a:rPr lang="ja-JP" altLang="en-US" dirty="0" smtClean="0"/>
              <a:t>立法府・司法府・地方公共団体は政策委員会による監視の外（これらは今後の課題）</a:t>
            </a:r>
            <a:endParaRPr kumimoji="1" lang="ja-JP" altLang="en-US" dirty="0"/>
          </a:p>
        </p:txBody>
      </p:sp>
      <p:sp>
        <p:nvSpPr>
          <p:cNvPr id="2" name="タイトル 1"/>
          <p:cNvSpPr>
            <a:spLocks noGrp="1"/>
          </p:cNvSpPr>
          <p:nvPr>
            <p:ph type="title"/>
          </p:nvPr>
        </p:nvSpPr>
        <p:spPr/>
        <p:txBody>
          <a:bodyPr/>
          <a:lstStyle/>
          <a:p>
            <a:r>
              <a:rPr lang="ja-JP" altLang="en-US" dirty="0"/>
              <a:t>国内</a:t>
            </a:r>
            <a:r>
              <a:rPr lang="ja-JP" altLang="en-US" dirty="0" smtClean="0"/>
              <a:t>監視の</a:t>
            </a:r>
            <a:r>
              <a:rPr lang="ja-JP" altLang="en-US" dirty="0"/>
              <a:t>課題</a:t>
            </a:r>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19</a:t>
            </a:fld>
            <a:endParaRPr lang="ja-JP" altLang="en-US" dirty="0"/>
          </a:p>
        </p:txBody>
      </p:sp>
    </p:spTree>
    <p:extLst>
      <p:ext uri="{BB962C8B-B14F-4D97-AF65-F5344CB8AC3E}">
        <p14:creationId xmlns:p14="http://schemas.microsoft.com/office/powerpoint/2010/main" val="2436429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ja-JP" altLang="en-US" dirty="0" smtClean="0"/>
              <a:t>内閣府に設置された審議会</a:t>
            </a:r>
            <a:endParaRPr lang="en-US" altLang="ja-JP" dirty="0" smtClean="0"/>
          </a:p>
          <a:p>
            <a:r>
              <a:rPr lang="en-US" altLang="ja-JP" dirty="0"/>
              <a:t>8</a:t>
            </a:r>
            <a:r>
              <a:rPr lang="ja-JP" altLang="en-US" dirty="0" smtClean="0"/>
              <a:t>条委員会に相当する機関</a:t>
            </a:r>
            <a:endParaRPr lang="en-US" altLang="ja-JP" dirty="0" smtClean="0"/>
          </a:p>
          <a:p>
            <a:endParaRPr lang="en-US" altLang="ja-JP" dirty="0" smtClean="0"/>
          </a:p>
          <a:p>
            <a:endParaRPr lang="en-US" altLang="ja-JP" dirty="0" smtClean="0"/>
          </a:p>
          <a:p>
            <a:endParaRPr lang="ja-JP" altLang="en-US" dirty="0"/>
          </a:p>
        </p:txBody>
      </p:sp>
      <p:sp>
        <p:nvSpPr>
          <p:cNvPr id="2" name="タイトル 1"/>
          <p:cNvSpPr>
            <a:spLocks noGrp="1"/>
          </p:cNvSpPr>
          <p:nvPr>
            <p:ph type="title"/>
          </p:nvPr>
        </p:nvSpPr>
        <p:spPr/>
        <p:txBody>
          <a:bodyPr/>
          <a:lstStyle/>
          <a:p>
            <a:r>
              <a:rPr lang="ja-JP" altLang="en-US" dirty="0" smtClean="0"/>
              <a:t>障害者政策委員会の位置づけ</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2</a:t>
            </a:fld>
            <a:endParaRPr lang="ja-JP" altLang="en-US" dirty="0"/>
          </a:p>
        </p:txBody>
      </p:sp>
    </p:spTree>
    <p:extLst>
      <p:ext uri="{BB962C8B-B14F-4D97-AF65-F5344CB8AC3E}">
        <p14:creationId xmlns:p14="http://schemas.microsoft.com/office/powerpoint/2010/main" val="3218828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p:txBody>
          <a:bodyPr/>
          <a:lstStyle/>
          <a:p>
            <a:r>
              <a:rPr kumimoji="1" lang="ja-JP" altLang="en-US" dirty="0" smtClean="0"/>
              <a:t>誠実な政府報告が、良い政府報告である</a:t>
            </a:r>
            <a:endParaRPr kumimoji="1" lang="en-US" altLang="ja-JP" dirty="0" smtClean="0"/>
          </a:p>
          <a:p>
            <a:pPr marL="276225" lvl="1" indent="0">
              <a:buNone/>
            </a:pPr>
            <a:r>
              <a:rPr lang="ja-JP" altLang="en-US" dirty="0" smtClean="0"/>
              <a:t>（ロン</a:t>
            </a:r>
            <a:r>
              <a:rPr lang="ja-JP" altLang="en-US" dirty="0"/>
              <a:t>・</a:t>
            </a:r>
            <a:r>
              <a:rPr lang="ja-JP" altLang="en-US" dirty="0" smtClean="0"/>
              <a:t>マッカラム前権利委員会委員長の参考人意見）</a:t>
            </a:r>
            <a:endParaRPr lang="en-US" altLang="ja-JP" dirty="0" smtClean="0"/>
          </a:p>
          <a:p>
            <a:r>
              <a:rPr kumimoji="1" lang="ja-JP" altLang="en-US" dirty="0" smtClean="0"/>
              <a:t>政府報告の付属資料として政策委員会の監視結果のまとめを添付することになった</a:t>
            </a:r>
            <a:endParaRPr kumimoji="1" lang="en-US" altLang="ja-JP" dirty="0" smtClean="0"/>
          </a:p>
          <a:p>
            <a:r>
              <a:rPr lang="ja-JP" altLang="en-US" dirty="0"/>
              <a:t>政府報告本文</a:t>
            </a:r>
            <a:r>
              <a:rPr lang="ja-JP" altLang="en-US" dirty="0" smtClean="0"/>
              <a:t>に政策委員会からの重要な指摘を盛り込むことができた</a:t>
            </a:r>
            <a:endParaRPr kumimoji="1" lang="ja-JP" altLang="en-US" dirty="0"/>
          </a:p>
        </p:txBody>
      </p:sp>
      <p:sp>
        <p:nvSpPr>
          <p:cNvPr id="2" name="タイトル 1"/>
          <p:cNvSpPr>
            <a:spLocks noGrp="1"/>
          </p:cNvSpPr>
          <p:nvPr>
            <p:ph type="title"/>
          </p:nvPr>
        </p:nvSpPr>
        <p:spPr/>
        <p:txBody>
          <a:bodyPr/>
          <a:lstStyle/>
          <a:p>
            <a:r>
              <a:rPr lang="ja-JP" altLang="en-US" dirty="0"/>
              <a:t>政府</a:t>
            </a:r>
            <a:r>
              <a:rPr lang="ja-JP" altLang="en-US" dirty="0" smtClean="0"/>
              <a:t>報告への監視結果の反映（１）</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20</a:t>
            </a:fld>
            <a:endParaRPr lang="ja-JP" altLang="en-US" dirty="0"/>
          </a:p>
        </p:txBody>
      </p:sp>
    </p:spTree>
    <p:extLst>
      <p:ext uri="{BB962C8B-B14F-4D97-AF65-F5344CB8AC3E}">
        <p14:creationId xmlns:p14="http://schemas.microsoft.com/office/powerpoint/2010/main" val="34867596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412776"/>
            <a:ext cx="8640960" cy="5256584"/>
          </a:xfrm>
        </p:spPr>
        <p:txBody>
          <a:bodyPr>
            <a:normAutofit fontScale="92500" lnSpcReduction="10000"/>
          </a:bodyPr>
          <a:lstStyle/>
          <a:p>
            <a:r>
              <a:rPr kumimoji="1" lang="ja-JP" altLang="en-US" dirty="0" smtClean="0"/>
              <a:t>８テーマに関し、政府報告に政策委員会の意見を含めた</a:t>
            </a:r>
            <a:endParaRPr kumimoji="1" lang="en-US" altLang="ja-JP" dirty="0" smtClean="0"/>
          </a:p>
          <a:p>
            <a:pPr lvl="1"/>
            <a:r>
              <a:rPr kumimoji="1" lang="ja-JP" altLang="en-US" dirty="0" smtClean="0"/>
              <a:t>第</a:t>
            </a:r>
            <a:r>
              <a:rPr kumimoji="1" lang="en-US" altLang="ja-JP" dirty="0" smtClean="0"/>
              <a:t>6</a:t>
            </a:r>
            <a:r>
              <a:rPr kumimoji="1" lang="ja-JP" altLang="en-US" dirty="0" smtClean="0"/>
              <a:t>条　障害のある女子</a:t>
            </a:r>
            <a:endParaRPr kumimoji="1" lang="en-US" altLang="ja-JP" dirty="0" smtClean="0"/>
          </a:p>
          <a:p>
            <a:pPr lvl="1"/>
            <a:r>
              <a:rPr lang="ja-JP" altLang="en-US" dirty="0" smtClean="0"/>
              <a:t>第</a:t>
            </a:r>
            <a:r>
              <a:rPr lang="en-US" altLang="ja-JP" dirty="0" smtClean="0"/>
              <a:t>12</a:t>
            </a:r>
            <a:r>
              <a:rPr lang="ja-JP" altLang="en-US" dirty="0" smtClean="0"/>
              <a:t>条　法律の前にひとしく認められる権利</a:t>
            </a:r>
            <a:endParaRPr lang="en-US" altLang="ja-JP" dirty="0" smtClean="0"/>
          </a:p>
          <a:p>
            <a:pPr lvl="1"/>
            <a:r>
              <a:rPr kumimoji="1" lang="ja-JP" altLang="en-US" dirty="0" smtClean="0"/>
              <a:t>第</a:t>
            </a:r>
            <a:r>
              <a:rPr kumimoji="1" lang="en-US" altLang="ja-JP" dirty="0" smtClean="0"/>
              <a:t>14</a:t>
            </a:r>
            <a:r>
              <a:rPr kumimoji="1" lang="ja-JP" altLang="en-US" dirty="0" smtClean="0"/>
              <a:t>条　身体の自由及び安全</a:t>
            </a:r>
            <a:endParaRPr kumimoji="1" lang="en-US" altLang="ja-JP" dirty="0" smtClean="0"/>
          </a:p>
          <a:p>
            <a:pPr lvl="1"/>
            <a:r>
              <a:rPr lang="ja-JP" altLang="en-US" dirty="0"/>
              <a:t>第</a:t>
            </a:r>
            <a:r>
              <a:rPr lang="en-US" altLang="ja-JP" dirty="0"/>
              <a:t>19</a:t>
            </a:r>
            <a:r>
              <a:rPr lang="ja-JP" altLang="en-US" dirty="0" smtClean="0"/>
              <a:t>条　自立した生活及び地域社会への包容</a:t>
            </a:r>
            <a:endParaRPr lang="en-US" altLang="ja-JP" dirty="0" smtClean="0"/>
          </a:p>
          <a:p>
            <a:pPr lvl="1"/>
            <a:r>
              <a:rPr lang="ja-JP" altLang="en-US" dirty="0"/>
              <a:t>第</a:t>
            </a:r>
            <a:r>
              <a:rPr lang="en-US" altLang="ja-JP" dirty="0"/>
              <a:t>21</a:t>
            </a:r>
            <a:r>
              <a:rPr lang="ja-JP" altLang="en-US" dirty="0" smtClean="0"/>
              <a:t>条　表現及び意見の自由並びに情報の利用の機会</a:t>
            </a:r>
            <a:endParaRPr lang="en-US" altLang="ja-JP" dirty="0" smtClean="0"/>
          </a:p>
          <a:p>
            <a:pPr lvl="1"/>
            <a:r>
              <a:rPr lang="ja-JP" altLang="en-US" dirty="0"/>
              <a:t>第</a:t>
            </a:r>
            <a:r>
              <a:rPr lang="en-US" altLang="ja-JP" dirty="0"/>
              <a:t>24</a:t>
            </a:r>
            <a:r>
              <a:rPr lang="ja-JP" altLang="en-US" dirty="0" smtClean="0"/>
              <a:t>条　教育</a:t>
            </a:r>
            <a:endParaRPr lang="en-US" altLang="ja-JP" dirty="0" smtClean="0"/>
          </a:p>
          <a:p>
            <a:pPr lvl="1"/>
            <a:r>
              <a:rPr lang="ja-JP" altLang="en-US" dirty="0"/>
              <a:t>第</a:t>
            </a:r>
            <a:r>
              <a:rPr lang="en-US" altLang="ja-JP" dirty="0"/>
              <a:t>27</a:t>
            </a:r>
            <a:r>
              <a:rPr lang="ja-JP" altLang="en-US" dirty="0" smtClean="0"/>
              <a:t>条　労働及び雇用</a:t>
            </a:r>
            <a:endParaRPr lang="en-US" altLang="ja-JP" dirty="0" smtClean="0"/>
          </a:p>
          <a:p>
            <a:pPr lvl="1"/>
            <a:r>
              <a:rPr lang="ja-JP" altLang="en-US" dirty="0"/>
              <a:t>第</a:t>
            </a:r>
            <a:r>
              <a:rPr lang="en-US" altLang="ja-JP" dirty="0"/>
              <a:t>31</a:t>
            </a:r>
            <a:r>
              <a:rPr lang="ja-JP" altLang="en-US" dirty="0" smtClean="0"/>
              <a:t>条　統計及び資料の収集</a:t>
            </a:r>
            <a:endParaRPr lang="en-US" altLang="ja-JP" dirty="0" smtClean="0"/>
          </a:p>
          <a:p>
            <a:pPr lvl="1"/>
            <a:endParaRPr kumimoji="1" lang="ja-JP" altLang="en-US" dirty="0"/>
          </a:p>
        </p:txBody>
      </p:sp>
      <p:sp>
        <p:nvSpPr>
          <p:cNvPr id="3" name="タイトル 2"/>
          <p:cNvSpPr>
            <a:spLocks noGrp="1"/>
          </p:cNvSpPr>
          <p:nvPr>
            <p:ph type="title"/>
          </p:nvPr>
        </p:nvSpPr>
        <p:spPr/>
        <p:txBody>
          <a:bodyPr/>
          <a:lstStyle/>
          <a:p>
            <a:r>
              <a:rPr lang="ja-JP" altLang="en-US" dirty="0"/>
              <a:t>政府報告への監視結果の</a:t>
            </a:r>
            <a:r>
              <a:rPr lang="ja-JP" altLang="en-US" dirty="0" smtClean="0"/>
              <a:t>反映（２）</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21</a:t>
            </a:fld>
            <a:endParaRPr kumimoji="1" lang="ja-JP" altLang="en-US" dirty="0"/>
          </a:p>
        </p:txBody>
      </p:sp>
    </p:spTree>
    <p:extLst>
      <p:ext uri="{BB962C8B-B14F-4D97-AF65-F5344CB8AC3E}">
        <p14:creationId xmlns:p14="http://schemas.microsoft.com/office/powerpoint/2010/main" val="36499220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政策委員会は市民社会と政府のかけ橋</a:t>
            </a:r>
            <a:endParaRPr kumimoji="1" lang="en-US" altLang="ja-JP" dirty="0" smtClean="0"/>
          </a:p>
          <a:p>
            <a:r>
              <a:rPr lang="ja-JP" altLang="en-US" dirty="0" smtClean="0"/>
              <a:t>建設的対話を重視</a:t>
            </a:r>
            <a:endParaRPr lang="en-US" altLang="ja-JP" dirty="0" smtClean="0"/>
          </a:p>
          <a:p>
            <a:endParaRPr kumimoji="1" lang="ja-JP" altLang="en-US" dirty="0"/>
          </a:p>
        </p:txBody>
      </p:sp>
      <p:sp>
        <p:nvSpPr>
          <p:cNvPr id="3" name="タイトル 2"/>
          <p:cNvSpPr>
            <a:spLocks noGrp="1"/>
          </p:cNvSpPr>
          <p:nvPr>
            <p:ph type="title"/>
          </p:nvPr>
        </p:nvSpPr>
        <p:spPr/>
        <p:txBody>
          <a:bodyPr/>
          <a:lstStyle/>
          <a:p>
            <a:r>
              <a:rPr lang="ja-JP" altLang="en-US" dirty="0"/>
              <a:t>委員長として</a:t>
            </a:r>
            <a:r>
              <a:rPr lang="ja-JP" altLang="en-US" dirty="0" smtClean="0"/>
              <a:t>の考え方</a:t>
            </a:r>
            <a:endParaRPr kumimoji="1"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kumimoji="1" lang="ja-JP" altLang="en-US" smtClean="0"/>
              <a:t>22</a:t>
            </a:fld>
            <a:endParaRPr kumimoji="1" lang="ja-JP" altLang="en-US" dirty="0"/>
          </a:p>
        </p:txBody>
      </p:sp>
    </p:spTree>
    <p:extLst>
      <p:ext uri="{BB962C8B-B14F-4D97-AF65-F5344CB8AC3E}">
        <p14:creationId xmlns:p14="http://schemas.microsoft.com/office/powerpoint/2010/main" val="2646639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p:txBody>
          <a:bodyPr/>
          <a:lstStyle/>
          <a:p>
            <a:r>
              <a:rPr kumimoji="1" lang="ja-JP" altLang="en-US" dirty="0" smtClean="0"/>
              <a:t>障害者基本法に基づく役割</a:t>
            </a:r>
            <a:endParaRPr kumimoji="1" lang="en-US" altLang="ja-JP" dirty="0" smtClean="0"/>
          </a:p>
          <a:p>
            <a:r>
              <a:rPr lang="ja-JP" altLang="en-US" dirty="0" smtClean="0"/>
              <a:t>障害者差別解消法に基づく役割</a:t>
            </a:r>
            <a:endParaRPr lang="en-US" altLang="ja-JP" dirty="0" smtClean="0"/>
          </a:p>
          <a:p>
            <a:r>
              <a:rPr kumimoji="1" lang="ja-JP" altLang="en-US" dirty="0" smtClean="0"/>
              <a:t>障害者</a:t>
            </a:r>
            <a:r>
              <a:rPr kumimoji="1" lang="ja-JP" altLang="en-US" dirty="0"/>
              <a:t>権利</a:t>
            </a:r>
            <a:r>
              <a:rPr kumimoji="1" lang="ja-JP" altLang="en-US" dirty="0" smtClean="0"/>
              <a:t>条約の国内監視機関としての役割</a:t>
            </a:r>
            <a:endParaRPr kumimoji="1" lang="ja-JP" altLang="en-US" dirty="0"/>
          </a:p>
        </p:txBody>
      </p:sp>
      <p:sp>
        <p:nvSpPr>
          <p:cNvPr id="2" name="タイトル 1"/>
          <p:cNvSpPr>
            <a:spLocks noGrp="1"/>
          </p:cNvSpPr>
          <p:nvPr>
            <p:ph type="title"/>
          </p:nvPr>
        </p:nvSpPr>
        <p:spPr/>
        <p:txBody>
          <a:bodyPr/>
          <a:lstStyle/>
          <a:p>
            <a:r>
              <a:rPr lang="ja-JP" altLang="en-US" dirty="0" smtClean="0"/>
              <a:t>障害者政策委員会の役割</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3</a:t>
            </a:fld>
            <a:endParaRPr lang="ja-JP" altLang="en-US" dirty="0"/>
          </a:p>
        </p:txBody>
      </p:sp>
    </p:spTree>
    <p:extLst>
      <p:ext uri="{BB962C8B-B14F-4D97-AF65-F5344CB8AC3E}">
        <p14:creationId xmlns:p14="http://schemas.microsoft.com/office/powerpoint/2010/main" val="1322827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p:txBody>
          <a:bodyPr/>
          <a:lstStyle/>
          <a:p>
            <a:r>
              <a:rPr kumimoji="1" lang="ja-JP" altLang="en-US" dirty="0" smtClean="0"/>
              <a:t>障害者基本計画の策定にあたり、政策委員会は調査審議し、意見を述べる</a:t>
            </a:r>
            <a:endParaRPr kumimoji="1" lang="en-US" altLang="ja-JP" dirty="0" smtClean="0"/>
          </a:p>
          <a:p>
            <a:r>
              <a:rPr lang="ja-JP" altLang="en-US" dirty="0" smtClean="0"/>
              <a:t>障害者基本計画の実施状況を監視し、必要があるときは内閣に勧告を示す</a:t>
            </a:r>
            <a:endParaRPr lang="en-US" altLang="ja-JP" dirty="0" smtClean="0"/>
          </a:p>
          <a:p>
            <a:r>
              <a:rPr kumimoji="1" lang="ja-JP" altLang="en-US" dirty="0"/>
              <a:t>内閣</a:t>
            </a:r>
            <a:r>
              <a:rPr kumimoji="1" lang="ja-JP" altLang="en-US" dirty="0" smtClean="0"/>
              <a:t>は上記勧告に基づいて実施した施策について政策委員会に報告しなければならない</a:t>
            </a:r>
            <a:endParaRPr kumimoji="1" lang="en-US" altLang="ja-JP" dirty="0" smtClean="0"/>
          </a:p>
          <a:p>
            <a:pPr marL="87312" indent="0">
              <a:buNone/>
            </a:pPr>
            <a:endParaRPr kumimoji="1" lang="en-US" altLang="ja-JP" dirty="0" smtClean="0"/>
          </a:p>
          <a:p>
            <a:endParaRPr kumimoji="1" lang="ja-JP" altLang="en-US" dirty="0"/>
          </a:p>
        </p:txBody>
      </p:sp>
      <p:sp>
        <p:nvSpPr>
          <p:cNvPr id="2" name="タイトル 1"/>
          <p:cNvSpPr>
            <a:spLocks noGrp="1"/>
          </p:cNvSpPr>
          <p:nvPr>
            <p:ph type="title"/>
          </p:nvPr>
        </p:nvSpPr>
        <p:spPr/>
        <p:txBody>
          <a:bodyPr/>
          <a:lstStyle/>
          <a:p>
            <a:r>
              <a:rPr lang="ja-JP" altLang="en-US" dirty="0" smtClean="0"/>
              <a:t>障害者基本法に基づく役割</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4</a:t>
            </a:fld>
            <a:endParaRPr lang="ja-JP" altLang="en-US" dirty="0"/>
          </a:p>
        </p:txBody>
      </p:sp>
    </p:spTree>
    <p:extLst>
      <p:ext uri="{BB962C8B-B14F-4D97-AF65-F5344CB8AC3E}">
        <p14:creationId xmlns:p14="http://schemas.microsoft.com/office/powerpoint/2010/main" val="21233156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p:txBody>
          <a:bodyPr/>
          <a:lstStyle/>
          <a:p>
            <a:r>
              <a:rPr kumimoji="1" lang="ja-JP" altLang="en-US" dirty="0" smtClean="0"/>
              <a:t>政策委員会の委員は</a:t>
            </a:r>
            <a:r>
              <a:rPr kumimoji="1" lang="en-US" altLang="ja-JP" dirty="0" smtClean="0"/>
              <a:t>30</a:t>
            </a:r>
            <a:r>
              <a:rPr kumimoji="1" lang="ja-JP" altLang="en-US" dirty="0" smtClean="0"/>
              <a:t>人以内</a:t>
            </a:r>
            <a:endParaRPr lang="en-US" altLang="ja-JP" dirty="0" smtClean="0"/>
          </a:p>
          <a:p>
            <a:r>
              <a:rPr kumimoji="1" lang="ja-JP" altLang="en-US" dirty="0"/>
              <a:t>内閣総理大臣</a:t>
            </a:r>
            <a:r>
              <a:rPr kumimoji="1" lang="ja-JP" altLang="en-US" dirty="0" smtClean="0"/>
              <a:t>が委員を任命する</a:t>
            </a:r>
            <a:endParaRPr kumimoji="1" lang="en-US" altLang="ja-JP" dirty="0" smtClean="0"/>
          </a:p>
          <a:p>
            <a:r>
              <a:rPr lang="ja-JP" altLang="en-US" dirty="0" smtClean="0"/>
              <a:t>内閣総理大臣は、任命にあたっては政策委員会が様々な障害者の意見を聞き、障害者の実情を踏まえた調査審議を行えるよう、考慮しなければならない</a:t>
            </a:r>
            <a:endParaRPr kumimoji="1" lang="en-US" altLang="ja-JP" dirty="0" smtClean="0"/>
          </a:p>
        </p:txBody>
      </p:sp>
      <p:sp>
        <p:nvSpPr>
          <p:cNvPr id="2" name="タイトル 1"/>
          <p:cNvSpPr>
            <a:spLocks noGrp="1"/>
          </p:cNvSpPr>
          <p:nvPr>
            <p:ph type="title"/>
          </p:nvPr>
        </p:nvSpPr>
        <p:spPr/>
        <p:txBody>
          <a:bodyPr/>
          <a:lstStyle/>
          <a:p>
            <a:r>
              <a:rPr lang="ja-JP" altLang="en-US" dirty="0" smtClean="0"/>
              <a:t>障害者政策委員会の組織</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5</a:t>
            </a:fld>
            <a:endParaRPr lang="ja-JP" altLang="en-US" dirty="0"/>
          </a:p>
        </p:txBody>
      </p:sp>
    </p:spTree>
    <p:extLst>
      <p:ext uri="{BB962C8B-B14F-4D97-AF65-F5344CB8AC3E}">
        <p14:creationId xmlns:p14="http://schemas.microsoft.com/office/powerpoint/2010/main" val="39897733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p:txBody>
          <a:bodyPr/>
          <a:lstStyle/>
          <a:p>
            <a:r>
              <a:rPr kumimoji="1" lang="ja-JP" altLang="en-US" dirty="0" smtClean="0"/>
              <a:t>必要があるときは、政策委員会は、関係行政機関に資料の提出、意見の表明、説明その他を求めることができる</a:t>
            </a:r>
            <a:endParaRPr kumimoji="1" lang="en-US" altLang="ja-JP" dirty="0" smtClean="0"/>
          </a:p>
          <a:p>
            <a:r>
              <a:rPr lang="ja-JP" altLang="en-US" dirty="0" smtClean="0"/>
              <a:t>必要</a:t>
            </a:r>
            <a:r>
              <a:rPr lang="ja-JP" altLang="en-US" dirty="0"/>
              <a:t>があるとき</a:t>
            </a:r>
            <a:r>
              <a:rPr lang="ja-JP" altLang="en-US" dirty="0" smtClean="0"/>
              <a:t>は、政策委員会は、その他の者に対しても協力を依頼することができる（参考人など）</a:t>
            </a:r>
            <a:endParaRPr lang="en-US" altLang="ja-JP" dirty="0" smtClean="0"/>
          </a:p>
          <a:p>
            <a:endParaRPr kumimoji="1" lang="ja-JP" altLang="en-US" dirty="0"/>
          </a:p>
        </p:txBody>
      </p:sp>
      <p:sp>
        <p:nvSpPr>
          <p:cNvPr id="2" name="タイトル 1"/>
          <p:cNvSpPr>
            <a:spLocks noGrp="1"/>
          </p:cNvSpPr>
          <p:nvPr>
            <p:ph type="title"/>
          </p:nvPr>
        </p:nvSpPr>
        <p:spPr/>
        <p:txBody>
          <a:bodyPr/>
          <a:lstStyle/>
          <a:p>
            <a:r>
              <a:rPr lang="ja-JP" altLang="en-US" dirty="0" smtClean="0"/>
              <a:t>障害者政策委員会の運営</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6</a:t>
            </a:fld>
            <a:endParaRPr lang="ja-JP" altLang="en-US" dirty="0"/>
          </a:p>
        </p:txBody>
      </p:sp>
    </p:spTree>
    <p:extLst>
      <p:ext uri="{BB962C8B-B14F-4D97-AF65-F5344CB8AC3E}">
        <p14:creationId xmlns:p14="http://schemas.microsoft.com/office/powerpoint/2010/main" val="4102988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p:txBody>
          <a:bodyPr/>
          <a:lstStyle/>
          <a:p>
            <a:r>
              <a:rPr kumimoji="1" lang="ja-JP" altLang="en-US" dirty="0" smtClean="0"/>
              <a:t>内閣が差別解消法の基本方針を策定する際に、政策委員会は内閣に対し意見を述べなければならない</a:t>
            </a:r>
            <a:endParaRPr kumimoji="1" lang="en-US" altLang="ja-JP" dirty="0" smtClean="0"/>
          </a:p>
          <a:p>
            <a:endParaRPr kumimoji="1" lang="ja-JP" altLang="en-US" dirty="0"/>
          </a:p>
        </p:txBody>
      </p:sp>
      <p:sp>
        <p:nvSpPr>
          <p:cNvPr id="2" name="タイトル 1"/>
          <p:cNvSpPr>
            <a:spLocks noGrp="1"/>
          </p:cNvSpPr>
          <p:nvPr>
            <p:ph type="title"/>
          </p:nvPr>
        </p:nvSpPr>
        <p:spPr/>
        <p:txBody>
          <a:bodyPr/>
          <a:lstStyle/>
          <a:p>
            <a:r>
              <a:rPr lang="ja-JP" altLang="en-US" dirty="0" smtClean="0"/>
              <a:t>障害者差別解消法に基づく役割</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7</a:t>
            </a:fld>
            <a:endParaRPr lang="ja-JP" altLang="en-US" dirty="0"/>
          </a:p>
        </p:txBody>
      </p:sp>
    </p:spTree>
    <p:extLst>
      <p:ext uri="{BB962C8B-B14F-4D97-AF65-F5344CB8AC3E}">
        <p14:creationId xmlns:p14="http://schemas.microsoft.com/office/powerpoint/2010/main" val="1553467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251520" y="2204864"/>
            <a:ext cx="8640960" cy="3960440"/>
          </a:xfrm>
        </p:spPr>
        <p:txBody>
          <a:bodyPr/>
          <a:lstStyle/>
          <a:p>
            <a:r>
              <a:rPr kumimoji="1" lang="ja-JP" altLang="en-US" dirty="0" smtClean="0"/>
              <a:t>第</a:t>
            </a:r>
            <a:r>
              <a:rPr kumimoji="1" lang="en-US" altLang="ja-JP" dirty="0" smtClean="0"/>
              <a:t>1</a:t>
            </a:r>
            <a:r>
              <a:rPr kumimoji="1" lang="ja-JP" altLang="en-US" dirty="0" smtClean="0"/>
              <a:t>回～第</a:t>
            </a:r>
            <a:r>
              <a:rPr kumimoji="1" lang="en-US" altLang="ja-JP" dirty="0" smtClean="0"/>
              <a:t>7</a:t>
            </a:r>
            <a:r>
              <a:rPr kumimoji="1" lang="ja-JP" altLang="en-US" dirty="0" smtClean="0"/>
              <a:t>回：第</a:t>
            </a:r>
            <a:r>
              <a:rPr kumimoji="1" lang="en-US" altLang="ja-JP" dirty="0" smtClean="0"/>
              <a:t>3</a:t>
            </a:r>
            <a:r>
              <a:rPr kumimoji="1" lang="ja-JP" altLang="en-US" dirty="0" smtClean="0"/>
              <a:t>次障害者基本計画の策定にあたっての意見出し</a:t>
            </a:r>
            <a:endParaRPr kumimoji="1" lang="en-US" altLang="ja-JP" dirty="0" smtClean="0"/>
          </a:p>
          <a:p>
            <a:r>
              <a:rPr kumimoji="1" lang="ja-JP" altLang="en-US" dirty="0" smtClean="0"/>
              <a:t>第</a:t>
            </a:r>
            <a:r>
              <a:rPr kumimoji="1" lang="en-US" altLang="ja-JP" dirty="0" smtClean="0"/>
              <a:t>8</a:t>
            </a:r>
            <a:r>
              <a:rPr kumimoji="1" lang="ja-JP" altLang="en-US" dirty="0" smtClean="0"/>
              <a:t>回～第</a:t>
            </a:r>
            <a:r>
              <a:rPr kumimoji="1" lang="en-US" altLang="ja-JP" dirty="0" smtClean="0"/>
              <a:t>12</a:t>
            </a:r>
            <a:r>
              <a:rPr kumimoji="1" lang="ja-JP" altLang="en-US" dirty="0" smtClean="0"/>
              <a:t>回：障害者差別解消法基本方針への意見出し</a:t>
            </a:r>
            <a:endParaRPr kumimoji="1" lang="ja-JP" altLang="en-US" dirty="0"/>
          </a:p>
        </p:txBody>
      </p:sp>
      <p:sp>
        <p:nvSpPr>
          <p:cNvPr id="2" name="タイトル 1"/>
          <p:cNvSpPr>
            <a:spLocks noGrp="1"/>
          </p:cNvSpPr>
          <p:nvPr>
            <p:ph type="title"/>
          </p:nvPr>
        </p:nvSpPr>
        <p:spPr>
          <a:xfrm>
            <a:off x="251520" y="692696"/>
            <a:ext cx="8618142" cy="1224136"/>
          </a:xfrm>
        </p:spPr>
        <p:txBody>
          <a:bodyPr>
            <a:normAutofit fontScale="90000"/>
          </a:bodyPr>
          <a:lstStyle/>
          <a:p>
            <a:r>
              <a:rPr lang="ja-JP" altLang="en-US" dirty="0" smtClean="0"/>
              <a:t>政策委員会の活動実績</a:t>
            </a:r>
            <a:r>
              <a:rPr lang="en-US" altLang="ja-JP" dirty="0" smtClean="0"/>
              <a:t/>
            </a:r>
            <a:br>
              <a:rPr lang="en-US" altLang="ja-JP" dirty="0" smtClean="0"/>
            </a:br>
            <a:r>
              <a:rPr lang="ja-JP" altLang="en-US" dirty="0" smtClean="0"/>
              <a:t>第</a:t>
            </a:r>
            <a:r>
              <a:rPr lang="en-US" altLang="ja-JP" dirty="0" smtClean="0"/>
              <a:t>1</a:t>
            </a:r>
            <a:r>
              <a:rPr lang="ja-JP" altLang="en-US" dirty="0" smtClean="0"/>
              <a:t>期　</a:t>
            </a:r>
            <a:r>
              <a:rPr lang="en-US" altLang="ja-JP" dirty="0" smtClean="0"/>
              <a:t>2012</a:t>
            </a:r>
            <a:r>
              <a:rPr lang="ja-JP" altLang="en-US" dirty="0" smtClean="0"/>
              <a:t>年</a:t>
            </a:r>
            <a:r>
              <a:rPr lang="en-US" altLang="ja-JP" dirty="0" smtClean="0"/>
              <a:t>7</a:t>
            </a:r>
            <a:r>
              <a:rPr lang="ja-JP" altLang="en-US" dirty="0"/>
              <a:t>月</a:t>
            </a:r>
            <a:r>
              <a:rPr lang="ja-JP" altLang="en-US" dirty="0" smtClean="0"/>
              <a:t>～</a:t>
            </a:r>
            <a:r>
              <a:rPr lang="en-US" altLang="ja-JP" dirty="0" smtClean="0"/>
              <a:t>2014</a:t>
            </a:r>
            <a:r>
              <a:rPr lang="ja-JP" altLang="en-US" dirty="0" smtClean="0"/>
              <a:t>年</a:t>
            </a:r>
            <a:r>
              <a:rPr lang="en-US" altLang="ja-JP" dirty="0"/>
              <a:t>4</a:t>
            </a:r>
            <a:r>
              <a:rPr lang="ja-JP" altLang="en-US" dirty="0" smtClean="0"/>
              <a:t>月</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8</a:t>
            </a:fld>
            <a:endParaRPr lang="ja-JP" altLang="en-US" dirty="0"/>
          </a:p>
        </p:txBody>
      </p:sp>
    </p:spTree>
    <p:extLst>
      <p:ext uri="{BB962C8B-B14F-4D97-AF65-F5344CB8AC3E}">
        <p14:creationId xmlns:p14="http://schemas.microsoft.com/office/powerpoint/2010/main" val="3316987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251520" y="2204864"/>
            <a:ext cx="8640960" cy="3960440"/>
          </a:xfrm>
        </p:spPr>
        <p:txBody>
          <a:bodyPr/>
          <a:lstStyle/>
          <a:p>
            <a:r>
              <a:rPr lang="ja-JP" altLang="en-US" dirty="0"/>
              <a:t>第</a:t>
            </a:r>
            <a:r>
              <a:rPr lang="en-US" altLang="ja-JP" dirty="0"/>
              <a:t>13</a:t>
            </a:r>
            <a:r>
              <a:rPr lang="ja-JP" altLang="en-US" dirty="0" smtClean="0"/>
              <a:t>回～第</a:t>
            </a:r>
            <a:r>
              <a:rPr lang="en-US" altLang="ja-JP" dirty="0" smtClean="0"/>
              <a:t>18</a:t>
            </a:r>
            <a:r>
              <a:rPr lang="ja-JP" altLang="en-US" dirty="0" smtClean="0"/>
              <a:t>回：</a:t>
            </a:r>
            <a:r>
              <a:rPr lang="ja-JP" altLang="en-US" dirty="0"/>
              <a:t>障害者差別解消法基本方針への意見出し</a:t>
            </a:r>
          </a:p>
          <a:p>
            <a:r>
              <a:rPr kumimoji="1" lang="ja-JP" altLang="en-US" dirty="0" smtClean="0"/>
              <a:t>第</a:t>
            </a:r>
            <a:r>
              <a:rPr kumimoji="1" lang="en-US" altLang="ja-JP" dirty="0" smtClean="0"/>
              <a:t>19</a:t>
            </a:r>
            <a:r>
              <a:rPr kumimoji="1" lang="ja-JP" altLang="en-US" dirty="0" smtClean="0"/>
              <a:t>回～第</a:t>
            </a:r>
            <a:r>
              <a:rPr kumimoji="1" lang="en-US" altLang="ja-JP" dirty="0" smtClean="0"/>
              <a:t>28</a:t>
            </a:r>
            <a:r>
              <a:rPr kumimoji="1" lang="ja-JP" altLang="en-US" dirty="0" smtClean="0"/>
              <a:t>回：第</a:t>
            </a:r>
            <a:r>
              <a:rPr kumimoji="1" lang="en-US" altLang="ja-JP" dirty="0" smtClean="0"/>
              <a:t>3</a:t>
            </a:r>
            <a:r>
              <a:rPr kumimoji="1" lang="ja-JP" altLang="en-US" dirty="0" smtClean="0"/>
              <a:t>次障害者基本計画に基づく監視・障害者権利条約に基づく監視</a:t>
            </a:r>
            <a:endParaRPr kumimoji="1" lang="en-US" altLang="ja-JP" dirty="0" smtClean="0"/>
          </a:p>
          <a:p>
            <a:r>
              <a:rPr lang="ja-JP" altLang="en-US" dirty="0" smtClean="0"/>
              <a:t>第</a:t>
            </a:r>
            <a:r>
              <a:rPr lang="en-US" altLang="ja-JP" dirty="0" smtClean="0"/>
              <a:t>26</a:t>
            </a:r>
            <a:r>
              <a:rPr lang="ja-JP" altLang="en-US" dirty="0" smtClean="0"/>
              <a:t>回～第</a:t>
            </a:r>
            <a:r>
              <a:rPr lang="en-US" altLang="ja-JP" dirty="0" smtClean="0"/>
              <a:t>28</a:t>
            </a:r>
            <a:r>
              <a:rPr lang="ja-JP" altLang="en-US" dirty="0" smtClean="0"/>
              <a:t>回：権利条約第</a:t>
            </a:r>
            <a:r>
              <a:rPr lang="en-US" altLang="ja-JP" dirty="0" smtClean="0"/>
              <a:t>1</a:t>
            </a:r>
            <a:r>
              <a:rPr lang="ja-JP" altLang="en-US" dirty="0" smtClean="0"/>
              <a:t>回政府報告への意見出しおよび報告書への監視</a:t>
            </a:r>
            <a:r>
              <a:rPr lang="ja-JP" altLang="en-US" dirty="0"/>
              <a:t>結果</a:t>
            </a:r>
            <a:r>
              <a:rPr lang="ja-JP" altLang="en-US" dirty="0" smtClean="0"/>
              <a:t>の反映</a:t>
            </a:r>
            <a:endParaRPr kumimoji="1" lang="ja-JP" altLang="en-US" dirty="0"/>
          </a:p>
        </p:txBody>
      </p:sp>
      <p:sp>
        <p:nvSpPr>
          <p:cNvPr id="2" name="タイトル 1"/>
          <p:cNvSpPr>
            <a:spLocks noGrp="1"/>
          </p:cNvSpPr>
          <p:nvPr>
            <p:ph type="title"/>
          </p:nvPr>
        </p:nvSpPr>
        <p:spPr>
          <a:xfrm>
            <a:off x="251520" y="692696"/>
            <a:ext cx="8618142" cy="1224136"/>
          </a:xfrm>
        </p:spPr>
        <p:txBody>
          <a:bodyPr>
            <a:normAutofit fontScale="90000"/>
          </a:bodyPr>
          <a:lstStyle/>
          <a:p>
            <a:r>
              <a:rPr lang="ja-JP" altLang="en-US" dirty="0" smtClean="0"/>
              <a:t>政策委員会の活動実績</a:t>
            </a:r>
            <a:r>
              <a:rPr lang="en-US" altLang="ja-JP" dirty="0" smtClean="0"/>
              <a:t/>
            </a:r>
            <a:br>
              <a:rPr lang="en-US" altLang="ja-JP" dirty="0" smtClean="0"/>
            </a:br>
            <a:r>
              <a:rPr lang="ja-JP" altLang="en-US" dirty="0" smtClean="0"/>
              <a:t>第</a:t>
            </a:r>
            <a:r>
              <a:rPr lang="ja-JP" altLang="en-US" dirty="0"/>
              <a:t>２</a:t>
            </a:r>
            <a:r>
              <a:rPr lang="ja-JP" altLang="en-US" dirty="0" smtClean="0"/>
              <a:t>期　</a:t>
            </a:r>
            <a:r>
              <a:rPr lang="en-US" altLang="ja-JP" dirty="0" smtClean="0"/>
              <a:t>2014</a:t>
            </a:r>
            <a:r>
              <a:rPr lang="ja-JP" altLang="en-US" dirty="0" smtClean="0"/>
              <a:t>年</a:t>
            </a:r>
            <a:r>
              <a:rPr lang="en-US" altLang="ja-JP" dirty="0" smtClean="0"/>
              <a:t>9</a:t>
            </a:r>
            <a:r>
              <a:rPr lang="ja-JP" altLang="en-US" dirty="0" smtClean="0"/>
              <a:t>月～</a:t>
            </a:r>
            <a:endParaRPr lang="ja-JP" altLang="en-US" dirty="0"/>
          </a:p>
        </p:txBody>
      </p:sp>
      <p:sp>
        <p:nvSpPr>
          <p:cNvPr id="4" name="スライド番号プレースホルダー 3"/>
          <p:cNvSpPr>
            <a:spLocks noGrp="1"/>
          </p:cNvSpPr>
          <p:nvPr>
            <p:ph type="sldNum" sz="quarter" idx="16"/>
          </p:nvPr>
        </p:nvSpPr>
        <p:spPr/>
        <p:txBody>
          <a:bodyPr/>
          <a:lstStyle/>
          <a:p>
            <a:fld id="{6662D131-DEEB-442A-9F6A-57A9A647DBE5}" type="slidenum">
              <a:rPr lang="ja-JP" altLang="en-US" smtClean="0"/>
              <a:pPr/>
              <a:t>9</a:t>
            </a:fld>
            <a:endParaRPr lang="ja-JP" altLang="en-US" dirty="0"/>
          </a:p>
        </p:txBody>
      </p:sp>
    </p:spTree>
    <p:extLst>
      <p:ext uri="{BB962C8B-B14F-4D97-AF65-F5344CB8AC3E}">
        <p14:creationId xmlns:p14="http://schemas.microsoft.com/office/powerpoint/2010/main" val="37612410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バン">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クラシック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バン">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2711</TotalTime>
  <Words>1048</Words>
  <Application>Microsoft Office PowerPoint</Application>
  <PresentationFormat>画面に合わせる (4:3)</PresentationFormat>
  <Paragraphs>137</Paragraphs>
  <Slides>22</Slides>
  <Notes>19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22</vt:i4>
      </vt:variant>
    </vt:vector>
  </HeadingPairs>
  <TitlesOfParts>
    <vt:vector size="30" baseType="lpstr">
      <vt:lpstr>ＭＳ Ｐゴシック</vt:lpstr>
      <vt:lpstr>ＭＳ Ｐ明朝</vt:lpstr>
      <vt:lpstr>Arial</vt:lpstr>
      <vt:lpstr>Calibri</vt:lpstr>
      <vt:lpstr>Georgia</vt:lpstr>
      <vt:lpstr>Wingdings</vt:lpstr>
      <vt:lpstr>Wingdings 2</vt:lpstr>
      <vt:lpstr>アーバン</vt:lpstr>
      <vt:lpstr>日本における障害者権利条約の実施と市民社会</vt:lpstr>
      <vt:lpstr>障害者政策委員会の位置づけ</vt:lpstr>
      <vt:lpstr>障害者政策委員会の役割</vt:lpstr>
      <vt:lpstr>障害者基本法に基づく役割</vt:lpstr>
      <vt:lpstr>障害者政策委員会の組織</vt:lpstr>
      <vt:lpstr>障害者政策委員会の運営</vt:lpstr>
      <vt:lpstr>障害者差別解消法に基づく役割</vt:lpstr>
      <vt:lpstr>政策委員会の活動実績 第1期　2012年7月～2014年4月</vt:lpstr>
      <vt:lpstr>政策委員会の活動実績 第２期　2014年9月～</vt:lpstr>
      <vt:lpstr>差別解消法基本方針への意見出しに際しての政策委員会の考え方</vt:lpstr>
      <vt:lpstr>（図）基本方針の役割①</vt:lpstr>
      <vt:lpstr>（図）基本方針の役割②</vt:lpstr>
      <vt:lpstr>補充的解釈（１）</vt:lpstr>
      <vt:lpstr>補充的解釈（２）</vt:lpstr>
      <vt:lpstr>補充的解釈（３）</vt:lpstr>
      <vt:lpstr>補充的解釈（４）</vt:lpstr>
      <vt:lpstr>補充的解釈（５）</vt:lpstr>
      <vt:lpstr>差別解消法の波及的効果</vt:lpstr>
      <vt:lpstr>国内監視の課題</vt:lpstr>
      <vt:lpstr>政府報告への監視結果の反映（１）</vt:lpstr>
      <vt:lpstr>政府報告への監視結果の反映（２）</vt:lpstr>
      <vt:lpstr>委員長としての考え方</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今日できないことを 明日できるようにしたい</dc:title>
  <dc:creator>oyama</dc:creator>
  <cp:lastModifiedBy>Nagase</cp:lastModifiedBy>
  <cp:revision>241</cp:revision>
  <cp:lastPrinted>2014-12-10T03:02:22Z</cp:lastPrinted>
  <dcterms:created xsi:type="dcterms:W3CDTF">2013-05-09T08:05:19Z</dcterms:created>
  <dcterms:modified xsi:type="dcterms:W3CDTF">2016-02-07T12:32:32Z</dcterms:modified>
</cp:coreProperties>
</file>