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8" r:id="rId3"/>
    <p:sldId id="278" r:id="rId4"/>
    <p:sldId id="279" r:id="rId5"/>
    <p:sldId id="280" r:id="rId6"/>
    <p:sldId id="281" r:id="rId7"/>
    <p:sldId id="282" r:id="rId8"/>
    <p:sldId id="283" r:id="rId9"/>
    <p:sldId id="284" r:id="rId10"/>
    <p:sldId id="285" r:id="rId11"/>
    <p:sldId id="286" r:id="rId12"/>
    <p:sldId id="287" r:id="rId13"/>
    <p:sldId id="288" r:id="rId14"/>
    <p:sldId id="289" r:id="rId15"/>
    <p:sldId id="296" r:id="rId16"/>
    <p:sldId id="290" r:id="rId17"/>
    <p:sldId id="291" r:id="rId18"/>
    <p:sldId id="297" r:id="rId19"/>
    <p:sldId id="298" r:id="rId20"/>
    <p:sldId id="292" r:id="rId21"/>
    <p:sldId id="293" r:id="rId22"/>
    <p:sldId id="294" r:id="rId23"/>
    <p:sldId id="295"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C08B"/>
    <a:srgbClr val="E6F113"/>
    <a:srgbClr val="EEF561"/>
    <a:srgbClr val="F09C48"/>
    <a:srgbClr val="F543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20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Nec-nas\data\00_&#27231;&#38306;&#20250;&#35696;\06_&#20107;&#21209;&#23616;&#20250;&#35696;\2015&#24180;&#24230;\&#31532;17&#22238;&#20107;&#21209;&#23616;&#20250;&#35696;20150928\&#36039;&#26009;\&#24179;&#22343;&#22312;&#38498;&#26085;&#25968;OECD_Health_Data2013.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invertIfNegative val="0"/>
          <c:dLbls>
            <c:spPr>
              <a:noFill/>
              <a:ln>
                <a:noFill/>
              </a:ln>
              <a:effectLst/>
            </c:spPr>
            <c:txPr>
              <a:bodyPr/>
              <a:lstStyle/>
              <a:p>
                <a:pPr>
                  <a:defRPr sz="28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民間給与</c:v>
                </c:pt>
                <c:pt idx="1">
                  <c:v>障害年金１級</c:v>
                </c:pt>
                <c:pt idx="2">
                  <c:v>２級</c:v>
                </c:pt>
              </c:strCache>
            </c:strRef>
          </c:cat>
          <c:val>
            <c:numRef>
              <c:f>Sheet1!$B$2:$B$4</c:f>
              <c:numCache>
                <c:formatCode>#,##0_);[Red]\(#,##0\)</c:formatCode>
                <c:ptCount val="3"/>
                <c:pt idx="0">
                  <c:v>345833</c:v>
                </c:pt>
                <c:pt idx="1">
                  <c:v>81258</c:v>
                </c:pt>
                <c:pt idx="2">
                  <c:v>65008</c:v>
                </c:pt>
              </c:numCache>
            </c:numRef>
          </c:val>
        </c:ser>
        <c:dLbls>
          <c:showLegendKey val="0"/>
          <c:showVal val="0"/>
          <c:showCatName val="0"/>
          <c:showSerName val="0"/>
          <c:showPercent val="0"/>
          <c:showBubbleSize val="0"/>
        </c:dLbls>
        <c:gapWidth val="150"/>
        <c:axId val="369671136"/>
        <c:axId val="369664080"/>
      </c:barChart>
      <c:catAx>
        <c:axId val="369671136"/>
        <c:scaling>
          <c:orientation val="minMax"/>
        </c:scaling>
        <c:delete val="0"/>
        <c:axPos val="b"/>
        <c:numFmt formatCode="General" sourceLinked="0"/>
        <c:majorTickMark val="out"/>
        <c:minorTickMark val="none"/>
        <c:tickLblPos val="nextTo"/>
        <c:txPr>
          <a:bodyPr/>
          <a:lstStyle/>
          <a:p>
            <a:pPr>
              <a:defRPr sz="2000">
                <a:latin typeface="+mn-ea"/>
                <a:ea typeface="+mn-ea"/>
              </a:defRPr>
            </a:pPr>
            <a:endParaRPr lang="ja-JP"/>
          </a:p>
        </c:txPr>
        <c:crossAx val="369664080"/>
        <c:crosses val="autoZero"/>
        <c:auto val="1"/>
        <c:lblAlgn val="ctr"/>
        <c:lblOffset val="100"/>
        <c:noMultiLvlLbl val="0"/>
      </c:catAx>
      <c:valAx>
        <c:axId val="369664080"/>
        <c:scaling>
          <c:orientation val="minMax"/>
        </c:scaling>
        <c:delete val="0"/>
        <c:axPos val="l"/>
        <c:numFmt formatCode="#,##0_);[Red]\(#,##0\)" sourceLinked="1"/>
        <c:majorTickMark val="out"/>
        <c:minorTickMark val="none"/>
        <c:tickLblPos val="nextTo"/>
        <c:crossAx val="36967113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average!$H$1</c:f>
              <c:strCache>
                <c:ptCount val="1"/>
                <c:pt idx="0">
                  <c:v>Value</c:v>
                </c:pt>
              </c:strCache>
            </c:strRef>
          </c:tx>
          <c:invertIfNegative val="0"/>
          <c:dPt>
            <c:idx val="6"/>
            <c:invertIfNegative val="0"/>
            <c:bubble3D val="0"/>
            <c:spPr>
              <a:solidFill>
                <a:srgbClr val="FF0000"/>
              </a:solidFill>
              <a:ln>
                <a:noFill/>
              </a:ln>
            </c:spPr>
          </c:dPt>
          <c:dLbls>
            <c:dLbl>
              <c:idx val="0"/>
              <c:layout>
                <c:manualLayout>
                  <c:x val="4.0618098721169546E-2"/>
                  <c:y val="-9.2648522146644915E-3"/>
                </c:manualLayout>
              </c:layout>
              <c:tx>
                <c:rich>
                  <a:bodyPr/>
                  <a:lstStyle/>
                  <a:p>
                    <a:r>
                      <a:rPr lang="en-US" altLang="en-US" sz="2800">
                        <a:solidFill>
                          <a:sysClr val="windowText" lastClr="000000"/>
                        </a:solidFill>
                      </a:rPr>
                      <a:t>5</a:t>
                    </a:r>
                    <a:r>
                      <a:rPr lang="en-US" altLang="en-US">
                        <a:solidFill>
                          <a:sysClr val="windowText" lastClr="000000"/>
                        </a:solidFill>
                      </a:rPr>
                      <a:t>.2 </a:t>
                    </a:r>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5.0772623401462137E-2"/>
                  <c:y val="-4.6324261073322336E-3"/>
                </c:manualLayout>
              </c:layout>
              <c:tx>
                <c:rich>
                  <a:bodyPr/>
                  <a:lstStyle/>
                  <a:p>
                    <a:r>
                      <a:rPr lang="en-US" altLang="en-US" sz="2800">
                        <a:solidFill>
                          <a:sysClr val="windowText" lastClr="000000"/>
                        </a:solidFill>
                      </a:rPr>
                      <a:t>1</a:t>
                    </a:r>
                    <a:r>
                      <a:rPr lang="en-US" altLang="en-US">
                        <a:solidFill>
                          <a:sysClr val="windowText" lastClr="000000"/>
                        </a:solidFill>
                      </a:rPr>
                      <a:t>2.9 </a:t>
                    </a:r>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7.362030393211981E-2"/>
                  <c:y val="0"/>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7.1081672762046813E-2"/>
                  <c:y val="0"/>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0.10662250914307037"/>
                  <c:y val="0"/>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0.16754965722482479"/>
                  <c:y val="0"/>
                </c:manualLayout>
              </c:layout>
              <c:showLegendKey val="0"/>
              <c:showVal val="1"/>
              <c:showCatName val="0"/>
              <c:showSerName val="0"/>
              <c:showPercent val="0"/>
              <c:showBubbleSize val="0"/>
              <c:extLst>
                <c:ext xmlns:c15="http://schemas.microsoft.com/office/drawing/2012/chart" uri="{CE6537A1-D6FC-4f65-9D91-7224C49458BB}"/>
              </c:extLst>
            </c:dLbl>
            <c:dLbl>
              <c:idx val="6"/>
              <c:spPr/>
              <c:txPr>
                <a:bodyPr/>
                <a:lstStyle/>
                <a:p>
                  <a:pPr>
                    <a:defRPr sz="3600">
                      <a:solidFill>
                        <a:schemeClr val="bg1"/>
                      </a:solidFill>
                    </a:defRPr>
                  </a:pPr>
                  <a:endParaRPr lang="ja-JP"/>
                </a:p>
              </c:txPr>
              <c:showLegendKey val="0"/>
              <c:showVal val="1"/>
              <c:showCatName val="0"/>
              <c:showSerName val="0"/>
              <c:showPercent val="0"/>
              <c:showBubbleSize val="0"/>
            </c:dLbl>
            <c:spPr>
              <a:noFill/>
              <a:ln>
                <a:noFill/>
              </a:ln>
              <a:effectLst/>
            </c:spPr>
            <c:txPr>
              <a:bodyPr/>
              <a:lstStyle/>
              <a:p>
                <a:pPr>
                  <a:defRPr sz="28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average!$G$2:$G$8</c:f>
              <c:strCache>
                <c:ptCount val="7"/>
                <c:pt idx="0">
                  <c:v>フランス</c:v>
                </c:pt>
                <c:pt idx="1">
                  <c:v>イタリア</c:v>
                </c:pt>
                <c:pt idx="2">
                  <c:v>ドイツ</c:v>
                </c:pt>
                <c:pt idx="3">
                  <c:v>ニュージーランド</c:v>
                </c:pt>
                <c:pt idx="4">
                  <c:v>イギリス</c:v>
                </c:pt>
                <c:pt idx="5">
                  <c:v>韓国</c:v>
                </c:pt>
                <c:pt idx="6">
                  <c:v>日本</c:v>
                </c:pt>
              </c:strCache>
            </c:strRef>
          </c:cat>
          <c:val>
            <c:numRef>
              <c:f>average!$H$2:$H$8</c:f>
              <c:numCache>
                <c:formatCode>0.0_ </c:formatCode>
                <c:ptCount val="7"/>
                <c:pt idx="0">
                  <c:v>5.1666666669999834</c:v>
                </c:pt>
                <c:pt idx="1">
                  <c:v>12.883333330000006</c:v>
                </c:pt>
                <c:pt idx="2">
                  <c:v>23.683333329999989</c:v>
                </c:pt>
                <c:pt idx="3">
                  <c:v>24.116666670000001</c:v>
                </c:pt>
                <c:pt idx="4">
                  <c:v>42.766666669999999</c:v>
                </c:pt>
                <c:pt idx="5">
                  <c:v>93.833333329999988</c:v>
                </c:pt>
                <c:pt idx="6">
                  <c:v>284.7</c:v>
                </c:pt>
              </c:numCache>
            </c:numRef>
          </c:val>
        </c:ser>
        <c:dLbls>
          <c:showLegendKey val="0"/>
          <c:showVal val="0"/>
          <c:showCatName val="0"/>
          <c:showSerName val="0"/>
          <c:showPercent val="0"/>
          <c:showBubbleSize val="0"/>
        </c:dLbls>
        <c:gapWidth val="60"/>
        <c:overlap val="100"/>
        <c:axId val="300968680"/>
        <c:axId val="300965544"/>
      </c:barChart>
      <c:catAx>
        <c:axId val="300968680"/>
        <c:scaling>
          <c:orientation val="minMax"/>
        </c:scaling>
        <c:delete val="0"/>
        <c:axPos val="l"/>
        <c:numFmt formatCode="General" sourceLinked="0"/>
        <c:majorTickMark val="out"/>
        <c:minorTickMark val="none"/>
        <c:tickLblPos val="nextTo"/>
        <c:txPr>
          <a:bodyPr/>
          <a:lstStyle/>
          <a:p>
            <a:pPr>
              <a:defRPr sz="2400"/>
            </a:pPr>
            <a:endParaRPr lang="ja-JP"/>
          </a:p>
        </c:txPr>
        <c:crossAx val="300965544"/>
        <c:crosses val="autoZero"/>
        <c:auto val="1"/>
        <c:lblAlgn val="ctr"/>
        <c:lblOffset val="100"/>
        <c:noMultiLvlLbl val="0"/>
      </c:catAx>
      <c:valAx>
        <c:axId val="300965544"/>
        <c:scaling>
          <c:orientation val="minMax"/>
        </c:scaling>
        <c:delete val="0"/>
        <c:axPos val="b"/>
        <c:numFmt formatCode="#,##0_);\(#,##0\)" sourceLinked="0"/>
        <c:majorTickMark val="out"/>
        <c:minorTickMark val="none"/>
        <c:tickLblPos val="nextTo"/>
        <c:txPr>
          <a:bodyPr/>
          <a:lstStyle/>
          <a:p>
            <a:pPr>
              <a:defRPr>
                <a:solidFill>
                  <a:schemeClr val="bg1"/>
                </a:solidFill>
              </a:defRPr>
            </a:pPr>
            <a:endParaRPr lang="ja-JP"/>
          </a:p>
        </c:txPr>
        <c:crossAx val="300968680"/>
        <c:crosses val="autoZero"/>
        <c:crossBetween val="between"/>
      </c:valAx>
    </c:plotArea>
    <c:plotVisOnly val="1"/>
    <c:dispBlanksAs val="gap"/>
    <c:showDLblsOverMax val="0"/>
  </c:chart>
  <c:txPr>
    <a:bodyPr/>
    <a:lstStyle/>
    <a:p>
      <a:pPr>
        <a:defRPr b="1"/>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系列 1</c:v>
                </c:pt>
              </c:strCache>
            </c:strRef>
          </c:tx>
          <c:spPr>
            <a:ln w="38100">
              <a:solidFill>
                <a:srgbClr val="002060"/>
              </a:solidFill>
            </a:ln>
          </c:spPr>
          <c:marker>
            <c:symbol val="circle"/>
            <c:size val="9"/>
            <c:spPr>
              <a:ln w="38100">
                <a:solidFill>
                  <a:srgbClr val="002060"/>
                </a:solidFill>
              </a:ln>
            </c:spPr>
          </c:marker>
          <c:dLbls>
            <c:dLbl>
              <c:idx val="0"/>
              <c:showLegendKey val="0"/>
              <c:showVal val="1"/>
              <c:showCatName val="0"/>
              <c:showSerName val="0"/>
              <c:showPercent val="0"/>
              <c:showBubbleSize val="0"/>
              <c:extLst>
                <c:ext xmlns:c15="http://schemas.microsoft.com/office/drawing/2012/chart" uri="{CE6537A1-D6FC-4f65-9D91-7224C49458BB}"/>
              </c:extLst>
            </c:dLbl>
            <c:dLbl>
              <c:idx val="6"/>
              <c:layout>
                <c:manualLayout>
                  <c:x val="-5.1388888888888887E-2"/>
                  <c:y val="5.0391226371672988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3.0555555555555558E-2"/>
                  <c:y val="5.694794867809011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2400"/>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Sheet1!$A$2:$A$12</c:f>
              <c:strCache>
                <c:ptCount val="11"/>
                <c:pt idx="0">
                  <c:v>1965年</c:v>
                </c:pt>
                <c:pt idx="1">
                  <c:v>1970年</c:v>
                </c:pt>
                <c:pt idx="2">
                  <c:v>1975年</c:v>
                </c:pt>
                <c:pt idx="3">
                  <c:v>1980年</c:v>
                </c:pt>
                <c:pt idx="4">
                  <c:v>1985年</c:v>
                </c:pt>
                <c:pt idx="5">
                  <c:v>1990年</c:v>
                </c:pt>
                <c:pt idx="6">
                  <c:v>1995年</c:v>
                </c:pt>
                <c:pt idx="7">
                  <c:v>2000年</c:v>
                </c:pt>
                <c:pt idx="8">
                  <c:v>2005年</c:v>
                </c:pt>
                <c:pt idx="9">
                  <c:v>2010年</c:v>
                </c:pt>
                <c:pt idx="10">
                  <c:v>2015年</c:v>
                </c:pt>
              </c:strCache>
            </c:strRef>
          </c:cat>
          <c:val>
            <c:numRef>
              <c:f>Sheet1!$B$2:$B$12</c:f>
              <c:numCache>
                <c:formatCode>#,##0_);[Red]\(#,##0\)</c:formatCode>
                <c:ptCount val="11"/>
                <c:pt idx="0">
                  <c:v>172950</c:v>
                </c:pt>
                <c:pt idx="1">
                  <c:v>247265</c:v>
                </c:pt>
                <c:pt idx="2">
                  <c:v>278123</c:v>
                </c:pt>
                <c:pt idx="3">
                  <c:v>311901</c:v>
                </c:pt>
                <c:pt idx="4">
                  <c:v>339161</c:v>
                </c:pt>
                <c:pt idx="5">
                  <c:v>359251</c:v>
                </c:pt>
                <c:pt idx="6">
                  <c:v>362154</c:v>
                </c:pt>
                <c:pt idx="7">
                  <c:v>358449</c:v>
                </c:pt>
                <c:pt idx="8">
                  <c:v>354296</c:v>
                </c:pt>
                <c:pt idx="9">
                  <c:v>346715</c:v>
                </c:pt>
                <c:pt idx="10">
                  <c:v>336155</c:v>
                </c:pt>
              </c:numCache>
            </c:numRef>
          </c:val>
          <c:smooth val="0"/>
        </c:ser>
        <c:dLbls>
          <c:showLegendKey val="0"/>
          <c:showVal val="0"/>
          <c:showCatName val="0"/>
          <c:showSerName val="0"/>
          <c:showPercent val="0"/>
          <c:showBubbleSize val="0"/>
        </c:dLbls>
        <c:marker val="1"/>
        <c:smooth val="0"/>
        <c:axId val="300964760"/>
        <c:axId val="300963192"/>
      </c:lineChart>
      <c:catAx>
        <c:axId val="300964760"/>
        <c:scaling>
          <c:orientation val="minMax"/>
        </c:scaling>
        <c:delete val="0"/>
        <c:axPos val="b"/>
        <c:numFmt formatCode="General" sourceLinked="0"/>
        <c:majorTickMark val="out"/>
        <c:minorTickMark val="none"/>
        <c:tickLblPos val="nextTo"/>
        <c:txPr>
          <a:bodyPr rot="0" vert="horz"/>
          <a:lstStyle/>
          <a:p>
            <a:pPr>
              <a:defRPr sz="1600"/>
            </a:pPr>
            <a:endParaRPr lang="ja-JP"/>
          </a:p>
        </c:txPr>
        <c:crossAx val="300963192"/>
        <c:crosses val="autoZero"/>
        <c:auto val="1"/>
        <c:lblAlgn val="ctr"/>
        <c:lblOffset val="100"/>
        <c:noMultiLvlLbl val="0"/>
      </c:catAx>
      <c:valAx>
        <c:axId val="300963192"/>
        <c:scaling>
          <c:orientation val="minMax"/>
        </c:scaling>
        <c:delete val="0"/>
        <c:axPos val="l"/>
        <c:numFmt formatCode="#,##0_);[Red]\(#,##0\)" sourceLinked="1"/>
        <c:majorTickMark val="out"/>
        <c:minorTickMark val="none"/>
        <c:tickLblPos val="nextTo"/>
        <c:crossAx val="300964760"/>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Date Placeholder 29"/>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Content Placeholder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ja-JP" altLang="en-US" smtClean="0"/>
              <a:t>マスター タイトルの書式設定</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Date Placeholder 6"/>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Date Placeholder 2"/>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2016/1/29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8077200" y="6356350"/>
            <a:ext cx="609600" cy="365125"/>
          </a:xfrm>
        </p:spPr>
        <p:txBody>
          <a:bodyPr/>
          <a:lstStyle/>
          <a:p>
            <a:fld id="{D2D8002D-B5B0-4BAC-B1F6-782DDCCE6D9C}" type="slidenum">
              <a:rPr kumimoji="1" lang="ja-JP" altLang="en-US" smtClean="0"/>
              <a:t>‹#›</a:t>
            </a:fld>
            <a:endParaRPr kumimoji="1" lang="ja-JP"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0ED720-0104-4369-84BC-D37694168613}" type="datetimeFigureOut">
              <a:rPr kumimoji="1" lang="ja-JP" altLang="en-US" smtClean="0"/>
              <a:t>2016/1/29</a:t>
            </a:fld>
            <a:endParaRPr kumimoji="1" lang="ja-JP"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2D8002D-B5B0-4BAC-B1F6-782DDCCE6D9C}" type="slidenum">
              <a:rPr kumimoji="1" lang="ja-JP" altLang="en-US" smtClean="0"/>
              <a:t>‹#›</a:t>
            </a:fld>
            <a:endParaRPr kumimoji="1" lang="ja-JP"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1275793"/>
            <a:ext cx="7175351" cy="1793167"/>
          </a:xfrm>
        </p:spPr>
        <p:txBody>
          <a:bodyPr>
            <a:normAutofit fontScale="90000"/>
          </a:bodyPr>
          <a:lstStyle/>
          <a:p>
            <a:r>
              <a:rPr lang="ja-JP" altLang="en-US" dirty="0"/>
              <a:t>日本における障害者権利条約の批准の経緯</a:t>
            </a:r>
            <a:r>
              <a:rPr lang="ja-JP" altLang="en-US" dirty="0" smtClean="0"/>
              <a:t>と</a:t>
            </a:r>
            <a:r>
              <a:rPr lang="en-US" altLang="ja-JP" dirty="0" smtClean="0"/>
              <a:t/>
            </a:r>
            <a:br>
              <a:rPr lang="en-US" altLang="ja-JP" dirty="0" smtClean="0"/>
            </a:br>
            <a:r>
              <a:rPr lang="ja-JP" altLang="en-US" dirty="0" smtClean="0"/>
              <a:t>今後</a:t>
            </a:r>
            <a:r>
              <a:rPr lang="ja-JP" altLang="en-US" dirty="0"/>
              <a:t>の課題</a:t>
            </a:r>
            <a:endParaRPr kumimoji="1" lang="ja-JP" altLang="en-US" dirty="0"/>
          </a:p>
        </p:txBody>
      </p:sp>
      <p:sp>
        <p:nvSpPr>
          <p:cNvPr id="3" name="サブタイトル 2"/>
          <p:cNvSpPr>
            <a:spLocks noGrp="1"/>
          </p:cNvSpPr>
          <p:nvPr>
            <p:ph type="subTitle" idx="1"/>
          </p:nvPr>
        </p:nvSpPr>
        <p:spPr/>
        <p:txBody>
          <a:bodyPr>
            <a:normAutofit lnSpcReduction="10000"/>
          </a:bodyPr>
          <a:lstStyle/>
          <a:p>
            <a:endParaRPr kumimoji="1" lang="en-US" altLang="ja-JP" dirty="0" smtClean="0"/>
          </a:p>
          <a:p>
            <a:endParaRPr lang="en-US" altLang="ja-JP" dirty="0"/>
          </a:p>
          <a:p>
            <a:r>
              <a:rPr lang="ja-JP" altLang="en-US" dirty="0"/>
              <a:t>藤井克徳　</a:t>
            </a:r>
            <a:endParaRPr kumimoji="1" lang="en-US" altLang="ja-JP" dirty="0" smtClean="0"/>
          </a:p>
          <a:p>
            <a:r>
              <a:rPr lang="ja-JP" altLang="en-US" sz="2200" dirty="0" smtClean="0">
                <a:solidFill>
                  <a:srgbClr val="EEF561"/>
                </a:solidFill>
              </a:rPr>
              <a:t>日本</a:t>
            </a:r>
            <a:r>
              <a:rPr lang="ja-JP" altLang="en-US" sz="2200" dirty="0">
                <a:solidFill>
                  <a:srgbClr val="EEF561"/>
                </a:solidFill>
              </a:rPr>
              <a:t>障害フォーラム（</a:t>
            </a:r>
            <a:r>
              <a:rPr lang="en-US" altLang="ja-JP" sz="2200" dirty="0">
                <a:solidFill>
                  <a:srgbClr val="EEF561"/>
                </a:solidFill>
              </a:rPr>
              <a:t>JDF</a:t>
            </a:r>
            <a:r>
              <a:rPr lang="ja-JP" altLang="en-US" sz="2200" dirty="0">
                <a:solidFill>
                  <a:srgbClr val="EEF561"/>
                </a:solidFill>
              </a:rPr>
              <a:t>）幹事会</a:t>
            </a:r>
            <a:r>
              <a:rPr lang="ja-JP" altLang="en-US" sz="2200" dirty="0" smtClean="0">
                <a:solidFill>
                  <a:srgbClr val="EEF561"/>
                </a:solidFill>
              </a:rPr>
              <a:t>議長</a:t>
            </a:r>
            <a:endParaRPr kumimoji="1" lang="ja-JP" altLang="en-US" sz="2200" dirty="0">
              <a:solidFill>
                <a:srgbClr val="EEF561"/>
              </a:solidFill>
            </a:endParaRPr>
          </a:p>
        </p:txBody>
      </p:sp>
      <p:grpSp>
        <p:nvGrpSpPr>
          <p:cNvPr id="4" name="Group 7"/>
          <p:cNvGrpSpPr>
            <a:grpSpLocks/>
          </p:cNvGrpSpPr>
          <p:nvPr/>
        </p:nvGrpSpPr>
        <p:grpSpPr bwMode="auto">
          <a:xfrm>
            <a:off x="7596336" y="515719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a:ln w="9525">
                    <a:solidFill>
                      <a:srgbClr val="FFFFFF"/>
                    </a:solidFill>
                    <a:round/>
                    <a:headEnd/>
                    <a:tailEnd/>
                  </a:ln>
                  <a:solidFill>
                    <a:srgbClr val="FFFFFF"/>
                  </a:solidFill>
                  <a:effectLst/>
                  <a:latin typeface="ＭＳ Ｐゴシック"/>
                  <a:ea typeface="ＭＳ Ｐゴシック"/>
                </a:rPr>
                <a:t>JDF</a:t>
              </a:r>
              <a:endParaRPr lang="ja-JP" altLang="en-US" sz="3600" b="1" kern="10" spc="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a:solidFill>
                    <a:srgbClr val="FFFFFF"/>
                  </a:solidFill>
                  <a:latin typeface="Century"/>
                </a:rPr>
                <a:t>Japan Disability</a:t>
              </a:r>
            </a:p>
            <a:p>
              <a:pPr algn="l" rtl="0">
                <a:lnSpc>
                  <a:spcPts val="900"/>
                </a:lnSpc>
                <a:defRPr sz="1000"/>
              </a:pPr>
              <a:r>
                <a:rPr lang="en-US" altLang="ja-JP" sz="1000" b="0" i="0" u="none" strike="noStrike" baseline="0">
                  <a:solidFill>
                    <a:srgbClr val="FFFFFF"/>
                  </a:solidFill>
                  <a:latin typeface="Century"/>
                </a:rPr>
                <a:t>Forum</a:t>
              </a:r>
            </a:p>
            <a:p>
              <a:pPr algn="l" rtl="0">
                <a:defRPr sz="1000"/>
              </a:pPr>
              <a:endParaRPr lang="en-US" altLang="ja-JP" sz="1200" b="0" i="0" u="none" strike="noStrike" baseline="0">
                <a:solidFill>
                  <a:srgbClr val="FFFFFF"/>
                </a:solidFill>
                <a:latin typeface="Century"/>
              </a:endParaRPr>
            </a:p>
          </p:txBody>
        </p:sp>
      </p:grpSp>
    </p:spTree>
    <p:extLst>
      <p:ext uri="{BB962C8B-B14F-4D97-AF65-F5344CB8AC3E}">
        <p14:creationId xmlns:p14="http://schemas.microsoft.com/office/powerpoint/2010/main" val="1480296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zh-TW" altLang="en-US" sz="4000" dirty="0">
                <a:latin typeface="ＭＳ Ｐゴシック" panose="020B0600070205080204" pitchFamily="50" charset="-128"/>
                <a:ea typeface="ＭＳ Ｐゴシック" panose="020B0600070205080204" pitchFamily="50" charset="-128"/>
              </a:rPr>
              <a:t>批准</a:t>
            </a:r>
            <a:r>
              <a:rPr lang="zh-TW" altLang="en-US" sz="4000" dirty="0" smtClean="0">
                <a:latin typeface="ＭＳ Ｐゴシック" panose="020B0600070205080204" pitchFamily="50" charset="-128"/>
                <a:ea typeface="ＭＳ Ｐゴシック" panose="020B0600070205080204" pitchFamily="50" charset="-128"/>
              </a:rPr>
              <a:t>過程</a:t>
            </a:r>
            <a:r>
              <a:rPr lang="ja-JP" altLang="en-US" sz="4000" smtClean="0">
                <a:latin typeface="ＭＳ Ｐゴシック" panose="020B0600070205080204" pitchFamily="50" charset="-128"/>
                <a:ea typeface="ＭＳ Ｐゴシック" panose="020B0600070205080204" pitchFamily="50" charset="-128"/>
              </a:rPr>
              <a:t>（３）</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836464" y="1772816"/>
            <a:ext cx="8416056" cy="1336112"/>
          </a:xfrm>
        </p:spPr>
        <p:txBody>
          <a:bodyPr>
            <a:noAutofit/>
          </a:bodyPr>
          <a:lstStyle/>
          <a:p>
            <a:pPr algn="l"/>
            <a:r>
              <a:rPr lang="ja-JP" altLang="en-US" sz="2200" dirty="0">
                <a:solidFill>
                  <a:srgbClr val="EEF561"/>
                </a:solidFill>
              </a:rPr>
              <a:t>障害者制度改革の取り組み</a:t>
            </a:r>
          </a:p>
          <a:p>
            <a:pPr algn="l"/>
            <a:endParaRPr lang="ja-JP" altLang="en-US" sz="1800" dirty="0"/>
          </a:p>
          <a:p>
            <a:pPr algn="l"/>
            <a:r>
              <a:rPr lang="en-US" altLang="ja-JP" sz="1800" dirty="0"/>
              <a:t>2011</a:t>
            </a:r>
            <a:r>
              <a:rPr lang="ja-JP" altLang="en-US" sz="1800" dirty="0"/>
              <a:t>年</a:t>
            </a:r>
            <a:r>
              <a:rPr lang="en-US" altLang="ja-JP" sz="1800" dirty="0"/>
              <a:t>7</a:t>
            </a:r>
            <a:r>
              <a:rPr lang="ja-JP" altLang="en-US" sz="1800" dirty="0"/>
              <a:t>月　障害者基本法　改正</a:t>
            </a:r>
          </a:p>
          <a:p>
            <a:pPr algn="l"/>
            <a:r>
              <a:rPr lang="en-US" altLang="ja-JP" sz="1800" dirty="0"/>
              <a:t>2012</a:t>
            </a:r>
            <a:r>
              <a:rPr lang="ja-JP" altLang="en-US" sz="1800" dirty="0"/>
              <a:t>年</a:t>
            </a:r>
            <a:r>
              <a:rPr lang="en-US" altLang="ja-JP" sz="1800" dirty="0"/>
              <a:t>6</a:t>
            </a:r>
            <a:r>
              <a:rPr lang="ja-JP" altLang="en-US" sz="1800" dirty="0"/>
              <a:t>月　障害者総合支援法　制定</a:t>
            </a:r>
          </a:p>
          <a:p>
            <a:pPr algn="l"/>
            <a:r>
              <a:rPr lang="en-US" altLang="ja-JP" sz="1800" dirty="0"/>
              <a:t>2013</a:t>
            </a:r>
            <a:r>
              <a:rPr lang="ja-JP" altLang="en-US" sz="1800" dirty="0"/>
              <a:t>年</a:t>
            </a:r>
            <a:r>
              <a:rPr lang="en-US" altLang="ja-JP" sz="1800" dirty="0"/>
              <a:t>6</a:t>
            </a:r>
            <a:r>
              <a:rPr lang="ja-JP" altLang="en-US" sz="1800" dirty="0"/>
              <a:t>月　障害者差別解消法　制定</a:t>
            </a:r>
          </a:p>
          <a:p>
            <a:pPr algn="l"/>
            <a:r>
              <a:rPr lang="ja-JP" altLang="en-US" sz="1800" dirty="0" smtClean="0"/>
              <a:t>　</a:t>
            </a:r>
            <a:r>
              <a:rPr lang="ja-JP" altLang="en-US" sz="1800" dirty="0"/>
              <a:t>　→権利条約批准のための基本要件とされ、批准のための環境が整った</a:t>
            </a:r>
          </a:p>
          <a:p>
            <a:pPr algn="l"/>
            <a:endParaRPr lang="ja-JP" altLang="en-US" sz="1800" dirty="0"/>
          </a:p>
          <a:p>
            <a:pPr algn="l"/>
            <a:r>
              <a:rPr lang="en-US" altLang="ja-JP" sz="2200" dirty="0">
                <a:solidFill>
                  <a:srgbClr val="EEF561"/>
                </a:solidFill>
              </a:rPr>
              <a:t>2013</a:t>
            </a:r>
            <a:r>
              <a:rPr lang="ja-JP" altLang="en-US" sz="2200" dirty="0">
                <a:solidFill>
                  <a:srgbClr val="EEF561"/>
                </a:solidFill>
              </a:rPr>
              <a:t>年</a:t>
            </a:r>
            <a:r>
              <a:rPr lang="en-US" altLang="ja-JP" sz="2200" dirty="0">
                <a:solidFill>
                  <a:srgbClr val="EEF561"/>
                </a:solidFill>
              </a:rPr>
              <a:t>12</a:t>
            </a:r>
            <a:r>
              <a:rPr lang="ja-JP" altLang="en-US" sz="2200" dirty="0">
                <a:solidFill>
                  <a:srgbClr val="EEF561"/>
                </a:solidFill>
              </a:rPr>
              <a:t>月</a:t>
            </a:r>
            <a:r>
              <a:rPr lang="en-US" altLang="ja-JP" sz="2200" dirty="0">
                <a:solidFill>
                  <a:srgbClr val="EEF561"/>
                </a:solidFill>
              </a:rPr>
              <a:t>4</a:t>
            </a:r>
            <a:r>
              <a:rPr lang="ja-JP" altLang="en-US" sz="2200" dirty="0">
                <a:solidFill>
                  <a:srgbClr val="EEF561"/>
                </a:solidFill>
              </a:rPr>
              <a:t>日　条約批准の承認案が国会で成立（全会一致にて）</a:t>
            </a:r>
          </a:p>
          <a:p>
            <a:pPr algn="l"/>
            <a:endParaRPr lang="ja-JP" altLang="en-US" sz="1800" dirty="0"/>
          </a:p>
          <a:p>
            <a:pPr algn="l"/>
            <a:r>
              <a:rPr lang="en-US" altLang="ja-JP" sz="2200" dirty="0">
                <a:solidFill>
                  <a:srgbClr val="EEF561"/>
                </a:solidFill>
              </a:rPr>
              <a:t>2014</a:t>
            </a:r>
            <a:r>
              <a:rPr lang="ja-JP" altLang="en-US" sz="2200" dirty="0">
                <a:solidFill>
                  <a:srgbClr val="EEF561"/>
                </a:solidFill>
              </a:rPr>
              <a:t>年</a:t>
            </a:r>
            <a:r>
              <a:rPr lang="en-US" altLang="ja-JP" sz="2200" dirty="0">
                <a:solidFill>
                  <a:srgbClr val="EEF561"/>
                </a:solidFill>
              </a:rPr>
              <a:t>1</a:t>
            </a:r>
            <a:r>
              <a:rPr lang="ja-JP" altLang="en-US" sz="2200" dirty="0">
                <a:solidFill>
                  <a:srgbClr val="EEF561"/>
                </a:solidFill>
              </a:rPr>
              <a:t>月</a:t>
            </a:r>
            <a:r>
              <a:rPr lang="en-US" altLang="ja-JP" sz="2200" dirty="0">
                <a:solidFill>
                  <a:srgbClr val="EEF561"/>
                </a:solidFill>
              </a:rPr>
              <a:t>20</a:t>
            </a:r>
            <a:r>
              <a:rPr lang="ja-JP" altLang="en-US" sz="2200" dirty="0">
                <a:solidFill>
                  <a:srgbClr val="EEF561"/>
                </a:solidFill>
              </a:rPr>
              <a:t>日　日本政府は批准書を国連に寄託</a:t>
            </a:r>
            <a:r>
              <a:rPr lang="ja-JP" altLang="en-US" sz="2200" dirty="0" smtClean="0">
                <a:solidFill>
                  <a:srgbClr val="EEF561"/>
                </a:solidFill>
              </a:rPr>
              <a:t>（</a:t>
            </a:r>
            <a:r>
              <a:rPr lang="en-US" altLang="ja-JP" sz="2200" dirty="0" smtClean="0">
                <a:solidFill>
                  <a:srgbClr val="EEF561"/>
                </a:solidFill>
              </a:rPr>
              <a:t>2</a:t>
            </a:r>
            <a:r>
              <a:rPr lang="ja-JP" altLang="en-US" sz="2200" dirty="0">
                <a:solidFill>
                  <a:srgbClr val="EEF561"/>
                </a:solidFill>
              </a:rPr>
              <a:t>月</a:t>
            </a:r>
            <a:r>
              <a:rPr lang="en-US" altLang="ja-JP" sz="2200" dirty="0">
                <a:solidFill>
                  <a:srgbClr val="EEF561"/>
                </a:solidFill>
              </a:rPr>
              <a:t>19</a:t>
            </a:r>
            <a:r>
              <a:rPr lang="ja-JP" altLang="en-US" sz="2200" dirty="0">
                <a:solidFill>
                  <a:srgbClr val="EEF561"/>
                </a:solidFill>
              </a:rPr>
              <a:t>日に発効</a:t>
            </a:r>
            <a:r>
              <a:rPr lang="ja-JP" altLang="en-US" sz="2200" dirty="0" smtClean="0">
                <a:solidFill>
                  <a:srgbClr val="EEF561"/>
                </a:solidFill>
              </a:rPr>
              <a:t>）</a:t>
            </a:r>
            <a:endParaRPr lang="ja-JP" altLang="en-US" sz="2200" dirty="0">
              <a:solidFill>
                <a:srgbClr val="EEF561"/>
              </a:solidFill>
            </a:endParaRPr>
          </a:p>
          <a:p>
            <a:pPr algn="l"/>
            <a:endParaRPr lang="ja-JP" altLang="en-US" sz="1800" dirty="0"/>
          </a:p>
          <a:p>
            <a:pPr algn="l"/>
            <a:r>
              <a:rPr lang="ja-JP" altLang="en-US" sz="1800" dirty="0"/>
              <a:t>＊第</a:t>
            </a:r>
            <a:r>
              <a:rPr lang="en-US" altLang="ja-JP" sz="1800" dirty="0"/>
              <a:t>7</a:t>
            </a:r>
            <a:r>
              <a:rPr lang="ja-JP" altLang="en-US" sz="1800" dirty="0"/>
              <a:t>回締約国会議（</a:t>
            </a:r>
            <a:r>
              <a:rPr lang="en-US" altLang="ja-JP" sz="1800" dirty="0"/>
              <a:t>2014</a:t>
            </a:r>
            <a:r>
              <a:rPr lang="ja-JP" altLang="en-US" sz="1800" dirty="0"/>
              <a:t>年</a:t>
            </a:r>
            <a:r>
              <a:rPr lang="en-US" altLang="ja-JP" sz="1800" dirty="0"/>
              <a:t>6</a:t>
            </a:r>
            <a:r>
              <a:rPr lang="ja-JP" altLang="en-US" sz="1800" dirty="0"/>
              <a:t>月）に、日本政府が締約国となって最初に参加</a:t>
            </a:r>
          </a:p>
          <a:p>
            <a:pPr algn="l"/>
            <a:r>
              <a:rPr lang="ja-JP" altLang="en-US" sz="1800" dirty="0"/>
              <a:t>　（政府代表団に</a:t>
            </a:r>
            <a:r>
              <a:rPr lang="en-US" altLang="ja-JP" sz="1800" dirty="0"/>
              <a:t>JDF</a:t>
            </a:r>
            <a:r>
              <a:rPr lang="ja-JP" altLang="en-US" sz="1800" dirty="0"/>
              <a:t>の代表が顧問として同行）</a:t>
            </a:r>
          </a:p>
        </p:txBody>
      </p:sp>
      <p:grpSp>
        <p:nvGrpSpPr>
          <p:cNvPr id="4" name="Group 7"/>
          <p:cNvGrpSpPr>
            <a:grpSpLocks/>
          </p:cNvGrpSpPr>
          <p:nvPr/>
        </p:nvGrpSpPr>
        <p:grpSpPr bwMode="auto">
          <a:xfrm>
            <a:off x="7935788" y="5769818"/>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3567106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smtClean="0">
                <a:latin typeface="ＭＳ Ｐゴシック" panose="020B0600070205080204" pitchFamily="50" charset="-128"/>
                <a:ea typeface="ＭＳ Ｐゴシック" panose="020B0600070205080204" pitchFamily="50" charset="-128"/>
              </a:rPr>
              <a:t>報告</a:t>
            </a:r>
            <a:r>
              <a:rPr lang="zh-TW" altLang="en-US" sz="4000" dirty="0" smtClean="0">
                <a:latin typeface="ＭＳ Ｐゴシック" panose="020B0600070205080204" pitchFamily="50" charset="-128"/>
                <a:ea typeface="ＭＳ Ｐゴシック" panose="020B0600070205080204" pitchFamily="50" charset="-128"/>
              </a:rPr>
              <a:t>過程</a:t>
            </a:r>
            <a:r>
              <a:rPr lang="ja-JP" altLang="en-US" sz="4000" dirty="0" smtClean="0">
                <a:latin typeface="ＭＳ Ｐゴシック" panose="020B0600070205080204" pitchFamily="50" charset="-128"/>
                <a:ea typeface="ＭＳ Ｐゴシック" panose="020B0600070205080204" pitchFamily="50" charset="-128"/>
              </a:rPr>
              <a:t>（１）</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755576" y="1804856"/>
            <a:ext cx="7854696" cy="1336112"/>
          </a:xfrm>
        </p:spPr>
        <p:txBody>
          <a:bodyPr>
            <a:noAutofit/>
          </a:bodyPr>
          <a:lstStyle/>
          <a:p>
            <a:pPr algn="l"/>
            <a:r>
              <a:rPr lang="en-US" altLang="ja-JP" sz="2000" dirty="0"/>
              <a:t>2015</a:t>
            </a:r>
            <a:r>
              <a:rPr lang="ja-JP" altLang="en-US" sz="2000" dirty="0"/>
              <a:t>年</a:t>
            </a:r>
          </a:p>
          <a:p>
            <a:pPr algn="l"/>
            <a:r>
              <a:rPr lang="ja-JP" altLang="en-US" sz="2200" dirty="0" smtClean="0">
                <a:solidFill>
                  <a:srgbClr val="E6F113"/>
                </a:solidFill>
              </a:rPr>
              <a:t>　</a:t>
            </a:r>
            <a:r>
              <a:rPr lang="ja-JP" altLang="en-US" sz="2200" dirty="0">
                <a:solidFill>
                  <a:srgbClr val="E6F113"/>
                </a:solidFill>
              </a:rPr>
              <a:t>　外務省「障害者権利条約第</a:t>
            </a:r>
            <a:r>
              <a:rPr lang="en-US" altLang="ja-JP" sz="2200" dirty="0">
                <a:solidFill>
                  <a:srgbClr val="E6F113"/>
                </a:solidFill>
              </a:rPr>
              <a:t>1</a:t>
            </a:r>
            <a:r>
              <a:rPr lang="ja-JP" altLang="en-US" sz="2200" dirty="0">
                <a:solidFill>
                  <a:srgbClr val="E6F113"/>
                </a:solidFill>
              </a:rPr>
              <a:t>回政府報告の留意点及び骨子」</a:t>
            </a:r>
          </a:p>
          <a:p>
            <a:pPr algn="l"/>
            <a:r>
              <a:rPr lang="ja-JP" altLang="en-US" sz="2200" dirty="0">
                <a:solidFill>
                  <a:srgbClr val="E6F113"/>
                </a:solidFill>
              </a:rPr>
              <a:t>　</a:t>
            </a:r>
            <a:r>
              <a:rPr lang="ja-JP" altLang="en-US" sz="2200" dirty="0" smtClean="0">
                <a:solidFill>
                  <a:srgbClr val="E6F113"/>
                </a:solidFill>
              </a:rPr>
              <a:t>　第</a:t>
            </a:r>
            <a:r>
              <a:rPr lang="en-US" altLang="ja-JP" sz="2200" dirty="0" smtClean="0">
                <a:solidFill>
                  <a:srgbClr val="E6F113"/>
                </a:solidFill>
              </a:rPr>
              <a:t>1</a:t>
            </a:r>
            <a:r>
              <a:rPr lang="ja-JP" altLang="en-US" sz="2200" dirty="0">
                <a:solidFill>
                  <a:srgbClr val="E6F113"/>
                </a:solidFill>
              </a:rPr>
              <a:t>回政府報告案の起草・公表</a:t>
            </a:r>
          </a:p>
          <a:p>
            <a:pPr algn="l"/>
            <a:r>
              <a:rPr lang="ja-JP" altLang="en-US" sz="2000" dirty="0"/>
              <a:t>　</a:t>
            </a:r>
            <a:r>
              <a:rPr lang="ja-JP" altLang="en-US" sz="2000" dirty="0" smtClean="0"/>
              <a:t>　　　→</a:t>
            </a:r>
            <a:r>
              <a:rPr lang="ja-JP" altLang="en-US" sz="2000" dirty="0"/>
              <a:t>市民社会組織から多くの意見</a:t>
            </a:r>
          </a:p>
          <a:p>
            <a:pPr algn="l"/>
            <a:r>
              <a:rPr lang="ja-JP" altLang="en-US" sz="2000" dirty="0"/>
              <a:t>　</a:t>
            </a:r>
            <a:r>
              <a:rPr lang="ja-JP" altLang="en-US" sz="2000" dirty="0" smtClean="0"/>
              <a:t>　　　→</a:t>
            </a:r>
            <a:r>
              <a:rPr lang="ja-JP" altLang="en-US" sz="2000" dirty="0"/>
              <a:t>障害者政策委員会において、草案に関する協議、意見</a:t>
            </a:r>
          </a:p>
          <a:p>
            <a:pPr algn="l"/>
            <a:r>
              <a:rPr lang="ja-JP" altLang="en-US" sz="2000" dirty="0"/>
              <a:t>　</a:t>
            </a:r>
          </a:p>
          <a:p>
            <a:pPr algn="l"/>
            <a:r>
              <a:rPr lang="ja-JP" altLang="en-US" sz="2000" dirty="0"/>
              <a:t>　</a:t>
            </a:r>
            <a:r>
              <a:rPr lang="ja-JP" altLang="en-US" sz="2000" dirty="0" smtClean="0"/>
              <a:t>　　　</a:t>
            </a:r>
            <a:r>
              <a:rPr lang="en-US" altLang="ja-JP" sz="2000" dirty="0" smtClean="0"/>
              <a:t>※</a:t>
            </a:r>
            <a:r>
              <a:rPr lang="ja-JP" altLang="en-US" sz="2000" dirty="0" smtClean="0"/>
              <a:t>草案</a:t>
            </a:r>
            <a:r>
              <a:rPr lang="ja-JP" altLang="en-US" sz="2000" dirty="0"/>
              <a:t>本文の修正には至らなかった</a:t>
            </a:r>
          </a:p>
          <a:p>
            <a:pPr algn="l"/>
            <a:r>
              <a:rPr lang="ja-JP" altLang="en-US" sz="2000" dirty="0"/>
              <a:t>　</a:t>
            </a:r>
            <a:r>
              <a:rPr lang="ja-JP" altLang="en-US" sz="2000" dirty="0" smtClean="0"/>
              <a:t>　　　</a:t>
            </a:r>
            <a:r>
              <a:rPr lang="en-US" altLang="ja-JP" sz="2000" dirty="0" smtClean="0"/>
              <a:t>※</a:t>
            </a:r>
            <a:r>
              <a:rPr lang="ja-JP" altLang="en-US" sz="2000" dirty="0"/>
              <a:t>報告案本文中に、障害者政策委員会が</a:t>
            </a:r>
            <a:r>
              <a:rPr lang="en-US" altLang="ja-JP" sz="2000" dirty="0"/>
              <a:t>8</a:t>
            </a:r>
            <a:r>
              <a:rPr lang="ja-JP" altLang="en-US" sz="2000" dirty="0"/>
              <a:t>項目について</a:t>
            </a:r>
          </a:p>
          <a:p>
            <a:pPr algn="l"/>
            <a:r>
              <a:rPr lang="ja-JP" altLang="en-US" sz="2000" dirty="0"/>
              <a:t>　　</a:t>
            </a:r>
            <a:r>
              <a:rPr lang="ja-JP" altLang="en-US" sz="2000" dirty="0" smtClean="0"/>
              <a:t>　　　意見</a:t>
            </a:r>
            <a:r>
              <a:rPr lang="ja-JP" altLang="en-US" sz="2000" dirty="0"/>
              <a:t>を加えた。</a:t>
            </a:r>
          </a:p>
          <a:p>
            <a:pPr algn="l"/>
            <a:r>
              <a:rPr lang="ja-JP" altLang="en-US" sz="2000" dirty="0"/>
              <a:t>　</a:t>
            </a:r>
            <a:r>
              <a:rPr lang="ja-JP" altLang="en-US" sz="2000" dirty="0" smtClean="0"/>
              <a:t>　　　　　</a:t>
            </a:r>
            <a:r>
              <a:rPr lang="ja-JP" altLang="en-US" sz="2000" dirty="0"/>
              <a:t>　（第</a:t>
            </a:r>
            <a:r>
              <a:rPr lang="en-US" altLang="ja-JP" sz="2000" dirty="0"/>
              <a:t>6</a:t>
            </a:r>
            <a:r>
              <a:rPr lang="ja-JP" altLang="en-US" sz="2000" dirty="0"/>
              <a:t>条</a:t>
            </a:r>
            <a:r>
              <a:rPr lang="ja-JP" altLang="en-US" sz="2000" dirty="0" smtClean="0"/>
              <a:t>、</a:t>
            </a:r>
            <a:r>
              <a:rPr lang="en-US" altLang="ja-JP" sz="2000" dirty="0" smtClean="0"/>
              <a:t>12</a:t>
            </a:r>
            <a:r>
              <a:rPr lang="ja-JP" altLang="en-US" sz="2000" dirty="0"/>
              <a:t>条</a:t>
            </a:r>
            <a:r>
              <a:rPr lang="ja-JP" altLang="en-US" sz="2000" dirty="0" smtClean="0"/>
              <a:t>、</a:t>
            </a:r>
            <a:r>
              <a:rPr lang="en-US" altLang="ja-JP" sz="2000" dirty="0" smtClean="0"/>
              <a:t>14</a:t>
            </a:r>
            <a:r>
              <a:rPr lang="ja-JP" altLang="en-US" sz="2000" dirty="0"/>
              <a:t>条</a:t>
            </a:r>
            <a:r>
              <a:rPr lang="ja-JP" altLang="en-US" sz="2000" dirty="0" smtClean="0"/>
              <a:t>、</a:t>
            </a:r>
            <a:r>
              <a:rPr lang="en-US" altLang="ja-JP" sz="2000" dirty="0" smtClean="0"/>
              <a:t>19</a:t>
            </a:r>
            <a:r>
              <a:rPr lang="ja-JP" altLang="en-US" sz="2000" dirty="0"/>
              <a:t>条</a:t>
            </a:r>
            <a:r>
              <a:rPr lang="ja-JP" altLang="en-US" sz="2000" dirty="0" smtClean="0"/>
              <a:t>、</a:t>
            </a:r>
            <a:r>
              <a:rPr lang="en-US" altLang="ja-JP" sz="2000" dirty="0" smtClean="0"/>
              <a:t>21</a:t>
            </a:r>
            <a:r>
              <a:rPr lang="ja-JP" altLang="en-US" sz="2000" dirty="0"/>
              <a:t>条</a:t>
            </a:r>
            <a:r>
              <a:rPr lang="ja-JP" altLang="en-US" sz="2000" dirty="0" smtClean="0"/>
              <a:t>、</a:t>
            </a:r>
            <a:r>
              <a:rPr lang="en-US" altLang="ja-JP" sz="2000" dirty="0" smtClean="0"/>
              <a:t>24</a:t>
            </a:r>
            <a:r>
              <a:rPr lang="ja-JP" altLang="en-US" sz="2000" dirty="0"/>
              <a:t>条</a:t>
            </a:r>
            <a:r>
              <a:rPr lang="ja-JP" altLang="en-US" sz="2000" dirty="0" smtClean="0"/>
              <a:t>、</a:t>
            </a:r>
            <a:r>
              <a:rPr lang="en-US" altLang="ja-JP" sz="2000" dirty="0" smtClean="0"/>
              <a:t>27</a:t>
            </a:r>
            <a:r>
              <a:rPr lang="ja-JP" altLang="en-US" sz="2000" dirty="0"/>
              <a:t>条</a:t>
            </a:r>
            <a:r>
              <a:rPr lang="ja-JP" altLang="en-US" sz="2000" dirty="0" smtClean="0"/>
              <a:t>、</a:t>
            </a:r>
            <a:r>
              <a:rPr lang="en-US" altLang="ja-JP" sz="2000" dirty="0" smtClean="0"/>
              <a:t>31</a:t>
            </a:r>
            <a:r>
              <a:rPr lang="ja-JP" altLang="en-US" sz="2000" dirty="0"/>
              <a:t>条）</a:t>
            </a:r>
          </a:p>
        </p:txBody>
      </p:sp>
      <p:grpSp>
        <p:nvGrpSpPr>
          <p:cNvPr id="4" name="Group 7"/>
          <p:cNvGrpSpPr>
            <a:grpSpLocks/>
          </p:cNvGrpSpPr>
          <p:nvPr/>
        </p:nvGrpSpPr>
        <p:grpSpPr bwMode="auto">
          <a:xfrm>
            <a:off x="7863780" y="5769818"/>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1988626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smtClean="0">
                <a:latin typeface="ＭＳ Ｐゴシック" panose="020B0600070205080204" pitchFamily="50" charset="-128"/>
                <a:ea typeface="ＭＳ Ｐゴシック" panose="020B0600070205080204" pitchFamily="50" charset="-128"/>
              </a:rPr>
              <a:t>報告</a:t>
            </a:r>
            <a:r>
              <a:rPr lang="zh-TW" altLang="en-US" sz="4000" dirty="0" smtClean="0">
                <a:latin typeface="ＭＳ Ｐゴシック" panose="020B0600070205080204" pitchFamily="50" charset="-128"/>
                <a:ea typeface="ＭＳ Ｐゴシック" panose="020B0600070205080204" pitchFamily="50" charset="-128"/>
              </a:rPr>
              <a:t>過程</a:t>
            </a:r>
            <a:r>
              <a:rPr lang="ja-JP" altLang="en-US" sz="4000" dirty="0" smtClean="0">
                <a:latin typeface="ＭＳ Ｐゴシック" panose="020B0600070205080204" pitchFamily="50" charset="-128"/>
                <a:ea typeface="ＭＳ Ｐゴシック" panose="020B0600070205080204" pitchFamily="50" charset="-128"/>
              </a:rPr>
              <a:t>（２）</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043608" y="1628800"/>
            <a:ext cx="7854696" cy="1336112"/>
          </a:xfrm>
        </p:spPr>
        <p:txBody>
          <a:bodyPr>
            <a:noAutofit/>
          </a:bodyPr>
          <a:lstStyle/>
          <a:p>
            <a:pPr algn="l"/>
            <a:r>
              <a:rPr lang="ja-JP" altLang="en-US" sz="2200" dirty="0">
                <a:solidFill>
                  <a:srgbClr val="E6F113"/>
                </a:solidFill>
              </a:rPr>
              <a:t>障害者の権利に関する</a:t>
            </a:r>
            <a:r>
              <a:rPr lang="ja-JP" altLang="en-US" sz="2200" dirty="0" smtClean="0">
                <a:solidFill>
                  <a:srgbClr val="E6F113"/>
                </a:solidFill>
              </a:rPr>
              <a:t>条約　第１回</a:t>
            </a:r>
            <a:r>
              <a:rPr lang="ja-JP" altLang="en-US" sz="2200" dirty="0">
                <a:solidFill>
                  <a:srgbClr val="E6F113"/>
                </a:solidFill>
              </a:rPr>
              <a:t>日本政府報告案の構成</a:t>
            </a:r>
          </a:p>
          <a:p>
            <a:pPr algn="l"/>
            <a:endParaRPr lang="ja-JP" altLang="en-US" sz="1800" dirty="0"/>
          </a:p>
          <a:p>
            <a:pPr algn="l"/>
            <a:r>
              <a:rPr lang="ja-JP" altLang="en-US" sz="1800" dirty="0"/>
              <a:t>第</a:t>
            </a:r>
            <a:r>
              <a:rPr lang="en-US" altLang="ja-JP" sz="1800" dirty="0"/>
              <a:t>1</a:t>
            </a:r>
            <a:r>
              <a:rPr lang="ja-JP" altLang="en-US" sz="1800" dirty="0" smtClean="0"/>
              <a:t>部　総論</a:t>
            </a:r>
            <a:endParaRPr lang="ja-JP" altLang="en-US" sz="1800" dirty="0"/>
          </a:p>
          <a:p>
            <a:pPr algn="l"/>
            <a:r>
              <a:rPr lang="en-US" altLang="ja-JP" sz="1800" dirty="0"/>
              <a:t>Ⅰ</a:t>
            </a:r>
            <a:r>
              <a:rPr lang="ja-JP" altLang="en-US" sz="1800" dirty="0"/>
              <a:t>　条約締結に至る経緯と現状</a:t>
            </a:r>
          </a:p>
          <a:p>
            <a:pPr algn="l"/>
            <a:r>
              <a:rPr lang="en-US" altLang="ja-JP" sz="1800" dirty="0"/>
              <a:t>Ⅱ</a:t>
            </a:r>
            <a:r>
              <a:rPr lang="ja-JP" altLang="en-US" sz="1800" dirty="0"/>
              <a:t>　我が国に関する基本的情報</a:t>
            </a:r>
          </a:p>
          <a:p>
            <a:pPr algn="l"/>
            <a:r>
              <a:rPr lang="en-US" altLang="ja-JP" sz="1800" dirty="0"/>
              <a:t>Ⅲ</a:t>
            </a:r>
            <a:r>
              <a:rPr lang="ja-JP" altLang="en-US" sz="1800" dirty="0"/>
              <a:t>　政策，戦略，法的枠組み，障害者差別に関する包括的な枠組み</a:t>
            </a:r>
          </a:p>
          <a:p>
            <a:pPr algn="l"/>
            <a:r>
              <a:rPr lang="en-US" altLang="ja-JP" sz="1800" dirty="0"/>
              <a:t>Ⅳ</a:t>
            </a:r>
            <a:r>
              <a:rPr lang="ja-JP" altLang="en-US" sz="1800" dirty="0"/>
              <a:t>　資源及び費用対効果の高い方法の追求</a:t>
            </a:r>
          </a:p>
          <a:p>
            <a:pPr algn="l"/>
            <a:endParaRPr lang="ja-JP" altLang="en-US" sz="1800" dirty="0"/>
          </a:p>
          <a:p>
            <a:pPr algn="l"/>
            <a:r>
              <a:rPr lang="ja-JP" altLang="en-US" sz="1800" dirty="0"/>
              <a:t>第</a:t>
            </a:r>
            <a:r>
              <a:rPr lang="en-US" altLang="ja-JP" sz="1800" dirty="0"/>
              <a:t>2</a:t>
            </a:r>
            <a:r>
              <a:rPr lang="ja-JP" altLang="en-US" sz="1800" dirty="0"/>
              <a:t>部　</a:t>
            </a:r>
            <a:r>
              <a:rPr lang="ja-JP" altLang="en-US" sz="1800" dirty="0" smtClean="0"/>
              <a:t>各論　</a:t>
            </a:r>
            <a:r>
              <a:rPr lang="ja-JP" altLang="en-US" sz="1800" dirty="0"/>
              <a:t>　第</a:t>
            </a:r>
            <a:r>
              <a:rPr lang="en-US" altLang="ja-JP" sz="1800" dirty="0"/>
              <a:t>1</a:t>
            </a:r>
            <a:r>
              <a:rPr lang="ja-JP" altLang="en-US" sz="1800" dirty="0"/>
              <a:t>条～第</a:t>
            </a:r>
            <a:r>
              <a:rPr lang="en-US" altLang="ja-JP" sz="1800" dirty="0"/>
              <a:t>33</a:t>
            </a:r>
            <a:r>
              <a:rPr lang="ja-JP" altLang="en-US" sz="1800" dirty="0"/>
              <a:t>条</a:t>
            </a:r>
          </a:p>
          <a:p>
            <a:pPr algn="l"/>
            <a:endParaRPr lang="ja-JP" altLang="en-US" sz="1800" dirty="0"/>
          </a:p>
          <a:p>
            <a:pPr algn="l"/>
            <a:r>
              <a:rPr lang="ja-JP" altLang="en-US" sz="1800" dirty="0"/>
              <a:t>付属　議論の整理～第３次障害者基本計画の実施状況を踏まえた課題～</a:t>
            </a:r>
          </a:p>
          <a:p>
            <a:pPr algn="l"/>
            <a:r>
              <a:rPr lang="ja-JP" altLang="en-US" sz="1800" dirty="0"/>
              <a:t>　</a:t>
            </a:r>
          </a:p>
          <a:p>
            <a:pPr algn="l"/>
            <a:r>
              <a:rPr lang="ja-JP" altLang="en-US" sz="1800" dirty="0"/>
              <a:t>統計・</a:t>
            </a:r>
            <a:r>
              <a:rPr lang="ja-JP" altLang="en-US" sz="1800" dirty="0" smtClean="0"/>
              <a:t>データ　</a:t>
            </a:r>
            <a:r>
              <a:rPr lang="ja-JP" altLang="en-US" sz="1800" dirty="0"/>
              <a:t>　障害者数、暮らし、子育て・教育、就労・収入、バリアフリー化</a:t>
            </a:r>
          </a:p>
          <a:p>
            <a:pPr algn="l"/>
            <a:endParaRPr lang="ja-JP" altLang="en-US" sz="1800" dirty="0"/>
          </a:p>
          <a:p>
            <a:pPr algn="l"/>
            <a:r>
              <a:rPr lang="en-US" altLang="ja-JP" sz="1800" dirty="0"/>
              <a:t>※</a:t>
            </a:r>
            <a:r>
              <a:rPr lang="ja-JP" altLang="en-US" sz="1800" dirty="0"/>
              <a:t>政府による</a:t>
            </a:r>
            <a:r>
              <a:rPr lang="ja-JP" altLang="en-US" sz="1800" dirty="0">
                <a:solidFill>
                  <a:srgbClr val="F5C08B"/>
                </a:solidFill>
              </a:rPr>
              <a:t>「意見募集」</a:t>
            </a:r>
            <a:r>
              <a:rPr lang="ja-JP" altLang="en-US" sz="1800" dirty="0"/>
              <a:t>が行われた。（</a:t>
            </a:r>
            <a:r>
              <a:rPr lang="en-US" altLang="ja-JP" sz="1800" dirty="0"/>
              <a:t>2016/1/15-2/13</a:t>
            </a:r>
            <a:r>
              <a:rPr lang="ja-JP" altLang="en-US" sz="1800" dirty="0"/>
              <a:t>）</a:t>
            </a:r>
          </a:p>
        </p:txBody>
      </p:sp>
      <p:grpSp>
        <p:nvGrpSpPr>
          <p:cNvPr id="4" name="Group 7"/>
          <p:cNvGrpSpPr>
            <a:grpSpLocks/>
          </p:cNvGrpSpPr>
          <p:nvPr/>
        </p:nvGrpSpPr>
        <p:grpSpPr bwMode="auto">
          <a:xfrm>
            <a:off x="8007796" y="587727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94333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smtClean="0">
                <a:latin typeface="ＭＳ Ｐゴシック" panose="020B0600070205080204" pitchFamily="50" charset="-128"/>
                <a:ea typeface="ＭＳ Ｐゴシック" panose="020B0600070205080204" pitchFamily="50" charset="-128"/>
              </a:rPr>
              <a:t>審査</a:t>
            </a:r>
            <a:r>
              <a:rPr lang="zh-TW" altLang="en-US" sz="4000" dirty="0" smtClean="0">
                <a:latin typeface="ＭＳ Ｐゴシック" panose="020B0600070205080204" pitchFamily="50" charset="-128"/>
                <a:ea typeface="ＭＳ Ｐゴシック" panose="020B0600070205080204" pitchFamily="50" charset="-128"/>
              </a:rPr>
              <a:t>過程</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827584" y="2236904"/>
            <a:ext cx="7854696" cy="1336112"/>
          </a:xfrm>
        </p:spPr>
        <p:txBody>
          <a:bodyPr>
            <a:noAutofit/>
          </a:bodyPr>
          <a:lstStyle/>
          <a:p>
            <a:pPr algn="l"/>
            <a:r>
              <a:rPr lang="en-US" altLang="ja-JP" sz="2400" dirty="0"/>
              <a:t>2016</a:t>
            </a:r>
            <a:r>
              <a:rPr lang="ja-JP" altLang="en-US" sz="2400" dirty="0"/>
              <a:t>年　第</a:t>
            </a:r>
            <a:r>
              <a:rPr lang="en-US" altLang="ja-JP" sz="2400" dirty="0"/>
              <a:t>1</a:t>
            </a:r>
            <a:r>
              <a:rPr lang="ja-JP" altLang="en-US" sz="2400" dirty="0"/>
              <a:t>回政府報告の提出</a:t>
            </a:r>
          </a:p>
          <a:p>
            <a:pPr algn="l"/>
            <a:r>
              <a:rPr lang="ja-JP" altLang="en-US" sz="2400" dirty="0"/>
              <a:t>　</a:t>
            </a:r>
            <a:r>
              <a:rPr lang="ja-JP" altLang="en-US" sz="2400" dirty="0" smtClean="0"/>
              <a:t>　⇓　　　　⇓</a:t>
            </a:r>
            <a:endParaRPr lang="ja-JP" altLang="en-US" sz="2400" dirty="0"/>
          </a:p>
          <a:p>
            <a:pPr algn="l"/>
            <a:r>
              <a:rPr lang="ja-JP" altLang="en-US" sz="2400" dirty="0" smtClean="0"/>
              <a:t>数年後：</a:t>
            </a:r>
            <a:r>
              <a:rPr lang="ja-JP" altLang="en-US" sz="2400" dirty="0"/>
              <a:t>　障害者権利委員会における日本の審査</a:t>
            </a:r>
          </a:p>
          <a:p>
            <a:pPr algn="l"/>
            <a:endParaRPr lang="ja-JP" altLang="en-US" sz="2400" dirty="0"/>
          </a:p>
          <a:p>
            <a:pPr algn="l"/>
            <a:r>
              <a:rPr lang="ja-JP" altLang="en-US" sz="2400" dirty="0"/>
              <a:t>・政府報告を受けて、市民社会組織の役割がますます重要に</a:t>
            </a:r>
          </a:p>
          <a:p>
            <a:pPr algn="l"/>
            <a:r>
              <a:rPr lang="ja-JP" altLang="en-US" sz="2400" dirty="0"/>
              <a:t>・セミナー、シンポジウム等の開催、国連会議傍聴等</a:t>
            </a:r>
          </a:p>
          <a:p>
            <a:pPr algn="l"/>
            <a:r>
              <a:rPr lang="ja-JP" altLang="en-US" sz="2400" dirty="0" smtClean="0"/>
              <a:t>→</a:t>
            </a:r>
            <a:r>
              <a:rPr lang="ja-JP" altLang="en-US" sz="2400" dirty="0"/>
              <a:t>審査過程への参画に向けた連携づくり</a:t>
            </a:r>
          </a:p>
        </p:txBody>
      </p:sp>
      <p:grpSp>
        <p:nvGrpSpPr>
          <p:cNvPr id="4" name="Group 7"/>
          <p:cNvGrpSpPr>
            <a:grpSpLocks/>
          </p:cNvGrpSpPr>
          <p:nvPr/>
        </p:nvGrpSpPr>
        <p:grpSpPr bwMode="auto">
          <a:xfrm>
            <a:off x="7740352" y="551723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3668199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a:latin typeface="ＭＳ Ｐゴシック" panose="020B0600070205080204" pitchFamily="50" charset="-128"/>
              </a:rPr>
              <a:t>批准後の重点政策課題（１）</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115616" y="2204864"/>
            <a:ext cx="7854696" cy="1336112"/>
          </a:xfrm>
        </p:spPr>
        <p:txBody>
          <a:bodyPr>
            <a:noAutofit/>
          </a:bodyPr>
          <a:lstStyle/>
          <a:p>
            <a:pPr algn="l"/>
            <a:r>
              <a:rPr lang="ja-JP" altLang="en-US" sz="3200" dirty="0">
                <a:solidFill>
                  <a:srgbClr val="EEF561"/>
                </a:solidFill>
              </a:rPr>
              <a:t>障害のない市民の生活水準との平等性</a:t>
            </a:r>
          </a:p>
          <a:p>
            <a:pPr algn="l"/>
            <a:endParaRPr lang="ja-JP" altLang="en-US" sz="2800" dirty="0"/>
          </a:p>
          <a:p>
            <a:pPr algn="l"/>
            <a:r>
              <a:rPr lang="ja-JP" altLang="en-US" sz="2800" dirty="0"/>
              <a:t>例えば；</a:t>
            </a:r>
          </a:p>
          <a:p>
            <a:pPr algn="l"/>
            <a:r>
              <a:rPr lang="ja-JP" altLang="en-US" sz="2800" dirty="0"/>
              <a:t>①本格的な所得保障制度の確立</a:t>
            </a:r>
          </a:p>
          <a:p>
            <a:pPr algn="l"/>
            <a:r>
              <a:rPr lang="ja-JP" altLang="en-US" sz="2800" dirty="0"/>
              <a:t>②家族依存政策からの脱却</a:t>
            </a:r>
          </a:p>
          <a:p>
            <a:pPr algn="l"/>
            <a:r>
              <a:rPr lang="ja-JP" altLang="en-US" sz="2800" dirty="0"/>
              <a:t>③就労関連政策の改善</a:t>
            </a:r>
          </a:p>
        </p:txBody>
      </p:sp>
      <p:grpSp>
        <p:nvGrpSpPr>
          <p:cNvPr id="4" name="Group 7"/>
          <p:cNvGrpSpPr>
            <a:grpSpLocks/>
          </p:cNvGrpSpPr>
          <p:nvPr/>
        </p:nvGrpSpPr>
        <p:grpSpPr bwMode="auto">
          <a:xfrm>
            <a:off x="7740352" y="551723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22988275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0" y="908720"/>
          <a:ext cx="9144000" cy="5544616"/>
        </p:xfrm>
        <a:graphic>
          <a:graphicData uri="http://schemas.openxmlformats.org/drawingml/2006/chart">
            <c:chart xmlns:c="http://schemas.openxmlformats.org/drawingml/2006/chart" xmlns:r="http://schemas.openxmlformats.org/officeDocument/2006/relationships" r:id="rId2"/>
          </a:graphicData>
        </a:graphic>
      </p:graphicFrame>
      <p:sp>
        <p:nvSpPr>
          <p:cNvPr id="6" name="タイトル 1"/>
          <p:cNvSpPr txBox="1">
            <a:spLocks/>
          </p:cNvSpPr>
          <p:nvPr/>
        </p:nvSpPr>
        <p:spPr>
          <a:xfrm>
            <a:off x="0" y="188640"/>
            <a:ext cx="9144000" cy="1440160"/>
          </a:xfrm>
          <a:prstGeom prst="rect">
            <a:avLst/>
          </a:prstGeom>
          <a:noFill/>
        </p:spPr>
        <p:txBody>
          <a:bodyPr vert="horz" anchor="t">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1" i="0" u="none" strike="noStrike" kern="1200" cap="small" spc="0" normalizeH="0" baseline="0" noProof="0" dirty="0" smtClean="0">
                <a:ln>
                  <a:noFill/>
                </a:ln>
                <a:solidFill>
                  <a:schemeClr val="tx2">
                    <a:lumMod val="50000"/>
                  </a:schemeClr>
                </a:solidFill>
                <a:effectLst/>
                <a:uLnTx/>
                <a:uFillTx/>
                <a:latin typeface="+mn-ea"/>
                <a:ea typeface="+mn-ea"/>
                <a:cs typeface="+mj-cs"/>
              </a:rPr>
              <a:t>障害のある人の所得</a:t>
            </a:r>
            <a:r>
              <a:rPr kumimoji="1" lang="ja-JP" altLang="en-US" sz="4400" b="1" i="0" u="none" strike="noStrike" kern="1200" cap="small" spc="0" normalizeH="0" baseline="0" noProof="0" dirty="0" smtClean="0">
                <a:ln>
                  <a:noFill/>
                </a:ln>
                <a:solidFill>
                  <a:schemeClr val="tx2">
                    <a:lumMod val="50000"/>
                  </a:schemeClr>
                </a:solidFill>
                <a:effectLst/>
                <a:uLnTx/>
                <a:uFillTx/>
                <a:latin typeface="+mn-ea"/>
                <a:ea typeface="+mn-ea"/>
                <a:cs typeface="+mj-cs"/>
              </a:rPr>
              <a:t>状況</a:t>
            </a:r>
          </a:p>
          <a:p>
            <a:pPr algn="ctr">
              <a:spcBef>
                <a:spcPct val="0"/>
              </a:spcBef>
              <a:defRPr/>
            </a:pPr>
            <a:r>
              <a:rPr lang="ja-JP" altLang="en-US" sz="3200" b="1" cap="small" dirty="0" smtClean="0">
                <a:solidFill>
                  <a:schemeClr val="tx2">
                    <a:lumMod val="50000"/>
                  </a:schemeClr>
                </a:solidFill>
                <a:latin typeface="+mn-ea"/>
              </a:rPr>
              <a:t>～民間給与との比較～</a:t>
            </a:r>
            <a:endParaRPr kumimoji="1" lang="en-US" altLang="ja-JP" sz="3200" b="1" i="0" u="none" strike="noStrike" kern="1200" cap="small" spc="0" normalizeH="0" baseline="0" noProof="0" dirty="0" smtClean="0">
              <a:ln>
                <a:noFill/>
              </a:ln>
              <a:solidFill>
                <a:schemeClr val="tx2">
                  <a:lumMod val="50000"/>
                </a:schemeClr>
              </a:solidFill>
              <a:effectLst/>
              <a:uLnTx/>
              <a:uFillTx/>
              <a:latin typeface="+mn-ea"/>
              <a:ea typeface="+mn-ea"/>
              <a:cs typeface="+mj-cs"/>
            </a:endParaRPr>
          </a:p>
        </p:txBody>
      </p:sp>
      <p:sp>
        <p:nvSpPr>
          <p:cNvPr id="7" name="テキスト ボックス 6"/>
          <p:cNvSpPr txBox="1"/>
          <p:nvPr/>
        </p:nvSpPr>
        <p:spPr>
          <a:xfrm>
            <a:off x="2915816" y="6444044"/>
            <a:ext cx="6264696" cy="369332"/>
          </a:xfrm>
          <a:prstGeom prst="rect">
            <a:avLst/>
          </a:prstGeom>
          <a:noFill/>
        </p:spPr>
        <p:txBody>
          <a:bodyPr wrap="square" rtlCol="0">
            <a:spAutoFit/>
          </a:bodyPr>
          <a:lstStyle/>
          <a:p>
            <a:pPr algn="r"/>
            <a:r>
              <a:rPr lang="ja-JP" altLang="en-US" dirty="0" smtClean="0"/>
              <a:t>出典：民間給与　国税庁民間給与実態調査</a:t>
            </a:r>
            <a:r>
              <a:rPr lang="en-US" altLang="ja-JP" dirty="0" smtClean="0"/>
              <a:t>2014</a:t>
            </a:r>
            <a:r>
              <a:rPr lang="ja-JP" altLang="en-US" dirty="0" smtClean="0"/>
              <a:t>年分</a:t>
            </a:r>
            <a:endParaRPr kumimoji="1" lang="ja-JP" altLang="en-US" dirty="0"/>
          </a:p>
        </p:txBody>
      </p:sp>
    </p:spTree>
    <p:extLst>
      <p:ext uri="{BB962C8B-B14F-4D97-AF65-F5344CB8AC3E}">
        <p14:creationId xmlns:p14="http://schemas.microsoft.com/office/powerpoint/2010/main" val="3698499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a:latin typeface="ＭＳ Ｐゴシック" panose="020B0600070205080204" pitchFamily="50" charset="-128"/>
              </a:rPr>
              <a:t>批准後の重点政策課題</a:t>
            </a:r>
            <a:r>
              <a:rPr lang="ja-JP" altLang="en-US" sz="4000" dirty="0" smtClean="0">
                <a:latin typeface="ＭＳ Ｐゴシック" panose="020B0600070205080204" pitchFamily="50" charset="-128"/>
              </a:rPr>
              <a:t>（２）</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325816" y="1988840"/>
            <a:ext cx="7854696" cy="1336112"/>
          </a:xfrm>
        </p:spPr>
        <p:txBody>
          <a:bodyPr>
            <a:noAutofit/>
          </a:bodyPr>
          <a:lstStyle/>
          <a:p>
            <a:pPr algn="l"/>
            <a:r>
              <a:rPr lang="ja-JP" altLang="en-US" sz="3200" dirty="0">
                <a:solidFill>
                  <a:srgbClr val="EEF561"/>
                </a:solidFill>
              </a:rPr>
              <a:t>障害種別間の格差是正</a:t>
            </a:r>
          </a:p>
          <a:p>
            <a:pPr algn="l"/>
            <a:endParaRPr lang="ja-JP" altLang="en-US" sz="2800" dirty="0"/>
          </a:p>
          <a:p>
            <a:pPr algn="l"/>
            <a:r>
              <a:rPr lang="ja-JP" altLang="en-US" sz="2800" dirty="0"/>
              <a:t>・政策の進展</a:t>
            </a:r>
            <a:r>
              <a:rPr lang="ja-JP" altLang="en-US" sz="2800" dirty="0" smtClean="0"/>
              <a:t>：　身体</a:t>
            </a:r>
            <a:r>
              <a:rPr lang="ja-JP" altLang="en-US" sz="2800" dirty="0"/>
              <a:t>障害者が先行</a:t>
            </a:r>
            <a:r>
              <a:rPr lang="ja-JP" altLang="en-US" sz="2800" dirty="0" smtClean="0"/>
              <a:t>、</a:t>
            </a:r>
            <a:endParaRPr lang="en-US" altLang="ja-JP" sz="2800" dirty="0" smtClean="0"/>
          </a:p>
          <a:p>
            <a:pPr algn="l"/>
            <a:r>
              <a:rPr lang="ja-JP" altLang="en-US" sz="2800" dirty="0"/>
              <a:t>　</a:t>
            </a:r>
            <a:r>
              <a:rPr lang="ja-JP" altLang="en-US" sz="2800" dirty="0" smtClean="0"/>
              <a:t>　　　　　　　　　知的</a:t>
            </a:r>
            <a:r>
              <a:rPr lang="ja-JP" altLang="en-US" sz="2800" dirty="0"/>
              <a:t>障害者が続き</a:t>
            </a:r>
            <a:r>
              <a:rPr lang="ja-JP" altLang="en-US" sz="2800" dirty="0" smtClean="0"/>
              <a:t>、</a:t>
            </a:r>
            <a:endParaRPr lang="en-US" altLang="ja-JP" sz="2800" dirty="0" smtClean="0"/>
          </a:p>
          <a:p>
            <a:pPr algn="l"/>
            <a:r>
              <a:rPr lang="ja-JP" altLang="en-US" sz="2800" dirty="0"/>
              <a:t>　</a:t>
            </a:r>
            <a:r>
              <a:rPr lang="ja-JP" altLang="en-US" sz="2800" dirty="0" smtClean="0"/>
              <a:t>　　　　　　　　　精神</a:t>
            </a:r>
            <a:r>
              <a:rPr lang="ja-JP" altLang="en-US" sz="2800" dirty="0"/>
              <a:t>障害者に</a:t>
            </a:r>
            <a:r>
              <a:rPr lang="ja-JP" altLang="en-US" sz="2800" dirty="0" smtClean="0"/>
              <a:t>遅れ</a:t>
            </a:r>
            <a:endParaRPr lang="en-US" altLang="ja-JP" sz="2800" dirty="0" smtClean="0"/>
          </a:p>
          <a:p>
            <a:pPr algn="l"/>
            <a:endParaRPr lang="ja-JP" altLang="en-US" sz="2800" dirty="0"/>
          </a:p>
          <a:p>
            <a:pPr algn="l"/>
            <a:r>
              <a:rPr lang="ja-JP" altLang="en-US" sz="2800" dirty="0"/>
              <a:t>・「谷間の障害」の</a:t>
            </a:r>
            <a:r>
              <a:rPr lang="ja-JP" altLang="en-US" sz="2800" dirty="0" smtClean="0"/>
              <a:t>課題　　　</a:t>
            </a:r>
            <a:endParaRPr lang="ja-JP" altLang="en-US" sz="2800" dirty="0"/>
          </a:p>
        </p:txBody>
      </p:sp>
      <p:grpSp>
        <p:nvGrpSpPr>
          <p:cNvPr id="4" name="Group 7"/>
          <p:cNvGrpSpPr>
            <a:grpSpLocks/>
          </p:cNvGrpSpPr>
          <p:nvPr/>
        </p:nvGrpSpPr>
        <p:grpSpPr bwMode="auto">
          <a:xfrm>
            <a:off x="7740352" y="551723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31741403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a:latin typeface="ＭＳ Ｐゴシック" panose="020B0600070205080204" pitchFamily="50" charset="-128"/>
              </a:rPr>
              <a:t>批准後の重点政策課題</a:t>
            </a:r>
            <a:r>
              <a:rPr lang="ja-JP" altLang="en-US" sz="4000" dirty="0" smtClean="0">
                <a:latin typeface="ＭＳ Ｐゴシック" panose="020B0600070205080204" pitchFamily="50" charset="-128"/>
              </a:rPr>
              <a:t>（３）</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325816" y="2236904"/>
            <a:ext cx="7854696" cy="1336112"/>
          </a:xfrm>
        </p:spPr>
        <p:txBody>
          <a:bodyPr>
            <a:noAutofit/>
          </a:bodyPr>
          <a:lstStyle/>
          <a:p>
            <a:pPr algn="l"/>
            <a:r>
              <a:rPr lang="ja-JP" altLang="en-US" sz="3200" dirty="0">
                <a:solidFill>
                  <a:srgbClr val="EEF561"/>
                </a:solidFill>
              </a:rPr>
              <a:t>「固定化」した問題の解決</a:t>
            </a:r>
          </a:p>
          <a:p>
            <a:pPr algn="l"/>
            <a:endParaRPr lang="ja-JP" altLang="en-US" sz="2800" dirty="0"/>
          </a:p>
          <a:p>
            <a:pPr algn="l"/>
            <a:r>
              <a:rPr lang="ja-JP" altLang="en-US" sz="2800" dirty="0"/>
              <a:t>例；</a:t>
            </a:r>
          </a:p>
          <a:p>
            <a:pPr algn="l"/>
            <a:r>
              <a:rPr lang="ja-JP" altLang="en-US" sz="2800" dirty="0"/>
              <a:t>・精神科病院における「社会的入院」問題</a:t>
            </a:r>
          </a:p>
          <a:p>
            <a:pPr algn="l"/>
            <a:r>
              <a:rPr lang="ja-JP" altLang="en-US" sz="2800" dirty="0"/>
              <a:t>・インクルーシブという観点からの教育のあり方</a:t>
            </a:r>
          </a:p>
        </p:txBody>
      </p:sp>
      <p:grpSp>
        <p:nvGrpSpPr>
          <p:cNvPr id="4" name="Group 7"/>
          <p:cNvGrpSpPr>
            <a:grpSpLocks/>
          </p:cNvGrpSpPr>
          <p:nvPr/>
        </p:nvGrpSpPr>
        <p:grpSpPr bwMode="auto">
          <a:xfrm>
            <a:off x="7740352" y="551723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3707998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88640"/>
            <a:ext cx="9144000" cy="1268760"/>
          </a:xfrm>
          <a:prstGeom prst="rect">
            <a:avLst/>
          </a:prstGeom>
          <a:noFill/>
        </p:spPr>
        <p:txBody>
          <a:bodyPr vert="horz" anchor="t">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1" i="0" u="none" strike="noStrike" kern="1200" cap="small" spc="0" normalizeH="0" baseline="0" noProof="0" dirty="0" smtClean="0">
                <a:ln>
                  <a:noFill/>
                </a:ln>
                <a:solidFill>
                  <a:schemeClr val="tx2">
                    <a:lumMod val="50000"/>
                  </a:schemeClr>
                </a:solidFill>
                <a:effectLst/>
                <a:uLnTx/>
                <a:uFillTx/>
                <a:latin typeface="+mn-ea"/>
                <a:ea typeface="+mn-ea"/>
                <a:cs typeface="+mj-cs"/>
              </a:rPr>
              <a:t>精神病床の平均在院日数</a:t>
            </a:r>
            <a:endParaRPr kumimoji="1" lang="en-US" altLang="ja-JP" sz="4400" b="1" i="0" u="none" strike="noStrike" kern="1200" cap="small" spc="0" normalizeH="0" baseline="0" noProof="0" dirty="0" smtClean="0">
              <a:ln>
                <a:noFill/>
              </a:ln>
              <a:solidFill>
                <a:schemeClr val="tx2">
                  <a:lumMod val="50000"/>
                </a:schemeClr>
              </a:solidFill>
              <a:effectLst/>
              <a:uLnTx/>
              <a:uFillTx/>
              <a:latin typeface="+mn-ea"/>
              <a:ea typeface="+mn-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200" b="1" cap="small" dirty="0" smtClean="0">
                <a:solidFill>
                  <a:schemeClr val="tx2">
                    <a:lumMod val="50000"/>
                  </a:schemeClr>
                </a:solidFill>
                <a:latin typeface="+mn-ea"/>
                <a:cs typeface="+mj-cs"/>
              </a:rPr>
              <a:t>～主要国との比較～</a:t>
            </a:r>
            <a:endParaRPr kumimoji="1" lang="ja-JP" altLang="en-US" sz="3200" b="1" i="0" u="none" strike="noStrike" kern="1200" cap="small" spc="0" normalizeH="0" baseline="0" noProof="0" dirty="0">
              <a:ln>
                <a:noFill/>
              </a:ln>
              <a:solidFill>
                <a:schemeClr val="tx2">
                  <a:lumMod val="50000"/>
                </a:schemeClr>
              </a:solidFill>
              <a:effectLst/>
              <a:uLnTx/>
              <a:uFillTx/>
              <a:latin typeface="+mn-ea"/>
              <a:ea typeface="+mn-ea"/>
              <a:cs typeface="+mj-cs"/>
            </a:endParaRPr>
          </a:p>
        </p:txBody>
      </p:sp>
      <p:graphicFrame>
        <p:nvGraphicFramePr>
          <p:cNvPr id="8" name="グラフ 7"/>
          <p:cNvGraphicFramePr/>
          <p:nvPr/>
        </p:nvGraphicFramePr>
        <p:xfrm>
          <a:off x="179512" y="1412776"/>
          <a:ext cx="9144000" cy="5184576"/>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2915816" y="6239053"/>
            <a:ext cx="6264696" cy="646331"/>
          </a:xfrm>
          <a:prstGeom prst="rect">
            <a:avLst/>
          </a:prstGeom>
          <a:noFill/>
        </p:spPr>
        <p:txBody>
          <a:bodyPr wrap="square" rtlCol="0">
            <a:spAutoFit/>
          </a:bodyPr>
          <a:lstStyle/>
          <a:p>
            <a:r>
              <a:rPr lang="ja-JP" altLang="en-US" dirty="0" smtClean="0"/>
              <a:t>出典：各国－</a:t>
            </a:r>
            <a:r>
              <a:rPr lang="en-US" altLang="ja-JP" dirty="0" smtClean="0"/>
              <a:t>OECD Health Data</a:t>
            </a:r>
            <a:r>
              <a:rPr lang="ja-JP" altLang="en-US" dirty="0" smtClean="0"/>
              <a:t>　</a:t>
            </a:r>
            <a:r>
              <a:rPr lang="en-US" altLang="ja-JP" dirty="0" smtClean="0"/>
              <a:t>2013</a:t>
            </a:r>
            <a:r>
              <a:rPr lang="ja-JP" altLang="en-US" dirty="0" smtClean="0"/>
              <a:t>　</a:t>
            </a:r>
            <a:r>
              <a:rPr lang="en-US" altLang="ja-JP" dirty="0" smtClean="0"/>
              <a:t>※</a:t>
            </a:r>
            <a:r>
              <a:rPr lang="ja-JP" altLang="en-US" dirty="0" smtClean="0"/>
              <a:t>各国で定義が異なる</a:t>
            </a:r>
          </a:p>
          <a:p>
            <a:r>
              <a:rPr lang="ja-JP" altLang="en-US" dirty="0" smtClean="0"/>
              <a:t>　　　　日本－平成</a:t>
            </a:r>
            <a:r>
              <a:rPr lang="en-US" altLang="ja-JP" dirty="0" smtClean="0"/>
              <a:t>25</a:t>
            </a:r>
            <a:r>
              <a:rPr lang="ja-JP" altLang="en-US" dirty="0" smtClean="0"/>
              <a:t>年</a:t>
            </a:r>
            <a:r>
              <a:rPr lang="en-US" altLang="ja-JP" dirty="0" smtClean="0"/>
              <a:t>(2013)</a:t>
            </a:r>
            <a:r>
              <a:rPr lang="ja-JP" altLang="en-US" dirty="0" smtClean="0"/>
              <a:t>病院報告</a:t>
            </a:r>
            <a:endParaRPr kumimoji="1" lang="ja-JP" altLang="en-US" dirty="0"/>
          </a:p>
        </p:txBody>
      </p:sp>
      <p:sp>
        <p:nvSpPr>
          <p:cNvPr id="5" name="スライド番号プレースホルダ 4"/>
          <p:cNvSpPr>
            <a:spLocks noGrp="1"/>
          </p:cNvSpPr>
          <p:nvPr>
            <p:ph type="sldNum" sz="quarter" idx="12"/>
          </p:nvPr>
        </p:nvSpPr>
        <p:spPr/>
        <p:txBody>
          <a:bodyPr/>
          <a:lstStyle/>
          <a:p>
            <a:fld id="{4C5F3F58-A6F5-41C0-87CC-2A81ADEDD486}" type="slidenum">
              <a:rPr kumimoji="1" lang="ja-JP" altLang="en-US" smtClean="0"/>
              <a:pPr/>
              <a:t>18</a:t>
            </a:fld>
            <a:endParaRPr kumimoji="1" lang="ja-JP" altLang="en-US"/>
          </a:p>
        </p:txBody>
      </p:sp>
    </p:spTree>
    <p:extLst>
      <p:ext uri="{BB962C8B-B14F-4D97-AF65-F5344CB8AC3E}">
        <p14:creationId xmlns:p14="http://schemas.microsoft.com/office/powerpoint/2010/main" val="171102131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0" y="548680"/>
          <a:ext cx="9144000" cy="5832648"/>
        </p:xfrm>
        <a:graphic>
          <a:graphicData uri="http://schemas.openxmlformats.org/drawingml/2006/chart">
            <c:chart xmlns:c="http://schemas.openxmlformats.org/drawingml/2006/chart" xmlns:r="http://schemas.openxmlformats.org/officeDocument/2006/relationships" r:id="rId2"/>
          </a:graphicData>
        </a:graphic>
      </p:graphicFrame>
      <p:sp>
        <p:nvSpPr>
          <p:cNvPr id="5" name="タイトル 1"/>
          <p:cNvSpPr txBox="1">
            <a:spLocks/>
          </p:cNvSpPr>
          <p:nvPr/>
        </p:nvSpPr>
        <p:spPr>
          <a:xfrm>
            <a:off x="0" y="188640"/>
            <a:ext cx="9144000" cy="936104"/>
          </a:xfrm>
          <a:prstGeom prst="rect">
            <a:avLst/>
          </a:prstGeom>
          <a:noFill/>
        </p:spPr>
        <p:txBody>
          <a:bodyPr vert="horz" anchor="t">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1" i="0" u="none" strike="noStrike" kern="1200" cap="small" spc="0" normalizeH="0" baseline="0" noProof="0" dirty="0" smtClean="0">
                <a:ln>
                  <a:noFill/>
                </a:ln>
                <a:solidFill>
                  <a:schemeClr val="tx2">
                    <a:lumMod val="50000"/>
                  </a:schemeClr>
                </a:solidFill>
                <a:effectLst/>
                <a:uLnTx/>
                <a:uFillTx/>
                <a:latin typeface="+mn-ea"/>
                <a:ea typeface="+mn-ea"/>
                <a:cs typeface="+mj-cs"/>
              </a:rPr>
              <a:t>精神病床の年次推移</a:t>
            </a:r>
            <a:endParaRPr kumimoji="1" lang="en-US" altLang="ja-JP" sz="4400" b="1" i="0" u="none" strike="noStrike" kern="1200" cap="small" spc="0" normalizeH="0" baseline="0" noProof="0" dirty="0" smtClean="0">
              <a:ln>
                <a:noFill/>
              </a:ln>
              <a:solidFill>
                <a:schemeClr val="tx2">
                  <a:lumMod val="50000"/>
                </a:schemeClr>
              </a:solidFill>
              <a:effectLst/>
              <a:uLnTx/>
              <a:uFillTx/>
              <a:latin typeface="+mn-ea"/>
              <a:ea typeface="+mn-ea"/>
              <a:cs typeface="+mj-cs"/>
            </a:endParaRPr>
          </a:p>
        </p:txBody>
      </p:sp>
      <p:sp>
        <p:nvSpPr>
          <p:cNvPr id="6" name="テキスト ボックス 5"/>
          <p:cNvSpPr txBox="1"/>
          <p:nvPr/>
        </p:nvSpPr>
        <p:spPr>
          <a:xfrm>
            <a:off x="2915816" y="6444044"/>
            <a:ext cx="6264696" cy="369332"/>
          </a:xfrm>
          <a:prstGeom prst="rect">
            <a:avLst/>
          </a:prstGeom>
          <a:noFill/>
        </p:spPr>
        <p:txBody>
          <a:bodyPr wrap="square" rtlCol="0">
            <a:spAutoFit/>
          </a:bodyPr>
          <a:lstStyle/>
          <a:p>
            <a:r>
              <a:rPr lang="ja-JP" altLang="en-US" dirty="0" smtClean="0"/>
              <a:t>出典：厚生労働省医療施設動態調査、</a:t>
            </a:r>
            <a:r>
              <a:rPr lang="ja-JP" altLang="en-US" dirty="0"/>
              <a:t>直近</a:t>
            </a:r>
            <a:r>
              <a:rPr lang="ja-JP" altLang="en-US" dirty="0" smtClean="0"/>
              <a:t>は</a:t>
            </a:r>
            <a:r>
              <a:rPr lang="en-US" altLang="ja-JP" dirty="0" smtClean="0"/>
              <a:t>2015</a:t>
            </a:r>
            <a:r>
              <a:rPr lang="ja-JP" altLang="en-US" dirty="0" smtClean="0"/>
              <a:t>年</a:t>
            </a:r>
            <a:r>
              <a:rPr lang="en-US" altLang="ja-JP" dirty="0" smtClean="0"/>
              <a:t>10</a:t>
            </a:r>
            <a:r>
              <a:rPr lang="ja-JP" altLang="en-US" dirty="0" smtClean="0"/>
              <a:t>月概況</a:t>
            </a:r>
            <a:endParaRPr kumimoji="1" lang="ja-JP" altLang="en-US" dirty="0"/>
          </a:p>
        </p:txBody>
      </p:sp>
    </p:spTree>
    <p:extLst>
      <p:ext uri="{BB962C8B-B14F-4D97-AF65-F5344CB8AC3E}">
        <p14:creationId xmlns:p14="http://schemas.microsoft.com/office/powerpoint/2010/main" val="4255907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smtClean="0"/>
              <a:t>障害者</a:t>
            </a:r>
            <a:r>
              <a:rPr lang="ja-JP" altLang="en-US" sz="4000" dirty="0"/>
              <a:t>の</a:t>
            </a:r>
            <a:r>
              <a:rPr lang="ja-JP" altLang="en-US" sz="4000" dirty="0" smtClean="0"/>
              <a:t>状況</a:t>
            </a:r>
            <a:endParaRPr kumimoji="1" lang="ja-JP" altLang="en-US" sz="4000" dirty="0"/>
          </a:p>
        </p:txBody>
      </p:sp>
      <p:sp>
        <p:nvSpPr>
          <p:cNvPr id="3" name="サブタイトル 2"/>
          <p:cNvSpPr>
            <a:spLocks noGrp="1"/>
          </p:cNvSpPr>
          <p:nvPr>
            <p:ph type="subTitle" idx="1"/>
          </p:nvPr>
        </p:nvSpPr>
        <p:spPr>
          <a:xfrm>
            <a:off x="1259632" y="1268760"/>
            <a:ext cx="7854696" cy="1336112"/>
          </a:xfrm>
        </p:spPr>
        <p:txBody>
          <a:bodyPr>
            <a:noAutofit/>
          </a:bodyPr>
          <a:lstStyle/>
          <a:p>
            <a:endParaRPr kumimoji="1" lang="en-US" altLang="ja-JP" sz="2200" dirty="0" smtClean="0"/>
          </a:p>
          <a:p>
            <a:pPr algn="l"/>
            <a:r>
              <a:rPr lang="ja-JP" altLang="en-US" sz="2800" dirty="0">
                <a:solidFill>
                  <a:srgbClr val="EEF561"/>
                </a:solidFill>
              </a:rPr>
              <a:t>国際障害者</a:t>
            </a:r>
            <a:r>
              <a:rPr lang="ja-JP" altLang="en-US" sz="2800" dirty="0" smtClean="0">
                <a:solidFill>
                  <a:srgbClr val="EEF561"/>
                </a:solidFill>
              </a:rPr>
              <a:t>年（</a:t>
            </a:r>
            <a:r>
              <a:rPr lang="en-US" altLang="ja-JP" sz="2800" dirty="0">
                <a:solidFill>
                  <a:srgbClr val="EEF561"/>
                </a:solidFill>
              </a:rPr>
              <a:t>1981</a:t>
            </a:r>
            <a:r>
              <a:rPr lang="ja-JP" altLang="en-US" sz="2800" dirty="0">
                <a:solidFill>
                  <a:srgbClr val="EEF561"/>
                </a:solidFill>
              </a:rPr>
              <a:t>年）</a:t>
            </a:r>
          </a:p>
          <a:p>
            <a:pPr algn="l"/>
            <a:r>
              <a:rPr lang="ja-JP" altLang="en-US" sz="2200" dirty="0"/>
              <a:t>　</a:t>
            </a:r>
            <a:r>
              <a:rPr lang="ja-JP" altLang="en-US" sz="2200" dirty="0" smtClean="0"/>
              <a:t>　　「</a:t>
            </a:r>
            <a:r>
              <a:rPr lang="ja-JP" altLang="en-US" sz="2200" dirty="0"/>
              <a:t>完全参加と平等」</a:t>
            </a:r>
          </a:p>
          <a:p>
            <a:pPr algn="l"/>
            <a:endParaRPr lang="ja-JP" altLang="en-US" sz="2200" dirty="0"/>
          </a:p>
          <a:p>
            <a:pPr algn="l"/>
            <a:r>
              <a:rPr lang="ja-JP" altLang="en-US" sz="2200" dirty="0"/>
              <a:t>　　</a:t>
            </a:r>
            <a:r>
              <a:rPr lang="ja-JP" altLang="en-US" sz="2200" dirty="0" smtClean="0"/>
              <a:t>　　　</a:t>
            </a:r>
            <a:r>
              <a:rPr lang="ja-JP" altLang="en-US" sz="2200" dirty="0" smtClean="0">
                <a:solidFill>
                  <a:srgbClr val="F5C08B"/>
                </a:solidFill>
              </a:rPr>
              <a:t>⇓</a:t>
            </a:r>
            <a:r>
              <a:rPr lang="ja-JP" altLang="en-US" sz="2200" dirty="0">
                <a:solidFill>
                  <a:srgbClr val="F5C08B"/>
                </a:solidFill>
              </a:rPr>
              <a:t>　着実な</a:t>
            </a:r>
            <a:r>
              <a:rPr lang="ja-JP" altLang="en-US" sz="2200" dirty="0" smtClean="0">
                <a:solidFill>
                  <a:srgbClr val="F5C08B"/>
                </a:solidFill>
              </a:rPr>
              <a:t>発展　⇓</a:t>
            </a:r>
            <a:endParaRPr lang="ja-JP" altLang="en-US" sz="2200" dirty="0">
              <a:solidFill>
                <a:srgbClr val="F5C08B"/>
              </a:solidFill>
            </a:endParaRPr>
          </a:p>
          <a:p>
            <a:pPr algn="l"/>
            <a:endParaRPr lang="ja-JP" altLang="en-US" sz="2200" dirty="0"/>
          </a:p>
          <a:p>
            <a:pPr algn="l"/>
            <a:r>
              <a:rPr lang="ja-JP" altLang="en-US" sz="2800" dirty="0">
                <a:solidFill>
                  <a:srgbClr val="EEF561"/>
                </a:solidFill>
              </a:rPr>
              <a:t>障害者権利</a:t>
            </a:r>
            <a:r>
              <a:rPr lang="ja-JP" altLang="en-US" sz="2800" dirty="0" smtClean="0">
                <a:solidFill>
                  <a:srgbClr val="EEF561"/>
                </a:solidFill>
              </a:rPr>
              <a:t>条約（</a:t>
            </a:r>
            <a:r>
              <a:rPr lang="en-US" altLang="ja-JP" sz="2800" dirty="0">
                <a:solidFill>
                  <a:srgbClr val="EEF561"/>
                </a:solidFill>
              </a:rPr>
              <a:t>2006</a:t>
            </a:r>
            <a:r>
              <a:rPr lang="ja-JP" altLang="en-US" sz="2800" dirty="0">
                <a:solidFill>
                  <a:srgbClr val="EEF561"/>
                </a:solidFill>
              </a:rPr>
              <a:t>年採択、</a:t>
            </a:r>
            <a:r>
              <a:rPr lang="en-US" altLang="ja-JP" sz="2800" dirty="0">
                <a:solidFill>
                  <a:srgbClr val="EEF561"/>
                </a:solidFill>
              </a:rPr>
              <a:t>2014</a:t>
            </a:r>
            <a:r>
              <a:rPr lang="ja-JP" altLang="en-US" sz="2800" dirty="0">
                <a:solidFill>
                  <a:srgbClr val="EEF561"/>
                </a:solidFill>
              </a:rPr>
              <a:t>年日本批准）</a:t>
            </a:r>
          </a:p>
          <a:p>
            <a:pPr algn="l"/>
            <a:r>
              <a:rPr lang="ja-JP" altLang="en-US" sz="2200" dirty="0" smtClean="0"/>
              <a:t>　　</a:t>
            </a:r>
            <a:r>
              <a:rPr lang="ja-JP" altLang="en-US" sz="2200" dirty="0"/>
              <a:t>　「他の者との平等を基礎として」</a:t>
            </a:r>
          </a:p>
          <a:p>
            <a:pPr algn="l"/>
            <a:r>
              <a:rPr lang="ja-JP" altLang="en-US" sz="2200" dirty="0" smtClean="0"/>
              <a:t>　</a:t>
            </a:r>
            <a:r>
              <a:rPr lang="ja-JP" altLang="en-US" sz="2200" dirty="0"/>
              <a:t>　　</a:t>
            </a:r>
            <a:r>
              <a:rPr lang="ja-JP" altLang="en-US" sz="2200" dirty="0" smtClean="0"/>
              <a:t>　</a:t>
            </a:r>
            <a:r>
              <a:rPr lang="ja-JP" altLang="en-US" sz="2200" dirty="0"/>
              <a:t>　</a:t>
            </a:r>
            <a:r>
              <a:rPr lang="ja-JP" altLang="en-US" sz="2200" dirty="0" smtClean="0"/>
              <a:t>　（</a:t>
            </a:r>
            <a:r>
              <a:rPr lang="ja-JP" altLang="en-US" sz="2200" dirty="0"/>
              <a:t>日本における市民一般の暮らしぶりとの格差是正）</a:t>
            </a:r>
          </a:p>
          <a:p>
            <a:pPr algn="l"/>
            <a:r>
              <a:rPr lang="ja-JP" altLang="en-US" sz="2200" dirty="0" smtClean="0"/>
              <a:t>　　　</a:t>
            </a:r>
            <a:r>
              <a:rPr lang="ja-JP" altLang="en-US" sz="2200" dirty="0"/>
              <a:t>　「インクーシブな社会」</a:t>
            </a:r>
          </a:p>
          <a:p>
            <a:pPr algn="l"/>
            <a:endParaRPr lang="ja-JP" altLang="en-US" sz="2200" dirty="0"/>
          </a:p>
          <a:p>
            <a:pPr algn="l"/>
            <a:r>
              <a:rPr lang="ja-JP" altLang="en-US" sz="2200" dirty="0" smtClean="0"/>
              <a:t>　　</a:t>
            </a:r>
            <a:r>
              <a:rPr lang="ja-JP" altLang="en-US" sz="2200" dirty="0"/>
              <a:t>　　</a:t>
            </a:r>
            <a:r>
              <a:rPr lang="ja-JP" altLang="en-US" sz="2200" dirty="0" smtClean="0">
                <a:solidFill>
                  <a:srgbClr val="F5C08B"/>
                </a:solidFill>
              </a:rPr>
              <a:t>⇓</a:t>
            </a:r>
            <a:r>
              <a:rPr lang="ja-JP" altLang="en-US" sz="2200" dirty="0">
                <a:solidFill>
                  <a:srgbClr val="F5C08B"/>
                </a:solidFill>
              </a:rPr>
              <a:t>　今後の課題～一層の</a:t>
            </a:r>
            <a:r>
              <a:rPr lang="ja-JP" altLang="en-US" sz="2200" dirty="0" smtClean="0">
                <a:solidFill>
                  <a:srgbClr val="F5C08B"/>
                </a:solidFill>
              </a:rPr>
              <a:t>努力　⇓</a:t>
            </a:r>
            <a:endParaRPr kumimoji="1" lang="ja-JP" altLang="en-US" sz="2200" dirty="0">
              <a:solidFill>
                <a:srgbClr val="F5C08B"/>
              </a:solidFill>
            </a:endParaRPr>
          </a:p>
        </p:txBody>
      </p:sp>
      <p:grpSp>
        <p:nvGrpSpPr>
          <p:cNvPr id="4" name="Group 7"/>
          <p:cNvGrpSpPr>
            <a:grpSpLocks/>
          </p:cNvGrpSpPr>
          <p:nvPr/>
        </p:nvGrpSpPr>
        <p:grpSpPr bwMode="auto">
          <a:xfrm>
            <a:off x="7596336" y="515719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a:ln w="9525">
                    <a:solidFill>
                      <a:srgbClr val="FFFFFF"/>
                    </a:solidFill>
                    <a:round/>
                    <a:headEnd/>
                    <a:tailEnd/>
                  </a:ln>
                  <a:solidFill>
                    <a:srgbClr val="FFFFFF"/>
                  </a:solidFill>
                  <a:effectLst/>
                  <a:latin typeface="ＭＳ Ｐゴシック"/>
                  <a:ea typeface="ＭＳ Ｐゴシック"/>
                </a:rPr>
                <a:t>JDF</a:t>
              </a:r>
              <a:endParaRPr lang="ja-JP" altLang="en-US" sz="3600" b="1" kern="10" spc="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a:solidFill>
                    <a:srgbClr val="FFFFFF"/>
                  </a:solidFill>
                  <a:latin typeface="Century"/>
                </a:rPr>
                <a:t>Japan Disability</a:t>
              </a:r>
            </a:p>
            <a:p>
              <a:pPr algn="l" rtl="0">
                <a:lnSpc>
                  <a:spcPts val="900"/>
                </a:lnSpc>
                <a:defRPr sz="1000"/>
              </a:pPr>
              <a:r>
                <a:rPr lang="en-US" altLang="ja-JP" sz="1000" b="0" i="0" u="none" strike="noStrike" baseline="0">
                  <a:solidFill>
                    <a:srgbClr val="FFFFFF"/>
                  </a:solidFill>
                  <a:latin typeface="Century"/>
                </a:rPr>
                <a:t>Forum</a:t>
              </a:r>
            </a:p>
            <a:p>
              <a:pPr algn="l" rtl="0">
                <a:defRPr sz="1000"/>
              </a:pPr>
              <a:endParaRPr lang="en-US" altLang="ja-JP" sz="1200" b="0" i="0" u="none" strike="noStrike" baseline="0">
                <a:solidFill>
                  <a:srgbClr val="FFFFFF"/>
                </a:solidFill>
                <a:latin typeface="Century"/>
              </a:endParaRPr>
            </a:p>
          </p:txBody>
        </p:sp>
      </p:grpSp>
    </p:spTree>
    <p:extLst>
      <p:ext uri="{BB962C8B-B14F-4D97-AF65-F5344CB8AC3E}">
        <p14:creationId xmlns:p14="http://schemas.microsoft.com/office/powerpoint/2010/main" val="24899502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a:latin typeface="ＭＳ Ｐゴシック" panose="020B0600070205080204" pitchFamily="50" charset="-128"/>
              </a:rPr>
              <a:t>批准後の重点政策課題</a:t>
            </a:r>
            <a:r>
              <a:rPr lang="ja-JP" altLang="en-US" sz="4000" dirty="0" smtClean="0">
                <a:latin typeface="ＭＳ Ｐゴシック" panose="020B0600070205080204" pitchFamily="50" charset="-128"/>
              </a:rPr>
              <a:t>（４）</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965776" y="1948872"/>
            <a:ext cx="7854696" cy="1336112"/>
          </a:xfrm>
        </p:spPr>
        <p:txBody>
          <a:bodyPr>
            <a:noAutofit/>
          </a:bodyPr>
          <a:lstStyle/>
          <a:p>
            <a:pPr algn="l"/>
            <a:r>
              <a:rPr lang="ja-JP" altLang="en-US" sz="3200" dirty="0">
                <a:solidFill>
                  <a:srgbClr val="EEF561"/>
                </a:solidFill>
              </a:rPr>
              <a:t>関連する基礎データの集約・集積、公開</a:t>
            </a:r>
          </a:p>
          <a:p>
            <a:pPr algn="l"/>
            <a:endParaRPr lang="ja-JP" altLang="en-US" sz="2800" dirty="0"/>
          </a:p>
          <a:p>
            <a:pPr algn="l"/>
            <a:r>
              <a:rPr lang="ja-JP" altLang="en-US" sz="2800" dirty="0"/>
              <a:t>・障害者と障害のない市民を比較するデータ</a:t>
            </a:r>
            <a:r>
              <a:rPr lang="ja-JP" altLang="en-US" sz="2800" dirty="0" smtClean="0"/>
              <a:t>が</a:t>
            </a:r>
            <a:endParaRPr lang="en-US" altLang="ja-JP" sz="2800" dirty="0" smtClean="0"/>
          </a:p>
          <a:p>
            <a:pPr algn="l"/>
            <a:r>
              <a:rPr lang="ja-JP" altLang="en-US" sz="2800" dirty="0"/>
              <a:t>　</a:t>
            </a:r>
            <a:r>
              <a:rPr lang="ja-JP" altLang="en-US" sz="2800" dirty="0" smtClean="0"/>
              <a:t>皆無</a:t>
            </a:r>
            <a:r>
              <a:rPr lang="ja-JP" altLang="en-US" sz="2800" dirty="0"/>
              <a:t>に近い</a:t>
            </a:r>
          </a:p>
          <a:p>
            <a:pPr algn="l"/>
            <a:r>
              <a:rPr lang="ja-JP" altLang="en-US" sz="2800" dirty="0"/>
              <a:t>　</a:t>
            </a:r>
            <a:r>
              <a:rPr lang="ja-JP" altLang="en-US" sz="2800" dirty="0" smtClean="0"/>
              <a:t>　　→</a:t>
            </a:r>
            <a:r>
              <a:rPr lang="ja-JP" altLang="en-US" sz="2800" dirty="0"/>
              <a:t>「他の者との平等を基礎として</a:t>
            </a:r>
            <a:r>
              <a:rPr lang="ja-JP" altLang="en-US" sz="2800" dirty="0" smtClean="0"/>
              <a:t>」</a:t>
            </a:r>
            <a:endParaRPr lang="en-US" altLang="ja-JP" sz="2800" dirty="0" smtClean="0"/>
          </a:p>
          <a:p>
            <a:pPr algn="l"/>
            <a:endParaRPr lang="ja-JP" altLang="en-US" sz="2800" dirty="0"/>
          </a:p>
          <a:p>
            <a:pPr algn="l"/>
            <a:r>
              <a:rPr lang="ja-JP" altLang="en-US" sz="2800" dirty="0"/>
              <a:t>・統計法に基づいた基礎データ集約の必要性</a:t>
            </a:r>
          </a:p>
          <a:p>
            <a:pPr algn="l"/>
            <a:r>
              <a:rPr lang="ja-JP" altLang="en-US" sz="2800" dirty="0"/>
              <a:t>　</a:t>
            </a:r>
            <a:r>
              <a:rPr lang="ja-JP" altLang="en-US" sz="2800" dirty="0" smtClean="0"/>
              <a:t>　　→</a:t>
            </a:r>
            <a:r>
              <a:rPr lang="ja-JP" altLang="en-US" sz="2800" dirty="0"/>
              <a:t>政府報告案にも課題が指摘されている</a:t>
            </a:r>
          </a:p>
        </p:txBody>
      </p:sp>
      <p:grpSp>
        <p:nvGrpSpPr>
          <p:cNvPr id="4" name="Group 7"/>
          <p:cNvGrpSpPr>
            <a:grpSpLocks/>
          </p:cNvGrpSpPr>
          <p:nvPr/>
        </p:nvGrpSpPr>
        <p:grpSpPr bwMode="auto">
          <a:xfrm>
            <a:off x="7935788" y="551723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964322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a:latin typeface="ＭＳ Ｐゴシック" panose="020B0600070205080204" pitchFamily="50" charset="-128"/>
              </a:rPr>
              <a:t>批准後の重点政策課題</a:t>
            </a:r>
            <a:r>
              <a:rPr lang="ja-JP" altLang="en-US" sz="4000" dirty="0" smtClean="0">
                <a:latin typeface="ＭＳ Ｐゴシック" panose="020B0600070205080204" pitchFamily="50" charset="-128"/>
              </a:rPr>
              <a:t>（５）</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965776" y="1948872"/>
            <a:ext cx="7854696" cy="1336112"/>
          </a:xfrm>
        </p:spPr>
        <p:txBody>
          <a:bodyPr>
            <a:noAutofit/>
          </a:bodyPr>
          <a:lstStyle/>
          <a:p>
            <a:pPr algn="l"/>
            <a:r>
              <a:rPr lang="ja-JP" altLang="en-US" sz="3200" dirty="0">
                <a:solidFill>
                  <a:srgbClr val="EEF561"/>
                </a:solidFill>
              </a:rPr>
              <a:t>政策審議システムの改善</a:t>
            </a:r>
          </a:p>
          <a:p>
            <a:pPr algn="l"/>
            <a:endParaRPr lang="ja-JP" altLang="en-US" sz="2800" dirty="0"/>
          </a:p>
          <a:p>
            <a:pPr algn="l"/>
            <a:r>
              <a:rPr lang="ja-JP" altLang="en-US" sz="2800" dirty="0"/>
              <a:t>・権利条約第</a:t>
            </a:r>
            <a:r>
              <a:rPr lang="en-US" altLang="ja-JP" sz="2800" dirty="0"/>
              <a:t>4</a:t>
            </a:r>
            <a:r>
              <a:rPr lang="ja-JP" altLang="en-US" sz="2800" dirty="0"/>
              <a:t>条</a:t>
            </a:r>
            <a:r>
              <a:rPr lang="en-US" altLang="ja-JP" sz="2800" dirty="0"/>
              <a:t>3</a:t>
            </a:r>
            <a:r>
              <a:rPr lang="ja-JP" altLang="en-US" sz="2800" dirty="0"/>
              <a:t>項に沿って具体化が必要</a:t>
            </a:r>
          </a:p>
          <a:p>
            <a:pPr algn="l"/>
            <a:r>
              <a:rPr lang="ja-JP" altLang="en-US" sz="2800" dirty="0"/>
              <a:t>　</a:t>
            </a:r>
            <a:r>
              <a:rPr lang="ja-JP" altLang="en-US" sz="2800" dirty="0" smtClean="0"/>
              <a:t>　→</a:t>
            </a:r>
            <a:r>
              <a:rPr lang="ja-JP" altLang="en-US" sz="2800" dirty="0" err="1" smtClean="0"/>
              <a:t>障がい</a:t>
            </a:r>
            <a:r>
              <a:rPr lang="ja-JP" altLang="en-US" sz="2800" dirty="0" smtClean="0"/>
              <a:t>者</a:t>
            </a:r>
            <a:r>
              <a:rPr lang="ja-JP" altLang="en-US" sz="2800" dirty="0"/>
              <a:t>制度改革推進会議の</a:t>
            </a:r>
            <a:r>
              <a:rPr lang="ja-JP" altLang="en-US" sz="2800" dirty="0" smtClean="0"/>
              <a:t>例</a:t>
            </a:r>
            <a:endParaRPr lang="en-US" altLang="ja-JP" sz="2800" dirty="0" smtClean="0"/>
          </a:p>
          <a:p>
            <a:pPr algn="l"/>
            <a:r>
              <a:rPr lang="ja-JP" altLang="en-US" sz="2800" dirty="0"/>
              <a:t>　</a:t>
            </a:r>
            <a:r>
              <a:rPr lang="ja-JP" altLang="en-US" sz="2800" dirty="0" smtClean="0"/>
              <a:t>　　　（</a:t>
            </a:r>
            <a:r>
              <a:rPr lang="en-US" altLang="ja-JP" sz="2800" dirty="0"/>
              <a:t>2010</a:t>
            </a:r>
            <a:r>
              <a:rPr lang="ja-JP" altLang="en-US" sz="2800" dirty="0"/>
              <a:t>年</a:t>
            </a:r>
            <a:r>
              <a:rPr lang="en-US" altLang="ja-JP" sz="2800" dirty="0"/>
              <a:t>1</a:t>
            </a:r>
            <a:r>
              <a:rPr lang="ja-JP" altLang="en-US" sz="2800" dirty="0"/>
              <a:t>月～</a:t>
            </a:r>
            <a:r>
              <a:rPr lang="en-US" altLang="ja-JP" sz="2800" dirty="0"/>
              <a:t>2012</a:t>
            </a:r>
            <a:r>
              <a:rPr lang="ja-JP" altLang="en-US" sz="2800" dirty="0"/>
              <a:t>年</a:t>
            </a:r>
            <a:r>
              <a:rPr lang="en-US" altLang="ja-JP" sz="2800" dirty="0"/>
              <a:t>7</a:t>
            </a:r>
            <a:r>
              <a:rPr lang="ja-JP" altLang="en-US" sz="2800" dirty="0"/>
              <a:t>月）</a:t>
            </a:r>
          </a:p>
          <a:p>
            <a:pPr algn="l"/>
            <a:r>
              <a:rPr lang="ja-JP" altLang="en-US" sz="2800" dirty="0"/>
              <a:t>　</a:t>
            </a:r>
            <a:r>
              <a:rPr lang="ja-JP" altLang="en-US" sz="2800" dirty="0" smtClean="0"/>
              <a:t>　→</a:t>
            </a:r>
            <a:r>
              <a:rPr lang="ja-JP" altLang="en-US" sz="2800" dirty="0"/>
              <a:t>原則、すべての政策審議会に</a:t>
            </a:r>
            <a:r>
              <a:rPr lang="ja-JP" altLang="en-US" sz="2800" dirty="0" smtClean="0"/>
              <a:t>、</a:t>
            </a:r>
            <a:endParaRPr lang="en-US" altLang="ja-JP" sz="2800" dirty="0" smtClean="0"/>
          </a:p>
          <a:p>
            <a:pPr algn="l"/>
            <a:r>
              <a:rPr lang="ja-JP" altLang="en-US" sz="2800" dirty="0"/>
              <a:t>　</a:t>
            </a:r>
            <a:r>
              <a:rPr lang="ja-JP" altLang="en-US" sz="2800" dirty="0" smtClean="0"/>
              <a:t>　　　一定</a:t>
            </a:r>
            <a:r>
              <a:rPr lang="ja-JP" altLang="en-US" sz="2800" dirty="0"/>
              <a:t>割合の障害者の参加を</a:t>
            </a:r>
          </a:p>
        </p:txBody>
      </p:sp>
      <p:grpSp>
        <p:nvGrpSpPr>
          <p:cNvPr id="4" name="Group 7"/>
          <p:cNvGrpSpPr>
            <a:grpSpLocks/>
          </p:cNvGrpSpPr>
          <p:nvPr/>
        </p:nvGrpSpPr>
        <p:grpSpPr bwMode="auto">
          <a:xfrm>
            <a:off x="7935788" y="551723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3722316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a:latin typeface="ＭＳ Ｐゴシック" panose="020B0600070205080204" pitchFamily="50" charset="-128"/>
              </a:rPr>
              <a:t>批准後の重点政策課題</a:t>
            </a:r>
            <a:r>
              <a:rPr lang="ja-JP" altLang="en-US" sz="4000" dirty="0" smtClean="0">
                <a:latin typeface="ＭＳ Ｐゴシック" panose="020B0600070205080204" pitchFamily="50" charset="-128"/>
              </a:rPr>
              <a:t>（６）</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181800" y="2020880"/>
            <a:ext cx="7854696" cy="1336112"/>
          </a:xfrm>
        </p:spPr>
        <p:txBody>
          <a:bodyPr>
            <a:noAutofit/>
          </a:bodyPr>
          <a:lstStyle/>
          <a:p>
            <a:pPr algn="l"/>
            <a:r>
              <a:rPr lang="ja-JP" altLang="en-US" sz="3200" dirty="0">
                <a:solidFill>
                  <a:srgbClr val="EEF561"/>
                </a:solidFill>
              </a:rPr>
              <a:t>権利条約の社会への周知・工夫</a:t>
            </a:r>
          </a:p>
          <a:p>
            <a:pPr algn="l"/>
            <a:endParaRPr lang="ja-JP" altLang="en-US" sz="2800" dirty="0"/>
          </a:p>
          <a:p>
            <a:pPr algn="l"/>
            <a:r>
              <a:rPr lang="ja-JP" altLang="en-US" sz="2800" dirty="0"/>
              <a:t>・権利条約は、社会のあり方自体を問う</a:t>
            </a:r>
            <a:r>
              <a:rPr lang="ja-JP" altLang="en-US" sz="2800" dirty="0" smtClean="0"/>
              <a:t>もの</a:t>
            </a:r>
            <a:endParaRPr lang="en-US" altLang="ja-JP" sz="2800" dirty="0" smtClean="0"/>
          </a:p>
          <a:p>
            <a:pPr algn="l"/>
            <a:endParaRPr lang="ja-JP" altLang="en-US" sz="2800" dirty="0"/>
          </a:p>
          <a:p>
            <a:pPr algn="l"/>
            <a:r>
              <a:rPr lang="ja-JP" altLang="en-US" sz="2800" dirty="0"/>
              <a:t>・「</a:t>
            </a:r>
            <a:r>
              <a:rPr lang="ja-JP" altLang="en-US" sz="2800" dirty="0" err="1"/>
              <a:t>えほん</a:t>
            </a:r>
            <a:r>
              <a:rPr lang="ja-JP" altLang="en-US" sz="2800" dirty="0"/>
              <a:t>障害者権利条約」の例</a:t>
            </a:r>
          </a:p>
          <a:p>
            <a:pPr algn="l"/>
            <a:endParaRPr lang="en-US" altLang="ja-JP" sz="2800" dirty="0" smtClean="0"/>
          </a:p>
          <a:p>
            <a:pPr algn="l"/>
            <a:r>
              <a:rPr lang="ja-JP" altLang="en-US" sz="2800" dirty="0" smtClean="0"/>
              <a:t>・</a:t>
            </a:r>
            <a:r>
              <a:rPr lang="ja-JP" altLang="en-US" sz="2800" dirty="0"/>
              <a:t>マスコミとの連携をはじめ、さらなる工夫を</a:t>
            </a:r>
          </a:p>
        </p:txBody>
      </p:sp>
      <p:grpSp>
        <p:nvGrpSpPr>
          <p:cNvPr id="4" name="Group 7"/>
          <p:cNvGrpSpPr>
            <a:grpSpLocks/>
          </p:cNvGrpSpPr>
          <p:nvPr/>
        </p:nvGrpSpPr>
        <p:grpSpPr bwMode="auto">
          <a:xfrm>
            <a:off x="7935788" y="551723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20053298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en-US" altLang="ja-JP" sz="4000" dirty="0">
                <a:latin typeface="ＭＳ Ｐゴシック" panose="020B0600070205080204" pitchFamily="50" charset="-128"/>
              </a:rPr>
              <a:t>JDF</a:t>
            </a:r>
            <a:r>
              <a:rPr lang="ja-JP" altLang="en-US" sz="4000" dirty="0">
                <a:latin typeface="ＭＳ Ｐゴシック" panose="020B0600070205080204" pitchFamily="50" charset="-128"/>
              </a:rPr>
              <a:t>の課題</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899592" y="1988840"/>
            <a:ext cx="7854696" cy="1336112"/>
          </a:xfrm>
        </p:spPr>
        <p:txBody>
          <a:bodyPr>
            <a:noAutofit/>
          </a:bodyPr>
          <a:lstStyle/>
          <a:p>
            <a:pPr algn="l"/>
            <a:r>
              <a:rPr lang="ja-JP" altLang="en-US" sz="2400" dirty="0"/>
              <a:t>・これまで一貫して市民社会組織の立場で権利</a:t>
            </a:r>
            <a:r>
              <a:rPr lang="ja-JP" altLang="en-US" sz="2400" dirty="0" smtClean="0"/>
              <a:t>条約に関与</a:t>
            </a:r>
            <a:endParaRPr lang="ja-JP" altLang="en-US" sz="2400" dirty="0"/>
          </a:p>
          <a:p>
            <a:pPr algn="l"/>
            <a:r>
              <a:rPr lang="ja-JP" altLang="en-US" sz="2400" dirty="0"/>
              <a:t>・今後もこれを継続</a:t>
            </a:r>
          </a:p>
          <a:p>
            <a:pPr algn="l"/>
            <a:r>
              <a:rPr lang="ja-JP" altLang="en-US" sz="2400" dirty="0"/>
              <a:t>　</a:t>
            </a:r>
            <a:r>
              <a:rPr lang="ja-JP" altLang="en-US" sz="2400" dirty="0" smtClean="0"/>
              <a:t>　→</a:t>
            </a:r>
            <a:r>
              <a:rPr lang="ja-JP" altLang="en-US" sz="2400" dirty="0"/>
              <a:t>パラレルレポートの作成準備</a:t>
            </a:r>
          </a:p>
          <a:p>
            <a:pPr algn="l"/>
            <a:r>
              <a:rPr lang="ja-JP" altLang="en-US" sz="2400" dirty="0"/>
              <a:t>　</a:t>
            </a:r>
            <a:r>
              <a:rPr lang="ja-JP" altLang="en-US" sz="2400" dirty="0" smtClean="0"/>
              <a:t>　→</a:t>
            </a:r>
            <a:r>
              <a:rPr lang="ja-JP" altLang="en-US" sz="2400" dirty="0"/>
              <a:t>締約国会議や障害者権利委員会などの傍聴活動</a:t>
            </a:r>
          </a:p>
          <a:p>
            <a:pPr algn="l"/>
            <a:r>
              <a:rPr lang="ja-JP" altLang="en-US" sz="2400" dirty="0"/>
              <a:t>　</a:t>
            </a:r>
            <a:r>
              <a:rPr lang="ja-JP" altLang="en-US" sz="2400" dirty="0" smtClean="0"/>
              <a:t>　→</a:t>
            </a:r>
            <a:r>
              <a:rPr lang="en-US" altLang="ja-JP" sz="2400" dirty="0"/>
              <a:t>JDF</a:t>
            </a:r>
            <a:r>
              <a:rPr lang="ja-JP" altLang="en-US" sz="2400" dirty="0"/>
              <a:t>「障害者権利条約推進委員会」の強化　</a:t>
            </a:r>
            <a:r>
              <a:rPr lang="en-US" altLang="ja-JP" sz="2400" dirty="0"/>
              <a:t>etc.</a:t>
            </a:r>
          </a:p>
          <a:p>
            <a:pPr algn="l"/>
            <a:endParaRPr lang="en-US" altLang="ja-JP" sz="2400" dirty="0"/>
          </a:p>
          <a:p>
            <a:pPr algn="l"/>
            <a:r>
              <a:rPr lang="en-US" altLang="ja-JP" sz="2400" dirty="0"/>
              <a:t>○</a:t>
            </a:r>
            <a:r>
              <a:rPr lang="ja-JP" altLang="en-US" sz="2400" dirty="0"/>
              <a:t>権利</a:t>
            </a:r>
            <a:r>
              <a:rPr lang="ja-JP" altLang="en-US" sz="2400" dirty="0" smtClean="0"/>
              <a:t>条約を</a:t>
            </a:r>
            <a:r>
              <a:rPr lang="ja-JP" altLang="en-US" sz="2400" dirty="0">
                <a:solidFill>
                  <a:srgbClr val="F5C08B"/>
                </a:solidFill>
              </a:rPr>
              <a:t>「共通言語」</a:t>
            </a:r>
            <a:r>
              <a:rPr lang="ja-JP" altLang="en-US" sz="2400" dirty="0"/>
              <a:t>としながら、</a:t>
            </a:r>
          </a:p>
          <a:p>
            <a:pPr algn="l"/>
            <a:r>
              <a:rPr lang="ja-JP" altLang="en-US" sz="2400" dirty="0"/>
              <a:t>　</a:t>
            </a:r>
            <a:r>
              <a:rPr lang="ja-JP" altLang="en-US" sz="2400" dirty="0" smtClean="0"/>
              <a:t>その</a:t>
            </a:r>
            <a:r>
              <a:rPr lang="ja-JP" altLang="en-US" sz="2400" dirty="0"/>
              <a:t>共感を礎に、今後とも各国と交流を深めていきたい</a:t>
            </a:r>
          </a:p>
        </p:txBody>
      </p:sp>
      <p:grpSp>
        <p:nvGrpSpPr>
          <p:cNvPr id="4" name="Group 7"/>
          <p:cNvGrpSpPr>
            <a:grpSpLocks/>
          </p:cNvGrpSpPr>
          <p:nvPr/>
        </p:nvGrpSpPr>
        <p:grpSpPr bwMode="auto">
          <a:xfrm>
            <a:off x="7935788" y="551723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277746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smtClean="0"/>
              <a:t>障害者</a:t>
            </a:r>
            <a:r>
              <a:rPr lang="ja-JP" altLang="en-US" sz="4000" dirty="0"/>
              <a:t>の</a:t>
            </a:r>
            <a:r>
              <a:rPr lang="ja-JP" altLang="en-US" sz="4000" dirty="0" smtClean="0"/>
              <a:t>数</a:t>
            </a:r>
            <a:endParaRPr kumimoji="1" lang="ja-JP" altLang="en-US" sz="4000" dirty="0"/>
          </a:p>
        </p:txBody>
      </p:sp>
      <p:sp>
        <p:nvSpPr>
          <p:cNvPr id="3" name="サブタイトル 2"/>
          <p:cNvSpPr>
            <a:spLocks noGrp="1"/>
          </p:cNvSpPr>
          <p:nvPr>
            <p:ph type="subTitle" idx="1"/>
          </p:nvPr>
        </p:nvSpPr>
        <p:spPr>
          <a:xfrm>
            <a:off x="1043608" y="1660840"/>
            <a:ext cx="7854696" cy="1336112"/>
          </a:xfrm>
        </p:spPr>
        <p:txBody>
          <a:bodyPr>
            <a:noAutofit/>
          </a:bodyPr>
          <a:lstStyle/>
          <a:p>
            <a:pPr algn="l"/>
            <a:r>
              <a:rPr lang="ja-JP" altLang="en-US" sz="2400" dirty="0">
                <a:solidFill>
                  <a:srgbClr val="EEF561"/>
                </a:solidFill>
              </a:rPr>
              <a:t>身体障害者　</a:t>
            </a:r>
            <a:r>
              <a:rPr lang="en-US" altLang="ja-JP" sz="2400" dirty="0">
                <a:solidFill>
                  <a:srgbClr val="EEF561"/>
                </a:solidFill>
              </a:rPr>
              <a:t>393</a:t>
            </a:r>
            <a:r>
              <a:rPr lang="ja-JP" altLang="en-US" sz="2400" dirty="0">
                <a:solidFill>
                  <a:srgbClr val="EEF561"/>
                </a:solidFill>
              </a:rPr>
              <a:t>万７千人</a:t>
            </a:r>
          </a:p>
          <a:p>
            <a:pPr algn="l"/>
            <a:r>
              <a:rPr lang="ja-JP" altLang="en-US" sz="2400" dirty="0">
                <a:solidFill>
                  <a:srgbClr val="EEF561"/>
                </a:solidFill>
              </a:rPr>
              <a:t>知的障害者　</a:t>
            </a:r>
            <a:r>
              <a:rPr lang="en-US" altLang="ja-JP" sz="2400" dirty="0">
                <a:solidFill>
                  <a:srgbClr val="EEF561"/>
                </a:solidFill>
              </a:rPr>
              <a:t>74</a:t>
            </a:r>
            <a:r>
              <a:rPr lang="ja-JP" altLang="en-US" sz="2400" dirty="0">
                <a:solidFill>
                  <a:srgbClr val="EEF561"/>
                </a:solidFill>
              </a:rPr>
              <a:t>万１千人</a:t>
            </a:r>
          </a:p>
          <a:p>
            <a:pPr algn="l"/>
            <a:r>
              <a:rPr lang="ja-JP" altLang="en-US" sz="2400" dirty="0">
                <a:solidFill>
                  <a:srgbClr val="EEF561"/>
                </a:solidFill>
              </a:rPr>
              <a:t>精神障害者　</a:t>
            </a:r>
            <a:r>
              <a:rPr lang="en-US" altLang="ja-JP" sz="2400" dirty="0">
                <a:solidFill>
                  <a:srgbClr val="EEF561"/>
                </a:solidFill>
              </a:rPr>
              <a:t>320</a:t>
            </a:r>
            <a:r>
              <a:rPr lang="ja-JP" altLang="en-US" sz="2400" dirty="0">
                <a:solidFill>
                  <a:srgbClr val="EEF561"/>
                </a:solidFill>
              </a:rPr>
              <a:t>万</a:t>
            </a:r>
            <a:r>
              <a:rPr lang="en-US" altLang="ja-JP" sz="2400" dirty="0">
                <a:solidFill>
                  <a:srgbClr val="EEF561"/>
                </a:solidFill>
              </a:rPr>
              <a:t>1</a:t>
            </a:r>
            <a:r>
              <a:rPr lang="ja-JP" altLang="en-US" sz="2400" dirty="0">
                <a:solidFill>
                  <a:srgbClr val="EEF561"/>
                </a:solidFill>
              </a:rPr>
              <a:t>千人</a:t>
            </a:r>
          </a:p>
          <a:p>
            <a:pPr algn="l"/>
            <a:endParaRPr lang="ja-JP" altLang="en-US" sz="2200" dirty="0"/>
          </a:p>
          <a:p>
            <a:pPr algn="l"/>
            <a:r>
              <a:rPr lang="ja-JP" altLang="en-US" sz="2200" dirty="0"/>
              <a:t>＊国民のおよそ６％が何らかの障害</a:t>
            </a:r>
          </a:p>
          <a:p>
            <a:pPr algn="l"/>
            <a:r>
              <a:rPr lang="ja-JP" altLang="en-US" sz="2200" dirty="0" smtClean="0"/>
              <a:t>　　　（出典</a:t>
            </a:r>
            <a:r>
              <a:rPr lang="ja-JP" altLang="en-US" sz="2200" dirty="0"/>
              <a:t>：</a:t>
            </a:r>
            <a:r>
              <a:rPr lang="en-US" altLang="ja-JP" sz="2200" dirty="0"/>
              <a:t>2015</a:t>
            </a:r>
            <a:r>
              <a:rPr lang="ja-JP" altLang="en-US" sz="2200" dirty="0"/>
              <a:t>年度障害者白書）</a:t>
            </a:r>
          </a:p>
          <a:p>
            <a:pPr algn="l"/>
            <a:endParaRPr lang="ja-JP" altLang="en-US" sz="2200" dirty="0"/>
          </a:p>
          <a:p>
            <a:pPr algn="l"/>
            <a:r>
              <a:rPr lang="ja-JP" altLang="en-US" sz="2400" dirty="0"/>
              <a:t>→</a:t>
            </a:r>
            <a:r>
              <a:rPr lang="ja-JP" altLang="en-US" sz="2400" dirty="0">
                <a:solidFill>
                  <a:srgbClr val="EEF561"/>
                </a:solidFill>
              </a:rPr>
              <a:t>「谷間の障害」</a:t>
            </a:r>
          </a:p>
          <a:p>
            <a:pPr algn="l"/>
            <a:r>
              <a:rPr lang="ja-JP" altLang="en-US" sz="2200" dirty="0" smtClean="0"/>
              <a:t>　　　　難病</a:t>
            </a:r>
            <a:r>
              <a:rPr lang="ja-JP" altLang="en-US" sz="2200" dirty="0"/>
              <a:t>、発達障害、難聴、視野狭窄、色覚障害</a:t>
            </a:r>
            <a:r>
              <a:rPr lang="ja-JP" altLang="en-US" sz="2200" dirty="0" smtClean="0"/>
              <a:t>、</a:t>
            </a:r>
            <a:endParaRPr lang="en-US" altLang="ja-JP" sz="2200" dirty="0" smtClean="0"/>
          </a:p>
          <a:p>
            <a:pPr algn="l"/>
            <a:r>
              <a:rPr lang="ja-JP" altLang="en-US" sz="2200" dirty="0"/>
              <a:t>　</a:t>
            </a:r>
            <a:r>
              <a:rPr lang="ja-JP" altLang="en-US" sz="2200" dirty="0" smtClean="0"/>
              <a:t>　　　高次</a:t>
            </a:r>
            <a:r>
              <a:rPr lang="ja-JP" altLang="en-US" sz="2200" dirty="0"/>
              <a:t>脳機能障害、吃音障害、認知症・・・</a:t>
            </a:r>
          </a:p>
          <a:p>
            <a:pPr algn="l"/>
            <a:r>
              <a:rPr lang="ja-JP" altLang="en-US" sz="2200" dirty="0" smtClean="0"/>
              <a:t>　　　その</a:t>
            </a:r>
            <a:r>
              <a:rPr lang="ja-JP" altLang="en-US" sz="2200" dirty="0"/>
              <a:t>一部または大半が障害の範囲に含まれていない。</a:t>
            </a:r>
            <a:endParaRPr kumimoji="1" lang="ja-JP" altLang="en-US" sz="2200" dirty="0"/>
          </a:p>
        </p:txBody>
      </p:sp>
      <p:grpSp>
        <p:nvGrpSpPr>
          <p:cNvPr id="4" name="Group 7"/>
          <p:cNvGrpSpPr>
            <a:grpSpLocks/>
          </p:cNvGrpSpPr>
          <p:nvPr/>
        </p:nvGrpSpPr>
        <p:grpSpPr bwMode="auto">
          <a:xfrm>
            <a:off x="7668344" y="490572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2214425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a:t>主要な法律</a:t>
            </a:r>
            <a:endParaRPr kumimoji="1" lang="ja-JP" altLang="en-US" sz="4000" dirty="0"/>
          </a:p>
        </p:txBody>
      </p:sp>
      <p:sp>
        <p:nvSpPr>
          <p:cNvPr id="3" name="サブタイトル 2"/>
          <p:cNvSpPr>
            <a:spLocks noGrp="1"/>
          </p:cNvSpPr>
          <p:nvPr>
            <p:ph type="subTitle" idx="1"/>
          </p:nvPr>
        </p:nvSpPr>
        <p:spPr>
          <a:xfrm>
            <a:off x="899592" y="1732848"/>
            <a:ext cx="7854696" cy="1336112"/>
          </a:xfrm>
        </p:spPr>
        <p:txBody>
          <a:bodyPr>
            <a:noAutofit/>
          </a:bodyPr>
          <a:lstStyle/>
          <a:p>
            <a:pPr algn="l"/>
            <a:r>
              <a:rPr lang="ja-JP" altLang="en-US" sz="2000" dirty="0">
                <a:solidFill>
                  <a:srgbClr val="EEF561"/>
                </a:solidFill>
              </a:rPr>
              <a:t>＊障害者を主対象としたもの、または特に関わりが深いものでは・・・</a:t>
            </a:r>
          </a:p>
          <a:p>
            <a:pPr algn="l"/>
            <a:endParaRPr lang="ja-JP" altLang="en-US" sz="1400" dirty="0"/>
          </a:p>
          <a:p>
            <a:pPr algn="l"/>
            <a:r>
              <a:rPr lang="ja-JP" altLang="en-US" sz="1400" dirty="0"/>
              <a:t>障害者基本法</a:t>
            </a:r>
          </a:p>
          <a:p>
            <a:pPr algn="l"/>
            <a:r>
              <a:rPr lang="ja-JP" altLang="en-US" sz="1400" dirty="0"/>
              <a:t>障害を理由とする差別の解消の推進に関する法律</a:t>
            </a:r>
          </a:p>
          <a:p>
            <a:pPr algn="l"/>
            <a:r>
              <a:rPr lang="ja-JP" altLang="en-US" sz="1400" dirty="0"/>
              <a:t>障害者の雇用の促進等に関する法律</a:t>
            </a:r>
          </a:p>
          <a:p>
            <a:pPr algn="l"/>
            <a:r>
              <a:rPr lang="ja-JP" altLang="en-US" sz="1400" dirty="0"/>
              <a:t>障害者の日常生活及び社会生活を総合的に支援するための法律</a:t>
            </a:r>
          </a:p>
          <a:p>
            <a:pPr algn="l"/>
            <a:r>
              <a:rPr lang="ja-JP" altLang="en-US" sz="1400" dirty="0"/>
              <a:t>社会福祉法</a:t>
            </a:r>
          </a:p>
          <a:p>
            <a:pPr algn="l"/>
            <a:r>
              <a:rPr lang="ja-JP" altLang="en-US" sz="1400" dirty="0"/>
              <a:t>身体障害者福祉法</a:t>
            </a:r>
          </a:p>
          <a:p>
            <a:pPr algn="l"/>
            <a:r>
              <a:rPr lang="ja-JP" altLang="en-US" sz="1400" dirty="0"/>
              <a:t>知的障害者福祉法</a:t>
            </a:r>
          </a:p>
          <a:p>
            <a:pPr algn="l"/>
            <a:r>
              <a:rPr lang="ja-JP" altLang="en-US" sz="1400" dirty="0"/>
              <a:t>精神保健及び精神障害者福祉に関する法律</a:t>
            </a:r>
          </a:p>
          <a:p>
            <a:pPr algn="l"/>
            <a:r>
              <a:rPr lang="ja-JP" altLang="en-US" sz="1400" dirty="0"/>
              <a:t>発達障害者支援法</a:t>
            </a:r>
          </a:p>
          <a:p>
            <a:pPr algn="l"/>
            <a:r>
              <a:rPr lang="ja-JP" altLang="en-US" sz="1400" dirty="0"/>
              <a:t>障害者虐待の防止、障害者の養護者に対する支援等に関する法律</a:t>
            </a:r>
          </a:p>
          <a:p>
            <a:pPr algn="l"/>
            <a:r>
              <a:rPr lang="ja-JP" altLang="en-US" sz="1400" dirty="0"/>
              <a:t>高齢者、障害者等の移動等の円滑化の促進に関する法律</a:t>
            </a:r>
          </a:p>
          <a:p>
            <a:pPr algn="l"/>
            <a:r>
              <a:rPr lang="ja-JP" altLang="en-US" sz="1400" dirty="0"/>
              <a:t>国等による障害者就労施設等からの物品等の調達の推進等に関する法律</a:t>
            </a:r>
          </a:p>
          <a:p>
            <a:pPr algn="l"/>
            <a:r>
              <a:rPr lang="ja-JP" altLang="en-US" sz="1400" dirty="0"/>
              <a:t>身体障害者の利便の増進に資する通信・放送身体障害者利用円滑化事業の推進に関する法律</a:t>
            </a:r>
          </a:p>
          <a:p>
            <a:pPr algn="l"/>
            <a:r>
              <a:rPr lang="ja-JP" altLang="en-US" sz="1400" dirty="0"/>
              <a:t>心神喪失等の状態で重大な他害行為を行った者の医療及び観察等に関する法律</a:t>
            </a:r>
          </a:p>
          <a:p>
            <a:pPr algn="l"/>
            <a:r>
              <a:rPr lang="ja-JP" altLang="en-US" sz="1400" dirty="0"/>
              <a:t>身体障害者補助犬法</a:t>
            </a:r>
          </a:p>
          <a:p>
            <a:pPr algn="l"/>
            <a:r>
              <a:rPr lang="ja-JP" altLang="en-US" sz="1400" dirty="0"/>
              <a:t>福祉用具の研究開発及び普及の促進に関する</a:t>
            </a:r>
            <a:r>
              <a:rPr lang="ja-JP" altLang="en-US" sz="1400" dirty="0" smtClean="0"/>
              <a:t>法律　　</a:t>
            </a:r>
            <a:r>
              <a:rPr lang="en-US" altLang="ja-JP" sz="1400" dirty="0" smtClean="0"/>
              <a:t>etc.</a:t>
            </a:r>
            <a:endParaRPr lang="ja-JP" altLang="en-US" sz="1400" dirty="0"/>
          </a:p>
        </p:txBody>
      </p:sp>
      <p:grpSp>
        <p:nvGrpSpPr>
          <p:cNvPr id="4" name="Group 7"/>
          <p:cNvGrpSpPr>
            <a:grpSpLocks/>
          </p:cNvGrpSpPr>
          <p:nvPr/>
        </p:nvGrpSpPr>
        <p:grpSpPr bwMode="auto">
          <a:xfrm>
            <a:off x="7668344" y="562580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1140177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a:t>障害者</a:t>
            </a:r>
            <a:r>
              <a:rPr lang="ja-JP" altLang="en-US" sz="4000" dirty="0" smtClean="0"/>
              <a:t>組織（１）</a:t>
            </a:r>
            <a:endParaRPr kumimoji="1" lang="ja-JP" altLang="en-US" sz="4000" dirty="0"/>
          </a:p>
        </p:txBody>
      </p:sp>
      <p:sp>
        <p:nvSpPr>
          <p:cNvPr id="3" name="サブタイトル 2"/>
          <p:cNvSpPr>
            <a:spLocks noGrp="1"/>
          </p:cNvSpPr>
          <p:nvPr>
            <p:ph type="subTitle" idx="1"/>
          </p:nvPr>
        </p:nvSpPr>
        <p:spPr>
          <a:xfrm>
            <a:off x="2045896" y="1628800"/>
            <a:ext cx="7854696" cy="1336112"/>
          </a:xfrm>
        </p:spPr>
        <p:txBody>
          <a:bodyPr>
            <a:noAutofit/>
          </a:bodyPr>
          <a:lstStyle/>
          <a:p>
            <a:pPr algn="l"/>
            <a:r>
              <a:rPr lang="ja-JP" altLang="en-US" sz="2400" dirty="0">
                <a:solidFill>
                  <a:srgbClr val="EEF561"/>
                </a:solidFill>
              </a:rPr>
              <a:t>日本障害フォーラム（</a:t>
            </a:r>
            <a:r>
              <a:rPr lang="en-US" altLang="ja-JP" sz="2400" dirty="0" smtClean="0">
                <a:solidFill>
                  <a:srgbClr val="EEF561"/>
                </a:solidFill>
              </a:rPr>
              <a:t>JDF</a:t>
            </a:r>
            <a:r>
              <a:rPr lang="ja-JP" altLang="en-US" sz="2400" dirty="0" smtClean="0">
                <a:solidFill>
                  <a:srgbClr val="EEF561"/>
                </a:solidFill>
              </a:rPr>
              <a:t>）</a:t>
            </a:r>
            <a:r>
              <a:rPr lang="ja-JP" altLang="en-US" sz="2400" dirty="0">
                <a:solidFill>
                  <a:srgbClr val="EEF561"/>
                </a:solidFill>
              </a:rPr>
              <a:t>　</a:t>
            </a:r>
            <a:r>
              <a:rPr lang="ja-JP" altLang="en-US" sz="1800" dirty="0" smtClean="0">
                <a:solidFill>
                  <a:srgbClr val="EEF561"/>
                </a:solidFill>
              </a:rPr>
              <a:t>（以下</a:t>
            </a:r>
            <a:r>
              <a:rPr lang="ja-JP" altLang="en-US" sz="1800" dirty="0">
                <a:solidFill>
                  <a:srgbClr val="EEF561"/>
                </a:solidFill>
              </a:rPr>
              <a:t>の</a:t>
            </a:r>
            <a:r>
              <a:rPr lang="en-US" altLang="ja-JP" sz="1800" dirty="0">
                <a:solidFill>
                  <a:srgbClr val="EEF561"/>
                </a:solidFill>
              </a:rPr>
              <a:t>13</a:t>
            </a:r>
            <a:r>
              <a:rPr lang="ja-JP" altLang="en-US" sz="1800" dirty="0">
                <a:solidFill>
                  <a:srgbClr val="EEF561"/>
                </a:solidFill>
              </a:rPr>
              <a:t>団体で構成）</a:t>
            </a:r>
          </a:p>
          <a:p>
            <a:pPr algn="l"/>
            <a:endParaRPr lang="ja-JP" altLang="en-US" sz="1800" dirty="0"/>
          </a:p>
          <a:p>
            <a:pPr algn="l"/>
            <a:r>
              <a:rPr lang="ja-JP" altLang="en-US" sz="1800" dirty="0" smtClean="0"/>
              <a:t>　　　日本</a:t>
            </a:r>
            <a:r>
              <a:rPr lang="ja-JP" altLang="en-US" sz="1800" dirty="0"/>
              <a:t>身体障害者団体</a:t>
            </a:r>
            <a:r>
              <a:rPr lang="ja-JP" altLang="en-US" sz="1800" dirty="0" smtClean="0"/>
              <a:t>連合会</a:t>
            </a:r>
            <a:endParaRPr lang="ja-JP" altLang="en-US" sz="1800" dirty="0"/>
          </a:p>
          <a:p>
            <a:pPr algn="l"/>
            <a:r>
              <a:rPr lang="ja-JP" altLang="en-US" sz="1800" dirty="0" smtClean="0"/>
              <a:t>　　　日本</a:t>
            </a:r>
            <a:r>
              <a:rPr lang="ja-JP" altLang="en-US" sz="1800" dirty="0"/>
              <a:t>盲人会連合</a:t>
            </a:r>
          </a:p>
          <a:p>
            <a:pPr algn="l"/>
            <a:r>
              <a:rPr lang="ja-JP" altLang="en-US" sz="1800" dirty="0" smtClean="0"/>
              <a:t>　　　全日本</a:t>
            </a:r>
            <a:r>
              <a:rPr lang="ja-JP" altLang="en-US" sz="1800" dirty="0"/>
              <a:t>ろうあ連盟</a:t>
            </a:r>
          </a:p>
          <a:p>
            <a:pPr algn="l"/>
            <a:r>
              <a:rPr lang="ja-JP" altLang="en-US" sz="1800" dirty="0" smtClean="0"/>
              <a:t>　　　日本</a:t>
            </a:r>
            <a:r>
              <a:rPr lang="ja-JP" altLang="en-US" sz="1800" dirty="0"/>
              <a:t>障害者協議会</a:t>
            </a:r>
          </a:p>
          <a:p>
            <a:pPr algn="l"/>
            <a:r>
              <a:rPr lang="ja-JP" altLang="en-US" sz="1800" dirty="0" smtClean="0"/>
              <a:t>　　　ＤＰＩ</a:t>
            </a:r>
            <a:r>
              <a:rPr lang="ja-JP" altLang="en-US" sz="1800" dirty="0"/>
              <a:t>日本会議</a:t>
            </a:r>
          </a:p>
          <a:p>
            <a:pPr algn="l"/>
            <a:r>
              <a:rPr lang="ja-JP" altLang="en-US" sz="1800" dirty="0" smtClean="0"/>
              <a:t>　　　全国手</a:t>
            </a:r>
            <a:r>
              <a:rPr lang="ja-JP" altLang="en-US" sz="1800" dirty="0"/>
              <a:t>をつなぐ育成会連合会</a:t>
            </a:r>
          </a:p>
          <a:p>
            <a:pPr algn="l"/>
            <a:r>
              <a:rPr lang="ja-JP" altLang="en-US" sz="1800" dirty="0" smtClean="0"/>
              <a:t>　　　全国</a:t>
            </a:r>
            <a:r>
              <a:rPr lang="ja-JP" altLang="en-US" sz="1800" dirty="0"/>
              <a:t>脊髄損傷者連合会</a:t>
            </a:r>
          </a:p>
          <a:p>
            <a:pPr algn="l"/>
            <a:r>
              <a:rPr lang="ja-JP" altLang="en-US" sz="1800" dirty="0" smtClean="0"/>
              <a:t>　　　全国</a:t>
            </a:r>
            <a:r>
              <a:rPr lang="ja-JP" altLang="en-US" sz="1800" dirty="0"/>
              <a:t>精神保健福祉会連合会</a:t>
            </a:r>
          </a:p>
          <a:p>
            <a:pPr algn="l"/>
            <a:r>
              <a:rPr lang="ja-JP" altLang="en-US" sz="1800" dirty="0" smtClean="0"/>
              <a:t>　　　全日本</a:t>
            </a:r>
            <a:r>
              <a:rPr lang="ja-JP" altLang="en-US" sz="1800" dirty="0"/>
              <a:t>難聴者・中途失聴者団体連合会</a:t>
            </a:r>
          </a:p>
          <a:p>
            <a:pPr algn="l"/>
            <a:r>
              <a:rPr lang="ja-JP" altLang="en-US" sz="1800" dirty="0" smtClean="0"/>
              <a:t>　　　全国</a:t>
            </a:r>
            <a:r>
              <a:rPr lang="ja-JP" altLang="en-US" sz="1800" dirty="0"/>
              <a:t>社会福祉協議会</a:t>
            </a:r>
          </a:p>
          <a:p>
            <a:pPr algn="l"/>
            <a:r>
              <a:rPr lang="ja-JP" altLang="en-US" sz="1800" dirty="0" smtClean="0"/>
              <a:t>　　　日本</a:t>
            </a:r>
            <a:r>
              <a:rPr lang="ja-JP" altLang="en-US" sz="1800" dirty="0"/>
              <a:t>障害者リハビリテーション協会</a:t>
            </a:r>
          </a:p>
          <a:p>
            <a:pPr algn="l"/>
            <a:r>
              <a:rPr lang="ja-JP" altLang="en-US" sz="1800" dirty="0" smtClean="0"/>
              <a:t>　　　全国</a:t>
            </a:r>
            <a:r>
              <a:rPr lang="ja-JP" altLang="en-US" sz="1800" dirty="0"/>
              <a:t>「精神病」者集団</a:t>
            </a:r>
          </a:p>
          <a:p>
            <a:pPr algn="l"/>
            <a:r>
              <a:rPr lang="ja-JP" altLang="en-US" sz="1800" dirty="0" smtClean="0"/>
              <a:t>　　　全国</a:t>
            </a:r>
            <a:r>
              <a:rPr lang="ja-JP" altLang="en-US" sz="1800" dirty="0"/>
              <a:t>盲</a:t>
            </a:r>
            <a:r>
              <a:rPr lang="ja-JP" altLang="en-US" sz="1800" dirty="0" err="1"/>
              <a:t>ろう</a:t>
            </a:r>
            <a:r>
              <a:rPr lang="ja-JP" altLang="en-US" sz="1800" dirty="0"/>
              <a:t>者協会</a:t>
            </a:r>
            <a:endParaRPr kumimoji="1" lang="ja-JP" altLang="en-US" sz="1800" dirty="0"/>
          </a:p>
        </p:txBody>
      </p:sp>
      <p:grpSp>
        <p:nvGrpSpPr>
          <p:cNvPr id="4" name="Group 7"/>
          <p:cNvGrpSpPr>
            <a:grpSpLocks/>
          </p:cNvGrpSpPr>
          <p:nvPr/>
        </p:nvGrpSpPr>
        <p:grpSpPr bwMode="auto">
          <a:xfrm>
            <a:off x="7668344" y="490572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1333157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ja-JP" altLang="en-US" sz="4000" dirty="0"/>
              <a:t>障害者</a:t>
            </a:r>
            <a:r>
              <a:rPr lang="ja-JP" altLang="en-US" sz="4000" dirty="0" smtClean="0"/>
              <a:t>組織（２）</a:t>
            </a:r>
            <a:endParaRPr kumimoji="1" lang="ja-JP" altLang="en-US" sz="4000" dirty="0"/>
          </a:p>
        </p:txBody>
      </p:sp>
      <p:sp>
        <p:nvSpPr>
          <p:cNvPr id="3" name="サブタイトル 2"/>
          <p:cNvSpPr>
            <a:spLocks noGrp="1"/>
          </p:cNvSpPr>
          <p:nvPr>
            <p:ph type="subTitle" idx="1"/>
          </p:nvPr>
        </p:nvSpPr>
        <p:spPr>
          <a:xfrm>
            <a:off x="827584" y="2020880"/>
            <a:ext cx="7854696" cy="1336112"/>
          </a:xfrm>
        </p:spPr>
        <p:txBody>
          <a:bodyPr>
            <a:noAutofit/>
          </a:bodyPr>
          <a:lstStyle/>
          <a:p>
            <a:pPr algn="l"/>
            <a:r>
              <a:rPr lang="ja-JP" altLang="en-US" sz="2800" dirty="0">
                <a:solidFill>
                  <a:srgbClr val="EEF561"/>
                </a:solidFill>
              </a:rPr>
              <a:t>全国規模で活動している主要な組織（</a:t>
            </a:r>
            <a:r>
              <a:rPr lang="en-US" altLang="ja-JP" sz="2800" dirty="0">
                <a:solidFill>
                  <a:srgbClr val="EEF561"/>
                </a:solidFill>
              </a:rPr>
              <a:t>JDF</a:t>
            </a:r>
            <a:r>
              <a:rPr lang="ja-JP" altLang="en-US" sz="2800" dirty="0" smtClean="0">
                <a:solidFill>
                  <a:srgbClr val="EEF561"/>
                </a:solidFill>
              </a:rPr>
              <a:t>以外）</a:t>
            </a:r>
            <a:endParaRPr lang="ja-JP" altLang="en-US" sz="2800" dirty="0">
              <a:solidFill>
                <a:srgbClr val="EEF561"/>
              </a:solidFill>
            </a:endParaRPr>
          </a:p>
          <a:p>
            <a:pPr algn="l"/>
            <a:endParaRPr lang="ja-JP" altLang="en-US" sz="2000" dirty="0"/>
          </a:p>
          <a:p>
            <a:pPr algn="l"/>
            <a:r>
              <a:rPr lang="ja-JP" altLang="en-US" sz="2000" dirty="0"/>
              <a:t>日本発達障害</a:t>
            </a:r>
            <a:r>
              <a:rPr lang="ja-JP" altLang="en-US" sz="2000" dirty="0" smtClean="0"/>
              <a:t>ネットワーク　（</a:t>
            </a:r>
            <a:r>
              <a:rPr lang="ja-JP" altLang="en-US" sz="2000" dirty="0"/>
              <a:t>正会員</a:t>
            </a:r>
            <a:r>
              <a:rPr lang="en-US" altLang="ja-JP" sz="2000" dirty="0"/>
              <a:t>19</a:t>
            </a:r>
            <a:r>
              <a:rPr lang="ja-JP" altLang="en-US" sz="2000" dirty="0"/>
              <a:t>団体、エリア会員</a:t>
            </a:r>
            <a:r>
              <a:rPr lang="en-US" altLang="ja-JP" sz="2000" dirty="0"/>
              <a:t>44</a:t>
            </a:r>
            <a:r>
              <a:rPr lang="ja-JP" altLang="en-US" sz="2000" dirty="0"/>
              <a:t>団体等で構成）</a:t>
            </a:r>
          </a:p>
          <a:p>
            <a:pPr algn="l"/>
            <a:r>
              <a:rPr lang="ja-JP" altLang="en-US" sz="2000" dirty="0"/>
              <a:t>日本知的障害者福祉</a:t>
            </a:r>
            <a:r>
              <a:rPr lang="ja-JP" altLang="en-US" sz="2000" dirty="0" smtClean="0"/>
              <a:t>協会　（</a:t>
            </a:r>
            <a:r>
              <a:rPr lang="ja-JP" altLang="en-US" sz="2000" dirty="0"/>
              <a:t>居住や就労、相談活動を中心</a:t>
            </a:r>
            <a:r>
              <a:rPr lang="ja-JP" altLang="en-US" sz="2000" dirty="0" smtClean="0"/>
              <a:t>に</a:t>
            </a:r>
            <a:endParaRPr lang="en-US" altLang="ja-JP" sz="2000" dirty="0" smtClean="0"/>
          </a:p>
          <a:p>
            <a:pPr algn="l"/>
            <a:r>
              <a:rPr lang="ja-JP" altLang="en-US" sz="2000" dirty="0"/>
              <a:t>　</a:t>
            </a:r>
            <a:r>
              <a:rPr lang="ja-JP" altLang="en-US" sz="2000" dirty="0" smtClean="0"/>
              <a:t>　　　　　　　　　　　　　　　　　　　　　　　　　　　　　　</a:t>
            </a:r>
            <a:r>
              <a:rPr lang="en-US" altLang="ja-JP" sz="2000" dirty="0" smtClean="0"/>
              <a:t>6,014</a:t>
            </a:r>
            <a:r>
              <a:rPr lang="ja-JP" altLang="en-US" sz="2000" dirty="0"/>
              <a:t>事業所で構成）</a:t>
            </a:r>
          </a:p>
          <a:p>
            <a:pPr algn="l"/>
            <a:r>
              <a:rPr lang="ja-JP" altLang="en-US" sz="2000" dirty="0"/>
              <a:t>全国視覚障害者情報提供施設</a:t>
            </a:r>
            <a:r>
              <a:rPr lang="ja-JP" altLang="en-US" sz="2000" dirty="0" smtClean="0"/>
              <a:t>協会　（</a:t>
            </a:r>
            <a:r>
              <a:rPr lang="en-US" altLang="ja-JP" sz="2000" dirty="0"/>
              <a:t>99</a:t>
            </a:r>
            <a:r>
              <a:rPr lang="ja-JP" altLang="en-US" sz="2000" dirty="0"/>
              <a:t>会員施設・団体で構成）</a:t>
            </a:r>
          </a:p>
          <a:p>
            <a:pPr algn="l"/>
            <a:r>
              <a:rPr lang="ja-JP" altLang="en-US" sz="2000" dirty="0"/>
              <a:t>全国聴覚障害者情報提供施設協</a:t>
            </a:r>
            <a:r>
              <a:rPr lang="ja-JP" altLang="en-US" sz="2000" dirty="0" smtClean="0"/>
              <a:t>議会　（</a:t>
            </a:r>
            <a:r>
              <a:rPr lang="en-US" altLang="ja-JP" sz="2000" dirty="0"/>
              <a:t>50</a:t>
            </a:r>
            <a:r>
              <a:rPr lang="ja-JP" altLang="en-US" sz="2000" dirty="0"/>
              <a:t>施設、</a:t>
            </a:r>
            <a:r>
              <a:rPr lang="en-US" altLang="ja-JP" sz="2000" dirty="0"/>
              <a:t>4</a:t>
            </a:r>
            <a:r>
              <a:rPr lang="ja-JP" altLang="en-US" sz="2000" dirty="0"/>
              <a:t>賛助会員で構成</a:t>
            </a:r>
            <a:r>
              <a:rPr lang="ja-JP" altLang="en-US" sz="2000" dirty="0" smtClean="0"/>
              <a:t>）</a:t>
            </a:r>
            <a:endParaRPr lang="en-US" altLang="ja-JP" sz="2000" dirty="0" smtClean="0"/>
          </a:p>
          <a:p>
            <a:pPr algn="l"/>
            <a:r>
              <a:rPr lang="en-US" altLang="ja-JP" sz="2000" dirty="0" smtClean="0"/>
              <a:t>etc.</a:t>
            </a:r>
          </a:p>
          <a:p>
            <a:pPr algn="l"/>
            <a:endParaRPr lang="ja-JP" altLang="en-US" sz="2000" dirty="0"/>
          </a:p>
          <a:p>
            <a:pPr algn="l"/>
            <a:r>
              <a:rPr lang="en-US" altLang="ja-JP" sz="2000" dirty="0"/>
              <a:t>※</a:t>
            </a:r>
            <a:r>
              <a:rPr lang="ja-JP" altLang="en-US" sz="2000" dirty="0"/>
              <a:t>（）内の数字は</a:t>
            </a:r>
            <a:r>
              <a:rPr lang="en-US" altLang="ja-JP" sz="2000" dirty="0"/>
              <a:t>2015</a:t>
            </a:r>
            <a:r>
              <a:rPr lang="ja-JP" altLang="en-US" sz="2000" dirty="0"/>
              <a:t>年度現在</a:t>
            </a:r>
            <a:endParaRPr kumimoji="1" lang="ja-JP" altLang="en-US" sz="2000" dirty="0"/>
          </a:p>
        </p:txBody>
      </p:sp>
      <p:grpSp>
        <p:nvGrpSpPr>
          <p:cNvPr id="4" name="Group 7"/>
          <p:cNvGrpSpPr>
            <a:grpSpLocks/>
          </p:cNvGrpSpPr>
          <p:nvPr/>
        </p:nvGrpSpPr>
        <p:grpSpPr bwMode="auto">
          <a:xfrm>
            <a:off x="7668344" y="490572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173748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zh-TW" altLang="en-US" sz="4000" dirty="0">
                <a:latin typeface="ＭＳ Ｐゴシック" panose="020B0600070205080204" pitchFamily="50" charset="-128"/>
                <a:ea typeface="ＭＳ Ｐゴシック" panose="020B0600070205080204" pitchFamily="50" charset="-128"/>
              </a:rPr>
              <a:t>条約交渉過程</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827584" y="1988840"/>
            <a:ext cx="8136904" cy="1336112"/>
          </a:xfrm>
        </p:spPr>
        <p:txBody>
          <a:bodyPr>
            <a:noAutofit/>
          </a:bodyPr>
          <a:lstStyle/>
          <a:p>
            <a:pPr algn="l"/>
            <a:r>
              <a:rPr lang="ja-JP" altLang="en-US" sz="2400" dirty="0">
                <a:solidFill>
                  <a:srgbClr val="EEF561"/>
                </a:solidFill>
              </a:rPr>
              <a:t>国連障害者権利条約特別</a:t>
            </a:r>
            <a:r>
              <a:rPr lang="ja-JP" altLang="en-US" sz="2400" dirty="0" smtClean="0">
                <a:solidFill>
                  <a:srgbClr val="EEF561"/>
                </a:solidFill>
              </a:rPr>
              <a:t>委員会　（</a:t>
            </a:r>
            <a:r>
              <a:rPr lang="en-US" altLang="ja-JP" sz="2400" dirty="0">
                <a:solidFill>
                  <a:srgbClr val="EEF561"/>
                </a:solidFill>
              </a:rPr>
              <a:t>2002-2006</a:t>
            </a:r>
            <a:r>
              <a:rPr lang="ja-JP" altLang="en-US" sz="2400" dirty="0" err="1">
                <a:solidFill>
                  <a:srgbClr val="EEF561"/>
                </a:solidFill>
              </a:rPr>
              <a:t>、</a:t>
            </a:r>
            <a:r>
              <a:rPr lang="ja-JP" altLang="en-US" sz="2400" dirty="0">
                <a:solidFill>
                  <a:srgbClr val="EEF561"/>
                </a:solidFill>
              </a:rPr>
              <a:t>全</a:t>
            </a:r>
            <a:r>
              <a:rPr lang="en-US" altLang="ja-JP" sz="2400" dirty="0">
                <a:solidFill>
                  <a:srgbClr val="EEF561"/>
                </a:solidFill>
              </a:rPr>
              <a:t>8</a:t>
            </a:r>
            <a:r>
              <a:rPr lang="ja-JP" altLang="en-US" sz="2400" dirty="0">
                <a:solidFill>
                  <a:srgbClr val="EEF561"/>
                </a:solidFill>
              </a:rPr>
              <a:t>回）</a:t>
            </a:r>
          </a:p>
          <a:p>
            <a:pPr algn="l"/>
            <a:r>
              <a:rPr lang="ja-JP" altLang="en-US" sz="2000" dirty="0"/>
              <a:t>　</a:t>
            </a:r>
            <a:r>
              <a:rPr lang="ja-JP" altLang="en-US" sz="2000" dirty="0" smtClean="0"/>
              <a:t>　→</a:t>
            </a:r>
            <a:r>
              <a:rPr lang="ja-JP" altLang="en-US" sz="2000" dirty="0"/>
              <a:t>市民社会組織から延べ</a:t>
            </a:r>
            <a:r>
              <a:rPr lang="en-US" altLang="ja-JP" sz="2000" dirty="0"/>
              <a:t>200</a:t>
            </a:r>
            <a:r>
              <a:rPr lang="ja-JP" altLang="en-US" sz="2000" dirty="0"/>
              <a:t>人が参加</a:t>
            </a:r>
          </a:p>
          <a:p>
            <a:pPr algn="l"/>
            <a:r>
              <a:rPr lang="ja-JP" altLang="en-US" sz="2000" dirty="0"/>
              <a:t>　</a:t>
            </a:r>
            <a:r>
              <a:rPr lang="ja-JP" altLang="en-US" sz="2000" dirty="0" smtClean="0"/>
              <a:t>　→</a:t>
            </a:r>
            <a:r>
              <a:rPr lang="ja-JP" altLang="en-US" sz="2000" dirty="0"/>
              <a:t>日本政府代表団に障害当事者が顧問として加わる（第</a:t>
            </a:r>
            <a:r>
              <a:rPr lang="en-US" altLang="ja-JP" sz="2000" dirty="0"/>
              <a:t>2</a:t>
            </a:r>
            <a:r>
              <a:rPr lang="ja-JP" altLang="en-US" sz="2000" dirty="0"/>
              <a:t>回～）</a:t>
            </a:r>
          </a:p>
          <a:p>
            <a:pPr algn="l"/>
            <a:endParaRPr lang="ja-JP" altLang="en-US" sz="2000" dirty="0"/>
          </a:p>
          <a:p>
            <a:pPr algn="l"/>
            <a:r>
              <a:rPr lang="ja-JP" altLang="en-US" sz="2400" dirty="0">
                <a:solidFill>
                  <a:srgbClr val="EEF561"/>
                </a:solidFill>
              </a:rPr>
              <a:t>政府各省と</a:t>
            </a:r>
            <a:r>
              <a:rPr lang="en-US" altLang="ja-JP" sz="2400" dirty="0">
                <a:solidFill>
                  <a:srgbClr val="EEF561"/>
                </a:solidFill>
              </a:rPr>
              <a:t>JDF</a:t>
            </a:r>
            <a:r>
              <a:rPr lang="ja-JP" altLang="en-US" sz="2400" dirty="0">
                <a:solidFill>
                  <a:srgbClr val="EEF561"/>
                </a:solidFill>
              </a:rPr>
              <a:t>の意見</a:t>
            </a:r>
            <a:r>
              <a:rPr lang="ja-JP" altLang="en-US" sz="2400" dirty="0" smtClean="0">
                <a:solidFill>
                  <a:srgbClr val="EEF561"/>
                </a:solidFill>
              </a:rPr>
              <a:t>交換会　（</a:t>
            </a:r>
            <a:r>
              <a:rPr lang="en-US" altLang="ja-JP" sz="2400" dirty="0">
                <a:solidFill>
                  <a:srgbClr val="EEF561"/>
                </a:solidFill>
              </a:rPr>
              <a:t>2003-2006</a:t>
            </a:r>
            <a:r>
              <a:rPr lang="ja-JP" altLang="en-US" sz="2400" dirty="0" err="1">
                <a:solidFill>
                  <a:srgbClr val="EEF561"/>
                </a:solidFill>
              </a:rPr>
              <a:t>、</a:t>
            </a:r>
            <a:r>
              <a:rPr lang="ja-JP" altLang="en-US" sz="2400" dirty="0">
                <a:solidFill>
                  <a:srgbClr val="EEF561"/>
                </a:solidFill>
              </a:rPr>
              <a:t>全</a:t>
            </a:r>
            <a:r>
              <a:rPr lang="en-US" altLang="ja-JP" sz="2400" dirty="0">
                <a:solidFill>
                  <a:srgbClr val="EEF561"/>
                </a:solidFill>
              </a:rPr>
              <a:t>10</a:t>
            </a:r>
            <a:r>
              <a:rPr lang="ja-JP" altLang="en-US" sz="2400" dirty="0">
                <a:solidFill>
                  <a:srgbClr val="EEF561"/>
                </a:solidFill>
              </a:rPr>
              <a:t>回）</a:t>
            </a:r>
          </a:p>
          <a:p>
            <a:pPr algn="l"/>
            <a:endParaRPr lang="ja-JP" altLang="en-US" sz="2000" dirty="0"/>
          </a:p>
          <a:p>
            <a:pPr algn="l"/>
            <a:r>
              <a:rPr lang="ja-JP" altLang="en-US" sz="2400" dirty="0" smtClean="0">
                <a:solidFill>
                  <a:srgbClr val="EEF561"/>
                </a:solidFill>
              </a:rPr>
              <a:t>「国連</a:t>
            </a:r>
            <a:r>
              <a:rPr lang="ja-JP" altLang="en-US" sz="2400" dirty="0">
                <a:solidFill>
                  <a:srgbClr val="EEF561"/>
                </a:solidFill>
              </a:rPr>
              <a:t>障害者の権利条約推進議員連盟</a:t>
            </a:r>
            <a:r>
              <a:rPr lang="ja-JP" altLang="en-US" sz="2400" dirty="0" smtClean="0">
                <a:solidFill>
                  <a:srgbClr val="EEF561"/>
                </a:solidFill>
              </a:rPr>
              <a:t>」</a:t>
            </a:r>
            <a:r>
              <a:rPr lang="ja-JP" altLang="en-US" sz="2200" dirty="0" smtClean="0">
                <a:solidFill>
                  <a:srgbClr val="EEF561"/>
                </a:solidFill>
              </a:rPr>
              <a:t>（</a:t>
            </a:r>
            <a:r>
              <a:rPr lang="ja-JP" altLang="en-US" sz="2200" dirty="0">
                <a:solidFill>
                  <a:srgbClr val="EEF561"/>
                </a:solidFill>
              </a:rPr>
              <a:t>超党派で</a:t>
            </a:r>
            <a:r>
              <a:rPr lang="en-US" altLang="ja-JP" sz="2200" dirty="0">
                <a:solidFill>
                  <a:srgbClr val="EEF561"/>
                </a:solidFill>
              </a:rPr>
              <a:t>2005</a:t>
            </a:r>
            <a:r>
              <a:rPr lang="ja-JP" altLang="en-US" sz="2200" dirty="0">
                <a:solidFill>
                  <a:srgbClr val="EEF561"/>
                </a:solidFill>
              </a:rPr>
              <a:t>年設立）</a:t>
            </a:r>
          </a:p>
          <a:p>
            <a:pPr algn="l"/>
            <a:r>
              <a:rPr lang="ja-JP" altLang="en-US" sz="2000" dirty="0"/>
              <a:t>　</a:t>
            </a:r>
            <a:r>
              <a:rPr lang="ja-JP" altLang="en-US" sz="2000" dirty="0" smtClean="0"/>
              <a:t>　→</a:t>
            </a:r>
            <a:r>
              <a:rPr lang="ja-JP" altLang="en-US" sz="2000" dirty="0"/>
              <a:t>市民社会組織との連携（政府・</a:t>
            </a:r>
            <a:r>
              <a:rPr lang="en-US" altLang="ja-JP" sz="2000" dirty="0"/>
              <a:t>CSO</a:t>
            </a:r>
            <a:r>
              <a:rPr lang="ja-JP" altLang="en-US" sz="2000" dirty="0"/>
              <a:t>を招いて総会開催</a:t>
            </a:r>
            <a:r>
              <a:rPr lang="ja-JP" altLang="en-US" sz="2000" dirty="0" smtClean="0"/>
              <a:t>、</a:t>
            </a:r>
            <a:endParaRPr lang="en-US" altLang="ja-JP" sz="2000" dirty="0" smtClean="0"/>
          </a:p>
          <a:p>
            <a:pPr algn="l"/>
            <a:r>
              <a:rPr lang="ja-JP" altLang="en-US" sz="2000" dirty="0"/>
              <a:t>　</a:t>
            </a:r>
            <a:r>
              <a:rPr lang="ja-JP" altLang="en-US" sz="2000" dirty="0" smtClean="0"/>
              <a:t>　　　国連</a:t>
            </a:r>
            <a:r>
              <a:rPr lang="ja-JP" altLang="en-US" sz="2000" dirty="0"/>
              <a:t>特別委への参加など）</a:t>
            </a:r>
          </a:p>
        </p:txBody>
      </p:sp>
      <p:grpSp>
        <p:nvGrpSpPr>
          <p:cNvPr id="4" name="Group 7"/>
          <p:cNvGrpSpPr>
            <a:grpSpLocks/>
          </p:cNvGrpSpPr>
          <p:nvPr/>
        </p:nvGrpSpPr>
        <p:grpSpPr bwMode="auto">
          <a:xfrm>
            <a:off x="7503740" y="5337770"/>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2562885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zh-TW" altLang="en-US" sz="4000" dirty="0">
                <a:latin typeface="ＭＳ Ｐゴシック" panose="020B0600070205080204" pitchFamily="50" charset="-128"/>
                <a:ea typeface="ＭＳ Ｐゴシック" panose="020B0600070205080204" pitchFamily="50" charset="-128"/>
              </a:rPr>
              <a:t>批准</a:t>
            </a:r>
            <a:r>
              <a:rPr lang="zh-TW" altLang="en-US" sz="4000" dirty="0" smtClean="0">
                <a:latin typeface="ＭＳ Ｐゴシック" panose="020B0600070205080204" pitchFamily="50" charset="-128"/>
                <a:ea typeface="ＭＳ Ｐゴシック" panose="020B0600070205080204" pitchFamily="50" charset="-128"/>
              </a:rPr>
              <a:t>過程</a:t>
            </a:r>
            <a:r>
              <a:rPr lang="ja-JP" altLang="en-US" sz="4000" dirty="0" smtClean="0">
                <a:latin typeface="ＭＳ Ｐゴシック" panose="020B0600070205080204" pitchFamily="50" charset="-128"/>
                <a:ea typeface="ＭＳ Ｐゴシック" panose="020B0600070205080204" pitchFamily="50" charset="-128"/>
              </a:rPr>
              <a:t>（</a:t>
            </a:r>
            <a:r>
              <a:rPr lang="zh-TW" altLang="en-US" sz="4000" dirty="0" smtClean="0">
                <a:latin typeface="ＭＳ Ｐゴシック" panose="020B0600070205080204" pitchFamily="50" charset="-128"/>
                <a:ea typeface="ＭＳ Ｐゴシック" panose="020B0600070205080204" pitchFamily="50" charset="-128"/>
              </a:rPr>
              <a:t>１</a:t>
            </a:r>
            <a:r>
              <a:rPr lang="ja-JP" altLang="en-US" sz="4000" dirty="0" smtClean="0">
                <a:latin typeface="ＭＳ Ｐゴシック" panose="020B0600070205080204" pitchFamily="50" charset="-128"/>
                <a:ea typeface="ＭＳ Ｐゴシック" panose="020B0600070205080204" pitchFamily="50" charset="-128"/>
              </a:rPr>
              <a:t>）</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755576" y="1772816"/>
            <a:ext cx="7992888" cy="1336112"/>
          </a:xfrm>
        </p:spPr>
        <p:txBody>
          <a:bodyPr>
            <a:noAutofit/>
          </a:bodyPr>
          <a:lstStyle/>
          <a:p>
            <a:pPr algn="l"/>
            <a:r>
              <a:rPr lang="ja-JP" altLang="en-US" sz="2400" dirty="0">
                <a:solidFill>
                  <a:srgbClr val="EEF561"/>
                </a:solidFill>
              </a:rPr>
              <a:t>政府各省と</a:t>
            </a:r>
            <a:r>
              <a:rPr lang="en-US" altLang="ja-JP" sz="2400" dirty="0">
                <a:solidFill>
                  <a:srgbClr val="EEF561"/>
                </a:solidFill>
              </a:rPr>
              <a:t>JDF</a:t>
            </a:r>
            <a:r>
              <a:rPr lang="ja-JP" altLang="en-US" sz="2400" dirty="0">
                <a:solidFill>
                  <a:srgbClr val="EEF561"/>
                </a:solidFill>
              </a:rPr>
              <a:t>の意見</a:t>
            </a:r>
            <a:r>
              <a:rPr lang="ja-JP" altLang="en-US" sz="2400" dirty="0" smtClean="0">
                <a:solidFill>
                  <a:srgbClr val="EEF561"/>
                </a:solidFill>
              </a:rPr>
              <a:t>交換会　（</a:t>
            </a:r>
            <a:r>
              <a:rPr lang="en-US" altLang="ja-JP" sz="2400" dirty="0">
                <a:solidFill>
                  <a:srgbClr val="EEF561"/>
                </a:solidFill>
              </a:rPr>
              <a:t>2006-2013</a:t>
            </a:r>
            <a:r>
              <a:rPr lang="ja-JP" altLang="en-US" sz="2400" dirty="0" err="1">
                <a:solidFill>
                  <a:srgbClr val="EEF561"/>
                </a:solidFill>
              </a:rPr>
              <a:t>、</a:t>
            </a:r>
            <a:r>
              <a:rPr lang="ja-JP" altLang="en-US" sz="2400" dirty="0">
                <a:solidFill>
                  <a:srgbClr val="EEF561"/>
                </a:solidFill>
              </a:rPr>
              <a:t>全</a:t>
            </a:r>
            <a:r>
              <a:rPr lang="en-US" altLang="ja-JP" sz="2400" dirty="0">
                <a:solidFill>
                  <a:srgbClr val="EEF561"/>
                </a:solidFill>
              </a:rPr>
              <a:t>10</a:t>
            </a:r>
            <a:r>
              <a:rPr lang="ja-JP" altLang="en-US" sz="2400" dirty="0">
                <a:solidFill>
                  <a:srgbClr val="EEF561"/>
                </a:solidFill>
              </a:rPr>
              <a:t>回）</a:t>
            </a:r>
          </a:p>
          <a:p>
            <a:pPr algn="l"/>
            <a:endParaRPr lang="ja-JP" altLang="en-US" sz="2000" dirty="0"/>
          </a:p>
          <a:p>
            <a:pPr algn="l"/>
            <a:r>
              <a:rPr lang="en-US" altLang="ja-JP" sz="2400" dirty="0">
                <a:solidFill>
                  <a:srgbClr val="EEF561"/>
                </a:solidFill>
              </a:rPr>
              <a:t>2009</a:t>
            </a:r>
            <a:r>
              <a:rPr lang="ja-JP" altLang="en-US" sz="2400" dirty="0">
                <a:solidFill>
                  <a:srgbClr val="EEF561"/>
                </a:solidFill>
              </a:rPr>
              <a:t>年</a:t>
            </a:r>
            <a:r>
              <a:rPr lang="en-US" altLang="ja-JP" sz="2400" dirty="0">
                <a:solidFill>
                  <a:srgbClr val="EEF561"/>
                </a:solidFill>
              </a:rPr>
              <a:t>3</a:t>
            </a:r>
            <a:r>
              <a:rPr lang="ja-JP" altLang="en-US" sz="2400" dirty="0">
                <a:solidFill>
                  <a:srgbClr val="EEF561"/>
                </a:solidFill>
              </a:rPr>
              <a:t>月、日本政府、条約承認案の閣議決定</a:t>
            </a:r>
            <a:r>
              <a:rPr lang="ja-JP" altLang="en-US" sz="2400" dirty="0" smtClean="0">
                <a:solidFill>
                  <a:srgbClr val="EEF561"/>
                </a:solidFill>
              </a:rPr>
              <a:t>を見送り</a:t>
            </a:r>
            <a:endParaRPr lang="ja-JP" altLang="en-US" sz="2400" dirty="0">
              <a:solidFill>
                <a:srgbClr val="EEF561"/>
              </a:solidFill>
            </a:endParaRPr>
          </a:p>
          <a:p>
            <a:pPr algn="l"/>
            <a:r>
              <a:rPr lang="ja-JP" altLang="en-US" sz="2000" dirty="0"/>
              <a:t>　</a:t>
            </a:r>
            <a:r>
              <a:rPr lang="ja-JP" altLang="en-US" sz="2000" dirty="0" smtClean="0"/>
              <a:t>　→</a:t>
            </a:r>
            <a:r>
              <a:rPr lang="en-US" altLang="ja-JP" sz="2000" dirty="0"/>
              <a:t>JDF</a:t>
            </a:r>
            <a:r>
              <a:rPr lang="ja-JP" altLang="en-US" sz="2000" dirty="0" smtClean="0"/>
              <a:t>が拙速な批准に反対</a:t>
            </a:r>
            <a:endParaRPr lang="en-US" altLang="ja-JP" sz="2000" dirty="0" smtClean="0"/>
          </a:p>
          <a:p>
            <a:pPr algn="l"/>
            <a:r>
              <a:rPr lang="ja-JP" altLang="en-US" sz="2000" dirty="0"/>
              <a:t>　</a:t>
            </a:r>
            <a:r>
              <a:rPr lang="ja-JP" altLang="en-US" sz="2000" dirty="0" smtClean="0"/>
              <a:t>　　　「</a:t>
            </a:r>
            <a:r>
              <a:rPr lang="ja-JP" altLang="en-US" sz="2000" dirty="0"/>
              <a:t>形式的な批准ではなく主要な関連法律</a:t>
            </a:r>
            <a:r>
              <a:rPr lang="ja-JP" altLang="en-US" sz="2000" dirty="0" smtClean="0"/>
              <a:t>の新設</a:t>
            </a:r>
            <a:r>
              <a:rPr lang="ja-JP" altLang="en-US" sz="2000" dirty="0"/>
              <a:t>・改正を優先すべき」</a:t>
            </a:r>
          </a:p>
          <a:p>
            <a:pPr algn="l"/>
            <a:r>
              <a:rPr lang="ja-JP" altLang="en-US" sz="2000" dirty="0"/>
              <a:t>　</a:t>
            </a:r>
            <a:r>
              <a:rPr lang="ja-JP" altLang="en-US" sz="2000" dirty="0" smtClean="0"/>
              <a:t>　→</a:t>
            </a:r>
            <a:r>
              <a:rPr lang="ja-JP" altLang="en-US" sz="2000" dirty="0"/>
              <a:t>政府・与党は受け入れ、この段階での批准は見送られた</a:t>
            </a:r>
          </a:p>
          <a:p>
            <a:pPr algn="l"/>
            <a:endParaRPr lang="ja-JP" altLang="en-US" sz="2000" dirty="0"/>
          </a:p>
          <a:p>
            <a:pPr algn="l"/>
            <a:r>
              <a:rPr lang="en-US" altLang="ja-JP" sz="2400" dirty="0">
                <a:solidFill>
                  <a:srgbClr val="EEF561"/>
                </a:solidFill>
              </a:rPr>
              <a:t>2009</a:t>
            </a:r>
            <a:r>
              <a:rPr lang="ja-JP" altLang="en-US" sz="2400" dirty="0">
                <a:solidFill>
                  <a:srgbClr val="EEF561"/>
                </a:solidFill>
              </a:rPr>
              <a:t>年</a:t>
            </a:r>
            <a:r>
              <a:rPr lang="en-US" altLang="ja-JP" sz="2400" dirty="0">
                <a:solidFill>
                  <a:srgbClr val="EEF561"/>
                </a:solidFill>
              </a:rPr>
              <a:t>12</a:t>
            </a:r>
            <a:r>
              <a:rPr lang="ja-JP" altLang="en-US" sz="2400" dirty="0">
                <a:solidFill>
                  <a:srgbClr val="EEF561"/>
                </a:solidFill>
              </a:rPr>
              <a:t>月、政府に</a:t>
            </a:r>
            <a:r>
              <a:rPr lang="ja-JP" altLang="en-US" sz="2400" dirty="0" err="1">
                <a:solidFill>
                  <a:srgbClr val="EEF561"/>
                </a:solidFill>
              </a:rPr>
              <a:t>障がい</a:t>
            </a:r>
            <a:r>
              <a:rPr lang="ja-JP" altLang="en-US" sz="2400" dirty="0">
                <a:solidFill>
                  <a:srgbClr val="EEF561"/>
                </a:solidFill>
              </a:rPr>
              <a:t>者制度改革推進</a:t>
            </a:r>
            <a:r>
              <a:rPr lang="ja-JP" altLang="en-US" sz="2400" dirty="0" smtClean="0">
                <a:solidFill>
                  <a:srgbClr val="EEF561"/>
                </a:solidFill>
              </a:rPr>
              <a:t>本部</a:t>
            </a:r>
            <a:r>
              <a:rPr lang="ja-JP" altLang="en-US" sz="2400" dirty="0">
                <a:solidFill>
                  <a:srgbClr val="EEF561"/>
                </a:solidFill>
              </a:rPr>
              <a:t>が設置</a:t>
            </a:r>
          </a:p>
          <a:p>
            <a:pPr algn="l"/>
            <a:r>
              <a:rPr lang="ja-JP" altLang="en-US" sz="2000" dirty="0"/>
              <a:t>　</a:t>
            </a:r>
            <a:r>
              <a:rPr lang="ja-JP" altLang="en-US" sz="2000" dirty="0" smtClean="0"/>
              <a:t>　　　　　　　　　　　　　　　　　　　　　　　　　　（</a:t>
            </a:r>
            <a:r>
              <a:rPr lang="ja-JP" altLang="en-US" sz="2000" dirty="0"/>
              <a:t>本部長は内閣総理大臣</a:t>
            </a:r>
            <a:r>
              <a:rPr lang="ja-JP" altLang="en-US" sz="2000" dirty="0" smtClean="0"/>
              <a:t>）</a:t>
            </a:r>
            <a:endParaRPr lang="en-US" altLang="ja-JP" sz="2000" dirty="0" smtClean="0"/>
          </a:p>
          <a:p>
            <a:pPr algn="l"/>
            <a:r>
              <a:rPr lang="ja-JP" altLang="en-US" sz="2000" dirty="0"/>
              <a:t>　　→そのもとに、</a:t>
            </a:r>
            <a:r>
              <a:rPr lang="ja-JP" altLang="en-US" sz="2000" dirty="0" err="1"/>
              <a:t>障がい</a:t>
            </a:r>
            <a:r>
              <a:rPr lang="ja-JP" altLang="en-US" sz="2000" dirty="0"/>
              <a:t>者制度改革推進会議が</a:t>
            </a:r>
            <a:r>
              <a:rPr lang="ja-JP" altLang="en-US" sz="2000" dirty="0" smtClean="0"/>
              <a:t>開催　（</a:t>
            </a:r>
            <a:r>
              <a:rPr lang="en-US" altLang="ja-JP" sz="2000" dirty="0"/>
              <a:t>2010</a:t>
            </a:r>
            <a:r>
              <a:rPr lang="ja-JP" altLang="en-US" sz="2000" dirty="0"/>
              <a:t>年</a:t>
            </a:r>
            <a:r>
              <a:rPr lang="en-US" altLang="ja-JP" sz="2000" dirty="0"/>
              <a:t>1</a:t>
            </a:r>
            <a:r>
              <a:rPr lang="ja-JP" altLang="en-US" sz="2000" dirty="0"/>
              <a:t>月～）</a:t>
            </a:r>
          </a:p>
        </p:txBody>
      </p:sp>
      <p:grpSp>
        <p:nvGrpSpPr>
          <p:cNvPr id="4" name="Group 7"/>
          <p:cNvGrpSpPr>
            <a:grpSpLocks/>
          </p:cNvGrpSpPr>
          <p:nvPr/>
        </p:nvGrpSpPr>
        <p:grpSpPr bwMode="auto">
          <a:xfrm>
            <a:off x="7575748" y="5625802"/>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1639866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332656"/>
            <a:ext cx="7175351" cy="1224136"/>
          </a:xfrm>
        </p:spPr>
        <p:txBody>
          <a:bodyPr>
            <a:normAutofit/>
          </a:bodyPr>
          <a:lstStyle/>
          <a:p>
            <a:pPr algn="ctr"/>
            <a:r>
              <a:rPr lang="zh-TW" altLang="en-US" sz="4000" dirty="0">
                <a:latin typeface="ＭＳ Ｐゴシック" panose="020B0600070205080204" pitchFamily="50" charset="-128"/>
                <a:ea typeface="ＭＳ Ｐゴシック" panose="020B0600070205080204" pitchFamily="50" charset="-128"/>
              </a:rPr>
              <a:t>批准</a:t>
            </a:r>
            <a:r>
              <a:rPr lang="zh-TW" altLang="en-US" sz="4000" dirty="0" smtClean="0">
                <a:latin typeface="ＭＳ Ｐゴシック" panose="020B0600070205080204" pitchFamily="50" charset="-128"/>
                <a:ea typeface="ＭＳ Ｐゴシック" panose="020B0600070205080204" pitchFamily="50" charset="-128"/>
              </a:rPr>
              <a:t>過程</a:t>
            </a:r>
            <a:r>
              <a:rPr lang="ja-JP" altLang="en-US" sz="4000" dirty="0" smtClean="0">
                <a:latin typeface="ＭＳ Ｐゴシック" panose="020B0600070205080204" pitchFamily="50" charset="-128"/>
                <a:ea typeface="ＭＳ Ｐゴシック" panose="020B0600070205080204" pitchFamily="50" charset="-128"/>
              </a:rPr>
              <a:t>（２）</a:t>
            </a:r>
            <a:endParaRPr kumimoji="1" lang="ja-JP" altLang="en-US" sz="40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827584" y="1988840"/>
            <a:ext cx="7920880" cy="1336112"/>
          </a:xfrm>
        </p:spPr>
        <p:txBody>
          <a:bodyPr>
            <a:noAutofit/>
          </a:bodyPr>
          <a:lstStyle/>
          <a:p>
            <a:pPr algn="l"/>
            <a:r>
              <a:rPr lang="ja-JP" altLang="en-US" sz="2200" dirty="0" err="1">
                <a:solidFill>
                  <a:srgbClr val="EEF561"/>
                </a:solidFill>
              </a:rPr>
              <a:t>障がい</a:t>
            </a:r>
            <a:r>
              <a:rPr lang="ja-JP" altLang="en-US" sz="2200" dirty="0">
                <a:solidFill>
                  <a:srgbClr val="EEF561"/>
                </a:solidFill>
              </a:rPr>
              <a:t>者制度改革推進会議（</a:t>
            </a:r>
            <a:r>
              <a:rPr lang="en-US" altLang="ja-JP" sz="2200" dirty="0">
                <a:solidFill>
                  <a:srgbClr val="EEF561"/>
                </a:solidFill>
              </a:rPr>
              <a:t>2010</a:t>
            </a:r>
            <a:r>
              <a:rPr lang="ja-JP" altLang="en-US" sz="2200" dirty="0">
                <a:solidFill>
                  <a:srgbClr val="EEF561"/>
                </a:solidFill>
              </a:rPr>
              <a:t>年</a:t>
            </a:r>
            <a:r>
              <a:rPr lang="en-US" altLang="ja-JP" sz="2200" dirty="0">
                <a:solidFill>
                  <a:srgbClr val="EEF561"/>
                </a:solidFill>
              </a:rPr>
              <a:t>1</a:t>
            </a:r>
            <a:r>
              <a:rPr lang="ja-JP" altLang="en-US" sz="2200" dirty="0">
                <a:solidFill>
                  <a:srgbClr val="EEF561"/>
                </a:solidFill>
              </a:rPr>
              <a:t>月～</a:t>
            </a:r>
            <a:r>
              <a:rPr lang="en-US" altLang="ja-JP" sz="2200" dirty="0">
                <a:solidFill>
                  <a:srgbClr val="EEF561"/>
                </a:solidFill>
              </a:rPr>
              <a:t>2012</a:t>
            </a:r>
            <a:r>
              <a:rPr lang="ja-JP" altLang="en-US" sz="2200" dirty="0">
                <a:solidFill>
                  <a:srgbClr val="EEF561"/>
                </a:solidFill>
              </a:rPr>
              <a:t>年</a:t>
            </a:r>
            <a:r>
              <a:rPr lang="en-US" altLang="ja-JP" sz="2200" dirty="0">
                <a:solidFill>
                  <a:srgbClr val="EEF561"/>
                </a:solidFill>
              </a:rPr>
              <a:t>3</a:t>
            </a:r>
            <a:r>
              <a:rPr lang="ja-JP" altLang="en-US" sz="2200" dirty="0">
                <a:solidFill>
                  <a:srgbClr val="EEF561"/>
                </a:solidFill>
              </a:rPr>
              <a:t>月、全</a:t>
            </a:r>
            <a:r>
              <a:rPr lang="en-US" altLang="ja-JP" sz="2200" dirty="0">
                <a:solidFill>
                  <a:srgbClr val="EEF561"/>
                </a:solidFill>
              </a:rPr>
              <a:t>38</a:t>
            </a:r>
            <a:r>
              <a:rPr lang="ja-JP" altLang="en-US" sz="2200" dirty="0">
                <a:solidFill>
                  <a:srgbClr val="EEF561"/>
                </a:solidFill>
              </a:rPr>
              <a:t>回開催）</a:t>
            </a:r>
          </a:p>
          <a:p>
            <a:pPr algn="l"/>
            <a:r>
              <a:rPr lang="ja-JP" altLang="en-US" sz="2000" dirty="0"/>
              <a:t>　</a:t>
            </a:r>
            <a:r>
              <a:rPr lang="ja-JP" altLang="en-US" sz="2000" dirty="0" smtClean="0"/>
              <a:t>　→</a:t>
            </a:r>
            <a:r>
              <a:rPr lang="en-US" altLang="ja-JP" sz="2000" dirty="0"/>
              <a:t>26</a:t>
            </a:r>
            <a:r>
              <a:rPr lang="ja-JP" altLang="en-US" sz="2000" dirty="0"/>
              <a:t>人の構成員のうち</a:t>
            </a:r>
            <a:r>
              <a:rPr lang="en-US" altLang="ja-JP" sz="2000" dirty="0"/>
              <a:t>14</a:t>
            </a:r>
            <a:r>
              <a:rPr lang="ja-JP" altLang="en-US" sz="2000" dirty="0"/>
              <a:t>人を障害者・家族が占めた</a:t>
            </a:r>
          </a:p>
          <a:p>
            <a:pPr algn="l"/>
            <a:r>
              <a:rPr lang="ja-JP" altLang="en-US" sz="2000" dirty="0"/>
              <a:t>　</a:t>
            </a:r>
            <a:r>
              <a:rPr lang="ja-JP" altLang="en-US" sz="2000" dirty="0" smtClean="0"/>
              <a:t>　→</a:t>
            </a:r>
            <a:r>
              <a:rPr lang="ja-JP" altLang="en-US" sz="2000" dirty="0"/>
              <a:t>条約批准に向けた制度改革を当事者参加のもとに推進</a:t>
            </a:r>
          </a:p>
          <a:p>
            <a:pPr algn="l"/>
            <a:endParaRPr lang="ja-JP" altLang="en-US" sz="2000" dirty="0"/>
          </a:p>
          <a:p>
            <a:pPr algn="l"/>
            <a:r>
              <a:rPr lang="ja-JP" altLang="en-US" sz="2000" dirty="0"/>
              <a:t>　</a:t>
            </a:r>
            <a:r>
              <a:rPr lang="ja-JP" altLang="en-US" sz="2000" dirty="0" smtClean="0"/>
              <a:t>　　　　　　　　　⇓　　　　　　　　⇓</a:t>
            </a:r>
            <a:endParaRPr lang="ja-JP" altLang="en-US" sz="2000" dirty="0"/>
          </a:p>
          <a:p>
            <a:pPr algn="l"/>
            <a:endParaRPr lang="ja-JP" altLang="en-US" sz="2000" dirty="0"/>
          </a:p>
          <a:p>
            <a:pPr algn="l"/>
            <a:r>
              <a:rPr lang="ja-JP" altLang="en-US" sz="2200" dirty="0">
                <a:solidFill>
                  <a:srgbClr val="EEF561"/>
                </a:solidFill>
              </a:rPr>
              <a:t>障害者政策委員会（</a:t>
            </a:r>
            <a:r>
              <a:rPr lang="en-US" altLang="ja-JP" sz="2200" dirty="0">
                <a:solidFill>
                  <a:srgbClr val="EEF561"/>
                </a:solidFill>
              </a:rPr>
              <a:t>2012</a:t>
            </a:r>
            <a:r>
              <a:rPr lang="ja-JP" altLang="en-US" sz="2200" dirty="0">
                <a:solidFill>
                  <a:srgbClr val="EEF561"/>
                </a:solidFill>
              </a:rPr>
              <a:t>年</a:t>
            </a:r>
            <a:r>
              <a:rPr lang="en-US" altLang="ja-JP" sz="2200" dirty="0">
                <a:solidFill>
                  <a:srgbClr val="EEF561"/>
                </a:solidFill>
              </a:rPr>
              <a:t>7</a:t>
            </a:r>
            <a:r>
              <a:rPr lang="ja-JP" altLang="en-US" sz="2200" dirty="0">
                <a:solidFill>
                  <a:srgbClr val="EEF561"/>
                </a:solidFill>
              </a:rPr>
              <a:t>月～）</a:t>
            </a:r>
          </a:p>
          <a:p>
            <a:pPr algn="l"/>
            <a:r>
              <a:rPr lang="ja-JP" altLang="en-US" sz="2000" dirty="0" smtClean="0"/>
              <a:t>　</a:t>
            </a:r>
            <a:r>
              <a:rPr lang="ja-JP" altLang="en-US" sz="2000" dirty="0"/>
              <a:t>　→改正障害者基本法（</a:t>
            </a:r>
            <a:r>
              <a:rPr lang="en-US" altLang="ja-JP" sz="2000" dirty="0"/>
              <a:t>2011</a:t>
            </a:r>
            <a:r>
              <a:rPr lang="ja-JP" altLang="en-US" sz="2000" dirty="0"/>
              <a:t>年）に基づいて設置</a:t>
            </a:r>
          </a:p>
          <a:p>
            <a:pPr algn="l"/>
            <a:r>
              <a:rPr lang="ja-JP" altLang="en-US" sz="2000" dirty="0"/>
              <a:t>　</a:t>
            </a:r>
            <a:r>
              <a:rPr lang="ja-JP" altLang="en-US" sz="2000" dirty="0" smtClean="0"/>
              <a:t>　→</a:t>
            </a:r>
            <a:r>
              <a:rPr lang="ja-JP" altLang="en-US" sz="2000" dirty="0"/>
              <a:t>現在は、条約</a:t>
            </a:r>
            <a:r>
              <a:rPr lang="en-US" altLang="ja-JP" sz="2000" dirty="0"/>
              <a:t>33</a:t>
            </a:r>
            <a:r>
              <a:rPr lang="ja-JP" altLang="en-US" sz="2000" dirty="0"/>
              <a:t>条に基づく監視機関と位置づけられている</a:t>
            </a:r>
          </a:p>
        </p:txBody>
      </p:sp>
      <p:grpSp>
        <p:nvGrpSpPr>
          <p:cNvPr id="4" name="Group 7"/>
          <p:cNvGrpSpPr>
            <a:grpSpLocks/>
          </p:cNvGrpSpPr>
          <p:nvPr/>
        </p:nvGrpSpPr>
        <p:grpSpPr bwMode="auto">
          <a:xfrm>
            <a:off x="7575748" y="5553794"/>
            <a:ext cx="1028700" cy="971550"/>
            <a:chOff x="0" y="0"/>
            <a:chExt cx="3212" cy="3190"/>
          </a:xfrm>
        </p:grpSpPr>
        <p:sp>
          <p:nvSpPr>
            <p:cNvPr id="5" name="Oval 8"/>
            <p:cNvSpPr>
              <a:spLocks noChangeArrowheads="1"/>
            </p:cNvSpPr>
            <p:nvPr/>
          </p:nvSpPr>
          <p:spPr bwMode="auto">
            <a:xfrm>
              <a:off x="0" y="0"/>
              <a:ext cx="3040" cy="3012"/>
            </a:xfrm>
            <a:prstGeom prst="ellipse">
              <a:avLst/>
            </a:prstGeom>
            <a:solidFill>
              <a:srgbClr val="0000FF"/>
            </a:solidFill>
            <a:ln w="9525">
              <a:solidFill>
                <a:srgbClr val="0000FF"/>
              </a:solidFill>
              <a:round/>
              <a:headEnd/>
              <a:tailEnd/>
            </a:ln>
          </p:spPr>
        </p:sp>
        <p:sp>
          <p:nvSpPr>
            <p:cNvPr id="6" name="WordArt 9"/>
            <p:cNvSpPr>
              <a:spLocks noChangeArrowheads="1" noChangeShapeType="1" noTextEdit="1"/>
            </p:cNvSpPr>
            <p:nvPr/>
          </p:nvSpPr>
          <p:spPr bwMode="auto">
            <a:xfrm>
              <a:off x="327" y="563"/>
              <a:ext cx="2320" cy="907"/>
            </a:xfrm>
            <a:prstGeom prst="rect">
              <a:avLst/>
            </a:prstGeom>
            <a:extLst/>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en-US" altLang="ja-JP" sz="3600" b="1" kern="10" spc="0" dirty="0">
                  <a:ln w="9525">
                    <a:solidFill>
                      <a:srgbClr val="FFFFFF"/>
                    </a:solidFill>
                    <a:round/>
                    <a:headEnd/>
                    <a:tailEnd/>
                  </a:ln>
                  <a:solidFill>
                    <a:srgbClr val="FFFFFF"/>
                  </a:solidFill>
                  <a:effectLst/>
                  <a:latin typeface="ＭＳ Ｐゴシック"/>
                  <a:ea typeface="ＭＳ Ｐゴシック"/>
                </a:rPr>
                <a:t>JDF</a:t>
              </a:r>
              <a:endParaRPr lang="ja-JP" altLang="en-US" sz="3600" b="1" kern="10" spc="0" dirty="0">
                <a:ln w="9525">
                  <a:solidFill>
                    <a:srgbClr val="FFFFFF"/>
                  </a:solidFill>
                  <a:round/>
                  <a:headEnd/>
                  <a:tailEnd/>
                </a:ln>
                <a:solidFill>
                  <a:srgbClr val="FFFFFF"/>
                </a:solidFill>
                <a:effectLst/>
                <a:latin typeface="ＭＳ Ｐゴシック"/>
                <a:ea typeface="ＭＳ Ｐゴシック"/>
              </a:endParaRPr>
            </a:p>
          </p:txBody>
        </p:sp>
        <p:sp>
          <p:nvSpPr>
            <p:cNvPr id="7" name="Text Box 10"/>
            <p:cNvSpPr txBox="1">
              <a:spLocks noChangeArrowheads="1"/>
            </p:cNvSpPr>
            <p:nvPr/>
          </p:nvSpPr>
          <p:spPr bwMode="auto">
            <a:xfrm>
              <a:off x="625" y="1626"/>
              <a:ext cx="2587" cy="1564"/>
            </a:xfrm>
            <a:prstGeom prst="rect">
              <a:avLst/>
            </a:prstGeom>
            <a:noFill/>
            <a:ln>
              <a:noFill/>
            </a:ln>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r>
                <a:rPr lang="en-US" altLang="ja-JP" sz="1000" b="0" i="0" u="none" strike="noStrike" baseline="0" dirty="0">
                  <a:solidFill>
                    <a:srgbClr val="FFFFFF"/>
                  </a:solidFill>
                  <a:latin typeface="Century"/>
                </a:rPr>
                <a:t>Japan Disability</a:t>
              </a:r>
            </a:p>
            <a:p>
              <a:pPr algn="l" rtl="0">
                <a:lnSpc>
                  <a:spcPts val="900"/>
                </a:lnSpc>
                <a:defRPr sz="1000"/>
              </a:pPr>
              <a:r>
                <a:rPr lang="en-US" altLang="ja-JP" sz="1000" b="0" i="0" u="none" strike="noStrike" baseline="0" dirty="0">
                  <a:solidFill>
                    <a:srgbClr val="FFFFFF"/>
                  </a:solidFill>
                  <a:latin typeface="Century"/>
                </a:rPr>
                <a:t>Forum</a:t>
              </a:r>
            </a:p>
            <a:p>
              <a:pPr algn="l" rtl="0">
                <a:defRPr sz="1000"/>
              </a:pPr>
              <a:endParaRPr lang="en-US" altLang="ja-JP" sz="1200" b="0" i="0" u="none" strike="noStrike" baseline="0" dirty="0">
                <a:solidFill>
                  <a:srgbClr val="FFFFFF"/>
                </a:solidFill>
                <a:latin typeface="Century"/>
              </a:endParaRPr>
            </a:p>
          </p:txBody>
        </p:sp>
      </p:grpSp>
    </p:spTree>
    <p:extLst>
      <p:ext uri="{BB962C8B-B14F-4D97-AF65-F5344CB8AC3E}">
        <p14:creationId xmlns:p14="http://schemas.microsoft.com/office/powerpoint/2010/main" val="4137568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773</TotalTime>
  <Words>705</Words>
  <Application>Microsoft Office PowerPoint</Application>
  <PresentationFormat>画面に合わせる (4:3)</PresentationFormat>
  <Paragraphs>283</Paragraphs>
  <Slides>23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HGP明朝E</vt:lpstr>
      <vt:lpstr>ＭＳ Ｐゴシック</vt:lpstr>
      <vt:lpstr>Calibri</vt:lpstr>
      <vt:lpstr>Century</vt:lpstr>
      <vt:lpstr>Constantia</vt:lpstr>
      <vt:lpstr>Wingdings 2</vt:lpstr>
      <vt:lpstr>リゾート</vt:lpstr>
      <vt:lpstr>日本における障害者権利条約の批准の経緯と 今後の課題</vt:lpstr>
      <vt:lpstr>障害者の状況</vt:lpstr>
      <vt:lpstr>障害者の数</vt:lpstr>
      <vt:lpstr>主要な法律</vt:lpstr>
      <vt:lpstr>障害者組織（１）</vt:lpstr>
      <vt:lpstr>障害者組織（２）</vt:lpstr>
      <vt:lpstr>条約交渉過程</vt:lpstr>
      <vt:lpstr>批准過程（１）</vt:lpstr>
      <vt:lpstr>批准過程（２）</vt:lpstr>
      <vt:lpstr>批准過程（３）</vt:lpstr>
      <vt:lpstr>報告過程（１）</vt:lpstr>
      <vt:lpstr>報告過程（２）</vt:lpstr>
      <vt:lpstr>審査過程</vt:lpstr>
      <vt:lpstr>批准後の重点政策課題（１）</vt:lpstr>
      <vt:lpstr>PowerPoint プレゼンテーション</vt:lpstr>
      <vt:lpstr>批准後の重点政策課題（２）</vt:lpstr>
      <vt:lpstr>批准後の重点政策課題（３）</vt:lpstr>
      <vt:lpstr>PowerPoint プレゼンテーション</vt:lpstr>
      <vt:lpstr>PowerPoint プレゼンテーション</vt:lpstr>
      <vt:lpstr>批准後の重点政策課題（４）</vt:lpstr>
      <vt:lpstr>批准後の重点政策課題（５）</vt:lpstr>
      <vt:lpstr>批准後の重点政策課題（６）</vt:lpstr>
      <vt:lpstr>JDFの課題</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user1</dc:creator>
  <cp:lastModifiedBy>k. harada</cp:lastModifiedBy>
  <cp:revision>211</cp:revision>
  <dcterms:created xsi:type="dcterms:W3CDTF">2013-05-11T02:33:56Z</dcterms:created>
  <dcterms:modified xsi:type="dcterms:W3CDTF">2016-01-29T00:09:46Z</dcterms:modified>
</cp:coreProperties>
</file>