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1" r:id="rId4"/>
    <p:sldId id="258" r:id="rId5"/>
    <p:sldId id="259" r:id="rId6"/>
    <p:sldId id="260" r:id="rId7"/>
    <p:sldId id="262" r:id="rId8"/>
    <p:sldId id="263" r:id="rId9"/>
    <p:sldId id="264" r:id="rId10"/>
    <p:sldId id="271" r:id="rId11"/>
    <p:sldId id="265" r:id="rId12"/>
    <p:sldId id="272" r:id="rId13"/>
    <p:sldId id="266" r:id="rId14"/>
    <p:sldId id="267" r:id="rId15"/>
    <p:sldId id="268" r:id="rId16"/>
    <p:sldId id="273" r:id="rId17"/>
    <p:sldId id="269" r:id="rId18"/>
    <p:sldId id="27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65" d="100"/>
          <a:sy n="65" d="100"/>
        </p:scale>
        <p:origin x="1306"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0245CF-3FB7-2F47-846C-3CCAF2D8DD1D}" type="doc">
      <dgm:prSet loTypeId="urn:microsoft.com/office/officeart/2005/8/layout/bProcess4" loCatId="" qsTypeId="urn:microsoft.com/office/officeart/2005/8/quickstyle/simple4" qsCatId="simple" csTypeId="urn:microsoft.com/office/officeart/2005/8/colors/accent1_2" csCatId="accent1" phldr="1"/>
      <dgm:spPr/>
      <dgm:t>
        <a:bodyPr/>
        <a:lstStyle/>
        <a:p>
          <a:endParaRPr lang="en-US"/>
        </a:p>
      </dgm:t>
    </dgm:pt>
    <dgm:pt modelId="{7494BB04-CC36-8645-9B02-C50B438C5CDE}">
      <dgm:prSet phldrT="[Text]" custT="1"/>
      <dgm:spPr/>
      <dgm:t>
        <a:bodyPr/>
        <a:lstStyle/>
        <a:p>
          <a:r>
            <a:rPr lang="ja-JP" altLang="en-US" sz="1000" dirty="0" smtClean="0"/>
            <a:t>ワーキンググループによる課題の設定</a:t>
          </a:r>
          <a:r>
            <a:rPr lang="en-US" sz="1000" dirty="0" smtClean="0"/>
            <a:t> </a:t>
          </a:r>
        </a:p>
        <a:p>
          <a:r>
            <a:rPr lang="en-US" sz="1000" dirty="0" smtClean="0"/>
            <a:t>( 2013</a:t>
          </a:r>
          <a:r>
            <a:rPr lang="ja-JP" altLang="en-US" sz="1000" dirty="0" smtClean="0"/>
            <a:t>年</a:t>
          </a:r>
          <a:r>
            <a:rPr lang="en-US" altLang="ja-JP" sz="1000" dirty="0" smtClean="0"/>
            <a:t>6</a:t>
          </a:r>
          <a:r>
            <a:rPr lang="ja-JP" altLang="en-US" sz="1000" dirty="0" smtClean="0"/>
            <a:t>～</a:t>
          </a:r>
          <a:r>
            <a:rPr lang="en-US" altLang="ja-JP" sz="1000" dirty="0" smtClean="0"/>
            <a:t>7</a:t>
          </a:r>
          <a:r>
            <a:rPr lang="ja-JP" altLang="en-US" sz="1000" dirty="0" smtClean="0"/>
            <a:t>月</a:t>
          </a:r>
          <a:r>
            <a:rPr lang="en-US" sz="1000" dirty="0" smtClean="0"/>
            <a:t>)</a:t>
          </a:r>
          <a:endParaRPr lang="en-US" sz="1000" dirty="0"/>
        </a:p>
      </dgm:t>
    </dgm:pt>
    <dgm:pt modelId="{9D9ECCD6-6820-1F4B-8CC2-3AFD3E3AF81F}" type="parTrans" cxnId="{4E89B95A-BC74-CA4A-A951-6EA17E076054}">
      <dgm:prSet/>
      <dgm:spPr/>
      <dgm:t>
        <a:bodyPr/>
        <a:lstStyle/>
        <a:p>
          <a:endParaRPr lang="en-US" sz="1000"/>
        </a:p>
      </dgm:t>
    </dgm:pt>
    <dgm:pt modelId="{8EB9624E-79E1-C34B-9D36-FC3CACB679E2}" type="sibTrans" cxnId="{4E89B95A-BC74-CA4A-A951-6EA17E076054}">
      <dgm:prSet/>
      <dgm:spPr/>
      <dgm:t>
        <a:bodyPr/>
        <a:lstStyle/>
        <a:p>
          <a:endParaRPr lang="en-US" sz="1000"/>
        </a:p>
      </dgm:t>
    </dgm:pt>
    <dgm:pt modelId="{A6F3A889-7929-9F40-AB0B-1FF3F0964D04}">
      <dgm:prSet phldrT="[Text]" custT="1"/>
      <dgm:spPr/>
      <dgm:t>
        <a:bodyPr/>
        <a:lstStyle/>
        <a:p>
          <a:r>
            <a:rPr lang="ja-JP" altLang="en-US" sz="1000" dirty="0" smtClean="0"/>
            <a:t>優先課題の選択</a:t>
          </a:r>
          <a:endParaRPr lang="en-US" altLang="ja-JP" sz="1000" dirty="0" smtClean="0"/>
        </a:p>
        <a:p>
          <a:r>
            <a:rPr lang="en-US" sz="1000" dirty="0" smtClean="0"/>
            <a:t> </a:t>
          </a:r>
          <a:r>
            <a:rPr lang="ja-JP" altLang="en-US" sz="1000" dirty="0" smtClean="0"/>
            <a:t>（議長団による）</a:t>
          </a:r>
          <a:endParaRPr lang="en-US" sz="1000" dirty="0" smtClean="0"/>
        </a:p>
        <a:p>
          <a:r>
            <a:rPr lang="en-US" sz="1000" dirty="0" smtClean="0"/>
            <a:t>(2013</a:t>
          </a:r>
          <a:r>
            <a:rPr lang="ja-JP" altLang="en-US" sz="1000" dirty="0" smtClean="0"/>
            <a:t>年</a:t>
          </a:r>
          <a:r>
            <a:rPr lang="en-US" altLang="ja-JP" sz="1000" dirty="0" smtClean="0"/>
            <a:t>7</a:t>
          </a:r>
          <a:r>
            <a:rPr lang="ja-JP" altLang="en-US" sz="1000" dirty="0" smtClean="0"/>
            <a:t>～</a:t>
          </a:r>
          <a:r>
            <a:rPr lang="en-US" altLang="ja-JP" sz="1000" dirty="0" smtClean="0"/>
            <a:t>8</a:t>
          </a:r>
          <a:r>
            <a:rPr lang="ja-JP" altLang="en-US" sz="1000" dirty="0" smtClean="0"/>
            <a:t>月</a:t>
          </a:r>
          <a:r>
            <a:rPr lang="en-US" sz="1000" dirty="0" smtClean="0"/>
            <a:t>)</a:t>
          </a:r>
          <a:endParaRPr lang="en-US" sz="1000" dirty="0"/>
        </a:p>
      </dgm:t>
    </dgm:pt>
    <dgm:pt modelId="{4237CC0E-1EF1-1E46-A20C-94775FEEB1D0}" type="parTrans" cxnId="{DFAF3AF8-2220-8643-96D8-BDAA24FF09F4}">
      <dgm:prSet/>
      <dgm:spPr/>
      <dgm:t>
        <a:bodyPr/>
        <a:lstStyle/>
        <a:p>
          <a:endParaRPr lang="en-US" sz="1000"/>
        </a:p>
      </dgm:t>
    </dgm:pt>
    <dgm:pt modelId="{BB5C1E10-0633-774A-AB57-A2BA8E109429}" type="sibTrans" cxnId="{DFAF3AF8-2220-8643-96D8-BDAA24FF09F4}">
      <dgm:prSet/>
      <dgm:spPr/>
      <dgm:t>
        <a:bodyPr/>
        <a:lstStyle/>
        <a:p>
          <a:endParaRPr lang="en-US" sz="1000"/>
        </a:p>
      </dgm:t>
    </dgm:pt>
    <dgm:pt modelId="{920BA892-F813-6E46-8F26-801849019B12}">
      <dgm:prSet phldrT="[Text]" custT="1"/>
      <dgm:spPr/>
      <dgm:t>
        <a:bodyPr/>
        <a:lstStyle/>
        <a:p>
          <a:r>
            <a:rPr lang="en-US" altLang="ja-JP" sz="1000" dirty="0" smtClean="0"/>
            <a:t>NGO</a:t>
          </a:r>
          <a:r>
            <a:rPr lang="ja-JP" altLang="en-US" sz="1000" dirty="0" smtClean="0"/>
            <a:t>報告書案の作成</a:t>
          </a:r>
          <a:endParaRPr lang="en-US" sz="1000" dirty="0" smtClean="0"/>
        </a:p>
        <a:p>
          <a:r>
            <a:rPr lang="ja-JP" altLang="en-US" sz="1000" dirty="0" smtClean="0"/>
            <a:t>（ワーキグングループによる</a:t>
          </a:r>
          <a:r>
            <a:rPr lang="en-US" sz="1000" dirty="0" smtClean="0"/>
            <a:t>)</a:t>
          </a:r>
        </a:p>
        <a:p>
          <a:r>
            <a:rPr lang="en-US" sz="1000" dirty="0" smtClean="0"/>
            <a:t>(2013</a:t>
          </a:r>
          <a:r>
            <a:rPr lang="ja-JP" altLang="en-US" sz="1000" dirty="0" smtClean="0"/>
            <a:t>年</a:t>
          </a:r>
          <a:r>
            <a:rPr lang="en-US" altLang="ja-JP" sz="1000" dirty="0" smtClean="0"/>
            <a:t>8</a:t>
          </a:r>
          <a:r>
            <a:rPr lang="ja-JP" altLang="en-US" sz="1000" dirty="0" smtClean="0"/>
            <a:t>～</a:t>
          </a:r>
          <a:r>
            <a:rPr lang="en-US" altLang="ja-JP" sz="1000" dirty="0" smtClean="0"/>
            <a:t>12</a:t>
          </a:r>
          <a:r>
            <a:rPr lang="ja-JP" altLang="en-US" sz="1000" dirty="0" smtClean="0"/>
            <a:t>月</a:t>
          </a:r>
          <a:r>
            <a:rPr lang="en-US" sz="1000" dirty="0" smtClean="0"/>
            <a:t>)</a:t>
          </a:r>
          <a:endParaRPr lang="en-US" sz="1000" dirty="0"/>
        </a:p>
      </dgm:t>
    </dgm:pt>
    <dgm:pt modelId="{A2FFE964-C7CF-A34A-87E8-F376C3B19531}" type="parTrans" cxnId="{ACCCCA53-2339-8E41-B89C-D88D2965E607}">
      <dgm:prSet/>
      <dgm:spPr/>
      <dgm:t>
        <a:bodyPr/>
        <a:lstStyle/>
        <a:p>
          <a:endParaRPr lang="en-US" sz="1000"/>
        </a:p>
      </dgm:t>
    </dgm:pt>
    <dgm:pt modelId="{3A4D5890-B585-7441-A892-133B62AEE558}" type="sibTrans" cxnId="{ACCCCA53-2339-8E41-B89C-D88D2965E607}">
      <dgm:prSet/>
      <dgm:spPr/>
      <dgm:t>
        <a:bodyPr/>
        <a:lstStyle/>
        <a:p>
          <a:endParaRPr lang="en-US" sz="1000"/>
        </a:p>
      </dgm:t>
    </dgm:pt>
    <dgm:pt modelId="{1952A2DC-5D74-D945-AEFB-67E1EA6752DD}">
      <dgm:prSet phldrT="[Text]" custT="1"/>
      <dgm:spPr/>
      <dgm:t>
        <a:bodyPr/>
        <a:lstStyle/>
        <a:p>
          <a:r>
            <a:rPr lang="ja-JP" altLang="en-US" sz="1000" dirty="0" smtClean="0"/>
            <a:t>報告書案の検討</a:t>
          </a:r>
          <a:r>
            <a:rPr lang="en-US" sz="1000" dirty="0" smtClean="0"/>
            <a:t> </a:t>
          </a:r>
        </a:p>
        <a:p>
          <a:r>
            <a:rPr lang="ja-JP" altLang="en-US" sz="1000" dirty="0" smtClean="0"/>
            <a:t>（</a:t>
          </a:r>
          <a:r>
            <a:rPr lang="en-US" sz="1000" dirty="0" smtClean="0"/>
            <a:t> l</a:t>
          </a:r>
          <a:r>
            <a:rPr lang="ja-JP" altLang="en-US" sz="1000" dirty="0" smtClean="0"/>
            <a:t>法律専門家、議長団）</a:t>
          </a:r>
          <a:endParaRPr lang="en-US" sz="1000" dirty="0" smtClean="0"/>
        </a:p>
        <a:p>
          <a:r>
            <a:rPr lang="en-US" sz="1000" dirty="0" smtClean="0"/>
            <a:t>(Jan-Feb, 2014</a:t>
          </a:r>
          <a:r>
            <a:rPr lang="ja-JP" altLang="en-US" sz="1000" dirty="0" smtClean="0"/>
            <a:t>年</a:t>
          </a:r>
          <a:r>
            <a:rPr lang="en-US" altLang="ja-JP" sz="1000" dirty="0" smtClean="0"/>
            <a:t>1</a:t>
          </a:r>
          <a:r>
            <a:rPr lang="ja-JP" altLang="en-US" sz="1000" dirty="0" smtClean="0"/>
            <a:t>～</a:t>
          </a:r>
          <a:r>
            <a:rPr lang="en-US" altLang="ja-JP" sz="1000" dirty="0" smtClean="0"/>
            <a:t>2</a:t>
          </a:r>
          <a:r>
            <a:rPr lang="ja-JP" altLang="en-US" sz="1000" dirty="0" smtClean="0"/>
            <a:t>月</a:t>
          </a:r>
          <a:r>
            <a:rPr lang="en-US" sz="1000" dirty="0" smtClean="0"/>
            <a:t>)</a:t>
          </a:r>
          <a:endParaRPr lang="en-US" sz="1000" dirty="0"/>
        </a:p>
      </dgm:t>
    </dgm:pt>
    <dgm:pt modelId="{B2288757-21F7-5D4F-B2C9-E19F582785BC}" type="parTrans" cxnId="{2D6DB610-905A-DC48-8680-B38F396FCF6D}">
      <dgm:prSet/>
      <dgm:spPr/>
      <dgm:t>
        <a:bodyPr/>
        <a:lstStyle/>
        <a:p>
          <a:endParaRPr lang="en-US" sz="1000"/>
        </a:p>
      </dgm:t>
    </dgm:pt>
    <dgm:pt modelId="{010C3FDA-3B5B-DA48-8814-3A80E88064AA}" type="sibTrans" cxnId="{2D6DB610-905A-DC48-8680-B38F396FCF6D}">
      <dgm:prSet/>
      <dgm:spPr/>
      <dgm:t>
        <a:bodyPr/>
        <a:lstStyle/>
        <a:p>
          <a:endParaRPr lang="en-US" sz="1000"/>
        </a:p>
      </dgm:t>
    </dgm:pt>
    <dgm:pt modelId="{9537370E-D41A-F241-8273-85FBB8E836B8}">
      <dgm:prSet phldrT="[Text]" custT="1"/>
      <dgm:spPr/>
      <dgm:t>
        <a:bodyPr/>
        <a:lstStyle/>
        <a:p>
          <a:r>
            <a:rPr lang="ja-JP" altLang="en-US" sz="1000" dirty="0" smtClean="0"/>
            <a:t>報告書案の修正</a:t>
          </a:r>
          <a:endParaRPr lang="en-US" sz="1000" dirty="0" smtClean="0"/>
        </a:p>
        <a:p>
          <a:r>
            <a:rPr lang="ja-JP" altLang="en-US" sz="1000" dirty="0" smtClean="0"/>
            <a:t>（ワーキンググループ）</a:t>
          </a:r>
          <a:endParaRPr lang="en-US" sz="1000" dirty="0" smtClean="0"/>
        </a:p>
        <a:p>
          <a:r>
            <a:rPr lang="ja-JP" altLang="en-US" sz="1000" dirty="0" smtClean="0"/>
            <a:t>（</a:t>
          </a:r>
          <a:r>
            <a:rPr lang="en-US" sz="1000" dirty="0" smtClean="0"/>
            <a:t>2014</a:t>
          </a:r>
          <a:r>
            <a:rPr lang="ja-JP" altLang="en-US" sz="1000" dirty="0" smtClean="0"/>
            <a:t>年</a:t>
          </a:r>
          <a:r>
            <a:rPr lang="en-US" altLang="ja-JP" sz="1000" dirty="0" smtClean="0"/>
            <a:t>3</a:t>
          </a:r>
          <a:r>
            <a:rPr lang="ja-JP" altLang="en-US" sz="1000" dirty="0" smtClean="0"/>
            <a:t>～</a:t>
          </a:r>
          <a:r>
            <a:rPr lang="en-US" altLang="ja-JP" sz="1000" dirty="0" smtClean="0"/>
            <a:t>5</a:t>
          </a:r>
          <a:r>
            <a:rPr lang="ja-JP" altLang="en-US" sz="1000" dirty="0" smtClean="0"/>
            <a:t>月）</a:t>
          </a:r>
          <a:endParaRPr lang="en-US" sz="1000" dirty="0"/>
        </a:p>
      </dgm:t>
    </dgm:pt>
    <dgm:pt modelId="{8C0CCC5E-8C5E-C04A-86AF-6B770CB3ABB2}" type="parTrans" cxnId="{EE7122E3-0406-7648-869A-626465910088}">
      <dgm:prSet/>
      <dgm:spPr/>
      <dgm:t>
        <a:bodyPr/>
        <a:lstStyle/>
        <a:p>
          <a:endParaRPr lang="en-US" sz="1000"/>
        </a:p>
      </dgm:t>
    </dgm:pt>
    <dgm:pt modelId="{468D2680-48E6-E34E-A7F6-42D2CBE5BB19}" type="sibTrans" cxnId="{EE7122E3-0406-7648-869A-626465910088}">
      <dgm:prSet/>
      <dgm:spPr/>
      <dgm:t>
        <a:bodyPr/>
        <a:lstStyle/>
        <a:p>
          <a:endParaRPr lang="en-US" sz="1000"/>
        </a:p>
      </dgm:t>
    </dgm:pt>
    <dgm:pt modelId="{B191EB26-8445-1442-BEC5-BE066AFF3437}">
      <dgm:prSet phldrT="[Text]" custT="1"/>
      <dgm:spPr/>
      <dgm:t>
        <a:bodyPr/>
        <a:lstStyle/>
        <a:p>
          <a:r>
            <a:rPr lang="ja-JP" altLang="en-US" sz="1000" dirty="0" smtClean="0"/>
            <a:t>原則や内容の調整の議論</a:t>
          </a:r>
          <a:endParaRPr lang="en-US" sz="1000" dirty="0" smtClean="0"/>
        </a:p>
        <a:p>
          <a:r>
            <a:rPr lang="en-US" sz="1000" dirty="0" smtClean="0"/>
            <a:t>(2014</a:t>
          </a:r>
          <a:r>
            <a:rPr lang="ja-JP" altLang="en-US" sz="1000" dirty="0" smtClean="0"/>
            <a:t>年</a:t>
          </a:r>
          <a:r>
            <a:rPr lang="en-US" altLang="ja-JP" sz="1000" dirty="0" smtClean="0"/>
            <a:t>5</a:t>
          </a:r>
          <a:r>
            <a:rPr lang="ja-JP" altLang="en-US" sz="1000" dirty="0" smtClean="0"/>
            <a:t>月</a:t>
          </a:r>
          <a:r>
            <a:rPr lang="en-US" sz="1000" dirty="0" smtClean="0"/>
            <a:t>) </a:t>
          </a:r>
          <a:endParaRPr lang="en-US" sz="1000" dirty="0"/>
        </a:p>
      </dgm:t>
    </dgm:pt>
    <dgm:pt modelId="{54268B36-9CFC-2145-AC89-E92E32FBE33A}" type="parTrans" cxnId="{8A97D915-C22E-784A-A621-AF43E8334CAF}">
      <dgm:prSet/>
      <dgm:spPr/>
      <dgm:t>
        <a:bodyPr/>
        <a:lstStyle/>
        <a:p>
          <a:endParaRPr lang="en-US" sz="1000"/>
        </a:p>
      </dgm:t>
    </dgm:pt>
    <dgm:pt modelId="{D1FC7F59-77B4-A144-9F98-434ACCD11FB5}" type="sibTrans" cxnId="{8A97D915-C22E-784A-A621-AF43E8334CAF}">
      <dgm:prSet/>
      <dgm:spPr/>
      <dgm:t>
        <a:bodyPr/>
        <a:lstStyle/>
        <a:p>
          <a:endParaRPr lang="en-US" sz="1000"/>
        </a:p>
      </dgm:t>
    </dgm:pt>
    <dgm:pt modelId="{207CF4A3-41D7-8341-904C-FC4013CD0F62}">
      <dgm:prSet phldrT="[Text]" custT="1"/>
      <dgm:spPr/>
      <dgm:t>
        <a:bodyPr/>
        <a:lstStyle/>
        <a:p>
          <a:endParaRPr lang="en-US" altLang="ko-KR" sz="1000" dirty="0" smtClean="0"/>
        </a:p>
        <a:p>
          <a:r>
            <a:rPr lang="ja-JP" altLang="en-US" sz="1000" dirty="0" smtClean="0"/>
            <a:t>報告書案の最終調整</a:t>
          </a:r>
          <a:endParaRPr lang="en-US" altLang="ja-JP" sz="1000" dirty="0" smtClean="0"/>
        </a:p>
        <a:p>
          <a:r>
            <a:rPr lang="ja-JP" altLang="en-US" sz="1000" dirty="0" smtClean="0"/>
            <a:t>（執筆統括者）</a:t>
          </a:r>
          <a:endParaRPr lang="en-US" sz="1000" dirty="0" smtClean="0"/>
        </a:p>
        <a:p>
          <a:r>
            <a:rPr lang="ja-JP" altLang="en-US" sz="1000" dirty="0" smtClean="0"/>
            <a:t>（</a:t>
          </a:r>
          <a:r>
            <a:rPr lang="en-US" sz="1000" dirty="0" smtClean="0"/>
            <a:t>2014</a:t>
          </a:r>
          <a:r>
            <a:rPr lang="ja-JP" altLang="en-US" sz="1000" dirty="0" smtClean="0"/>
            <a:t>年</a:t>
          </a:r>
          <a:r>
            <a:rPr lang="en-US" altLang="ja-JP" sz="1000" dirty="0" smtClean="0"/>
            <a:t>6</a:t>
          </a:r>
          <a:r>
            <a:rPr lang="ja-JP" altLang="en-US" sz="1000" dirty="0" smtClean="0"/>
            <a:t>～</a:t>
          </a:r>
          <a:r>
            <a:rPr lang="en-US" altLang="ja-JP" sz="1000" dirty="0" smtClean="0"/>
            <a:t>7</a:t>
          </a:r>
          <a:r>
            <a:rPr lang="ja-JP" altLang="en-US" sz="1000" dirty="0" smtClean="0"/>
            <a:t>月）</a:t>
          </a:r>
          <a:r>
            <a:rPr lang="en-US" sz="1000" dirty="0" smtClean="0"/>
            <a:t> </a:t>
          </a:r>
        </a:p>
        <a:p>
          <a:endParaRPr lang="en-US" sz="1000" dirty="0"/>
        </a:p>
      </dgm:t>
    </dgm:pt>
    <dgm:pt modelId="{2F912E4B-CE68-E64B-A6CC-1E9D7DD376E1}" type="parTrans" cxnId="{CCC18099-2950-6348-B5A5-1563D7916B42}">
      <dgm:prSet/>
      <dgm:spPr/>
      <dgm:t>
        <a:bodyPr/>
        <a:lstStyle/>
        <a:p>
          <a:endParaRPr lang="en-US" sz="1000"/>
        </a:p>
      </dgm:t>
    </dgm:pt>
    <dgm:pt modelId="{0C626ADC-897F-BA44-85AA-067182AE7C32}" type="sibTrans" cxnId="{CCC18099-2950-6348-B5A5-1563D7916B42}">
      <dgm:prSet/>
      <dgm:spPr/>
      <dgm:t>
        <a:bodyPr/>
        <a:lstStyle/>
        <a:p>
          <a:endParaRPr lang="en-US" sz="1000"/>
        </a:p>
      </dgm:t>
    </dgm:pt>
    <dgm:pt modelId="{C2D49355-2767-F943-8CA0-507595E60235}">
      <dgm:prSet phldrT="[Text]" custT="1"/>
      <dgm:spPr/>
      <dgm:t>
        <a:bodyPr/>
        <a:lstStyle/>
        <a:p>
          <a:r>
            <a:rPr lang="en-US" altLang="ja-JP" sz="1000" dirty="0" smtClean="0"/>
            <a:t>NGO</a:t>
          </a:r>
          <a:r>
            <a:rPr lang="ja-JP" altLang="en-US" sz="1000" dirty="0" smtClean="0"/>
            <a:t>報告書最終案の採択</a:t>
          </a:r>
          <a:endParaRPr lang="en-US" altLang="ja-JP" sz="1000" dirty="0" smtClean="0"/>
        </a:p>
        <a:p>
          <a:r>
            <a:rPr lang="en-US" sz="1000" dirty="0" smtClean="0"/>
            <a:t> </a:t>
          </a:r>
          <a:r>
            <a:rPr lang="ja-JP" altLang="en-US" sz="1000" dirty="0" smtClean="0"/>
            <a:t>（全体会議）</a:t>
          </a:r>
          <a:endParaRPr lang="en-US" sz="1000" dirty="0" smtClean="0"/>
        </a:p>
        <a:p>
          <a:r>
            <a:rPr lang="en-US" sz="1000" dirty="0" smtClean="0"/>
            <a:t>(Jul, 2014</a:t>
          </a:r>
          <a:r>
            <a:rPr lang="ja-JP" altLang="en-US" sz="1000" dirty="0" smtClean="0"/>
            <a:t>年</a:t>
          </a:r>
          <a:r>
            <a:rPr lang="en-US" altLang="ja-JP" sz="1000" dirty="0" smtClean="0"/>
            <a:t>7</a:t>
          </a:r>
          <a:r>
            <a:rPr lang="ja-JP" altLang="en-US" sz="1000" dirty="0" smtClean="0"/>
            <a:t>月</a:t>
          </a:r>
          <a:r>
            <a:rPr lang="en-US" sz="1000" dirty="0" smtClean="0"/>
            <a:t>)</a:t>
          </a:r>
          <a:endParaRPr lang="en-US" sz="1000" dirty="0"/>
        </a:p>
      </dgm:t>
    </dgm:pt>
    <dgm:pt modelId="{1CFAE7DD-CE02-F941-A397-96D656B73AE5}" type="parTrans" cxnId="{3474E202-B98C-6E47-B9EA-578E27432A76}">
      <dgm:prSet/>
      <dgm:spPr/>
      <dgm:t>
        <a:bodyPr/>
        <a:lstStyle/>
        <a:p>
          <a:endParaRPr lang="en-US" sz="1000"/>
        </a:p>
      </dgm:t>
    </dgm:pt>
    <dgm:pt modelId="{6923AFAE-F54A-5D45-B884-D0EA0CEA8B1C}" type="sibTrans" cxnId="{3474E202-B98C-6E47-B9EA-578E27432A76}">
      <dgm:prSet/>
      <dgm:spPr/>
      <dgm:t>
        <a:bodyPr/>
        <a:lstStyle/>
        <a:p>
          <a:endParaRPr lang="en-US" sz="1000"/>
        </a:p>
      </dgm:t>
    </dgm:pt>
    <dgm:pt modelId="{6F766671-E96A-9A49-91B6-F372B82D2080}">
      <dgm:prSet phldrT="[Text]" custT="1"/>
      <dgm:spPr/>
      <dgm:t>
        <a:bodyPr/>
        <a:lstStyle/>
        <a:p>
          <a:r>
            <a:rPr lang="ja-JP" altLang="en-US" sz="1000" dirty="0" smtClean="0"/>
            <a:t>英訳作業、国連へ提出</a:t>
          </a:r>
          <a:endParaRPr lang="en-US" altLang="ja-JP" sz="1000" dirty="0" smtClean="0"/>
        </a:p>
        <a:p>
          <a:r>
            <a:rPr lang="ja-JP" altLang="en-US" sz="1000" dirty="0" smtClean="0"/>
            <a:t>（</a:t>
          </a:r>
          <a:r>
            <a:rPr lang="en-US" sz="1000" dirty="0" smtClean="0"/>
            <a:t>2014</a:t>
          </a:r>
          <a:r>
            <a:rPr lang="ja-JP" altLang="en-US" sz="1000" dirty="0" smtClean="0"/>
            <a:t>年</a:t>
          </a:r>
          <a:r>
            <a:rPr lang="en-US" altLang="ja-JP" sz="1000" dirty="0" smtClean="0"/>
            <a:t>8</a:t>
          </a:r>
          <a:r>
            <a:rPr lang="ja-JP" altLang="en-US" sz="1000" dirty="0" smtClean="0"/>
            <a:t>～</a:t>
          </a:r>
          <a:r>
            <a:rPr lang="en-US" altLang="ja-JP" sz="1000" dirty="0" smtClean="0"/>
            <a:t>9</a:t>
          </a:r>
          <a:r>
            <a:rPr lang="ja-JP" altLang="en-US" sz="1000" dirty="0" smtClean="0"/>
            <a:t>月</a:t>
          </a:r>
          <a:r>
            <a:rPr lang="en-US" sz="1000" dirty="0" smtClean="0"/>
            <a:t>)</a:t>
          </a:r>
          <a:endParaRPr lang="en-US" sz="1000" dirty="0"/>
        </a:p>
      </dgm:t>
    </dgm:pt>
    <dgm:pt modelId="{A349BC43-5049-F048-8412-57461B5B5A51}" type="parTrans" cxnId="{C78F8B06-BA05-AA47-8A5A-BAAD944524D2}">
      <dgm:prSet/>
      <dgm:spPr/>
      <dgm:t>
        <a:bodyPr/>
        <a:lstStyle/>
        <a:p>
          <a:endParaRPr lang="en-US" sz="1000"/>
        </a:p>
      </dgm:t>
    </dgm:pt>
    <dgm:pt modelId="{CDF78643-C6ED-9941-B3BB-01936B0994E8}" type="sibTrans" cxnId="{C78F8B06-BA05-AA47-8A5A-BAAD944524D2}">
      <dgm:prSet/>
      <dgm:spPr/>
      <dgm:t>
        <a:bodyPr/>
        <a:lstStyle/>
        <a:p>
          <a:endParaRPr lang="en-US" sz="1000"/>
        </a:p>
      </dgm:t>
    </dgm:pt>
    <dgm:pt modelId="{E5BA459A-2313-7941-9A97-5FA93F955230}" type="pres">
      <dgm:prSet presAssocID="{8B0245CF-3FB7-2F47-846C-3CCAF2D8DD1D}" presName="Name0" presStyleCnt="0">
        <dgm:presLayoutVars>
          <dgm:dir/>
          <dgm:resizeHandles/>
        </dgm:presLayoutVars>
      </dgm:prSet>
      <dgm:spPr/>
      <dgm:t>
        <a:bodyPr/>
        <a:lstStyle/>
        <a:p>
          <a:pPr latinLnBrk="1"/>
          <a:endParaRPr lang="ko-KR" altLang="en-US"/>
        </a:p>
      </dgm:t>
    </dgm:pt>
    <dgm:pt modelId="{9A36D2CA-3154-DD48-BCBD-8DCD670B251E}" type="pres">
      <dgm:prSet presAssocID="{7494BB04-CC36-8645-9B02-C50B438C5CDE}" presName="compNode" presStyleCnt="0"/>
      <dgm:spPr/>
    </dgm:pt>
    <dgm:pt modelId="{0D332C7F-A7B5-3648-A4C9-C2F32D22D632}" type="pres">
      <dgm:prSet presAssocID="{7494BB04-CC36-8645-9B02-C50B438C5CDE}" presName="dummyConnPt" presStyleCnt="0"/>
      <dgm:spPr/>
    </dgm:pt>
    <dgm:pt modelId="{002BDA1A-13B2-6947-82E6-30E662A11EFD}" type="pres">
      <dgm:prSet presAssocID="{7494BB04-CC36-8645-9B02-C50B438C5CDE}" presName="node" presStyleLbl="node1" presStyleIdx="0" presStyleCnt="9">
        <dgm:presLayoutVars>
          <dgm:bulletEnabled val="1"/>
        </dgm:presLayoutVars>
      </dgm:prSet>
      <dgm:spPr/>
      <dgm:t>
        <a:bodyPr/>
        <a:lstStyle/>
        <a:p>
          <a:pPr latinLnBrk="1"/>
          <a:endParaRPr lang="ko-KR" altLang="en-US"/>
        </a:p>
      </dgm:t>
    </dgm:pt>
    <dgm:pt modelId="{A699E663-1E73-6F4D-838A-E41788E046E7}" type="pres">
      <dgm:prSet presAssocID="{8EB9624E-79E1-C34B-9D36-FC3CACB679E2}" presName="sibTrans" presStyleLbl="bgSibTrans2D1" presStyleIdx="0" presStyleCnt="8"/>
      <dgm:spPr/>
      <dgm:t>
        <a:bodyPr/>
        <a:lstStyle/>
        <a:p>
          <a:pPr latinLnBrk="1"/>
          <a:endParaRPr lang="ko-KR" altLang="en-US"/>
        </a:p>
      </dgm:t>
    </dgm:pt>
    <dgm:pt modelId="{859F7686-E631-E84A-948A-897DE5181614}" type="pres">
      <dgm:prSet presAssocID="{A6F3A889-7929-9F40-AB0B-1FF3F0964D04}" presName="compNode" presStyleCnt="0"/>
      <dgm:spPr/>
    </dgm:pt>
    <dgm:pt modelId="{52F1AEC5-87DE-B340-884E-496C88D34A62}" type="pres">
      <dgm:prSet presAssocID="{A6F3A889-7929-9F40-AB0B-1FF3F0964D04}" presName="dummyConnPt" presStyleCnt="0"/>
      <dgm:spPr/>
    </dgm:pt>
    <dgm:pt modelId="{7CF31537-A6F1-354F-A5E8-503A31D06232}" type="pres">
      <dgm:prSet presAssocID="{A6F3A889-7929-9F40-AB0B-1FF3F0964D04}" presName="node" presStyleLbl="node1" presStyleIdx="1" presStyleCnt="9">
        <dgm:presLayoutVars>
          <dgm:bulletEnabled val="1"/>
        </dgm:presLayoutVars>
      </dgm:prSet>
      <dgm:spPr/>
      <dgm:t>
        <a:bodyPr/>
        <a:lstStyle/>
        <a:p>
          <a:endParaRPr lang="en-US"/>
        </a:p>
      </dgm:t>
    </dgm:pt>
    <dgm:pt modelId="{036E10DF-6E32-064B-9880-1411ED00C80A}" type="pres">
      <dgm:prSet presAssocID="{BB5C1E10-0633-774A-AB57-A2BA8E109429}" presName="sibTrans" presStyleLbl="bgSibTrans2D1" presStyleIdx="1" presStyleCnt="8"/>
      <dgm:spPr/>
      <dgm:t>
        <a:bodyPr/>
        <a:lstStyle/>
        <a:p>
          <a:pPr latinLnBrk="1"/>
          <a:endParaRPr lang="ko-KR" altLang="en-US"/>
        </a:p>
      </dgm:t>
    </dgm:pt>
    <dgm:pt modelId="{898E0D0D-2014-7646-9799-22160C80E725}" type="pres">
      <dgm:prSet presAssocID="{920BA892-F813-6E46-8F26-801849019B12}" presName="compNode" presStyleCnt="0"/>
      <dgm:spPr/>
    </dgm:pt>
    <dgm:pt modelId="{EC47B7A1-65BE-0048-8217-9ABD0297B21C}" type="pres">
      <dgm:prSet presAssocID="{920BA892-F813-6E46-8F26-801849019B12}" presName="dummyConnPt" presStyleCnt="0"/>
      <dgm:spPr/>
    </dgm:pt>
    <dgm:pt modelId="{C5D14577-C97B-A546-B91A-33B9F692EB71}" type="pres">
      <dgm:prSet presAssocID="{920BA892-F813-6E46-8F26-801849019B12}" presName="node" presStyleLbl="node1" presStyleIdx="2" presStyleCnt="9">
        <dgm:presLayoutVars>
          <dgm:bulletEnabled val="1"/>
        </dgm:presLayoutVars>
      </dgm:prSet>
      <dgm:spPr/>
      <dgm:t>
        <a:bodyPr/>
        <a:lstStyle/>
        <a:p>
          <a:endParaRPr lang="en-US"/>
        </a:p>
      </dgm:t>
    </dgm:pt>
    <dgm:pt modelId="{C40BC2A4-DDAD-2B4D-926C-121FCC4FB902}" type="pres">
      <dgm:prSet presAssocID="{3A4D5890-B585-7441-A892-133B62AEE558}" presName="sibTrans" presStyleLbl="bgSibTrans2D1" presStyleIdx="2" presStyleCnt="8"/>
      <dgm:spPr/>
      <dgm:t>
        <a:bodyPr/>
        <a:lstStyle/>
        <a:p>
          <a:pPr latinLnBrk="1"/>
          <a:endParaRPr lang="ko-KR" altLang="en-US"/>
        </a:p>
      </dgm:t>
    </dgm:pt>
    <dgm:pt modelId="{DB2E0086-E41B-CB4A-9DB1-2F0153959CFA}" type="pres">
      <dgm:prSet presAssocID="{1952A2DC-5D74-D945-AEFB-67E1EA6752DD}" presName="compNode" presStyleCnt="0"/>
      <dgm:spPr/>
    </dgm:pt>
    <dgm:pt modelId="{4D5AD511-995A-C843-B50F-EFFB76BD13B2}" type="pres">
      <dgm:prSet presAssocID="{1952A2DC-5D74-D945-AEFB-67E1EA6752DD}" presName="dummyConnPt" presStyleCnt="0"/>
      <dgm:spPr/>
    </dgm:pt>
    <dgm:pt modelId="{A74C5E9A-4BAD-0444-953B-CAB8BBD9C71D}" type="pres">
      <dgm:prSet presAssocID="{1952A2DC-5D74-D945-AEFB-67E1EA6752DD}" presName="node" presStyleLbl="node1" presStyleIdx="3" presStyleCnt="9">
        <dgm:presLayoutVars>
          <dgm:bulletEnabled val="1"/>
        </dgm:presLayoutVars>
      </dgm:prSet>
      <dgm:spPr/>
      <dgm:t>
        <a:bodyPr/>
        <a:lstStyle/>
        <a:p>
          <a:endParaRPr lang="en-US"/>
        </a:p>
      </dgm:t>
    </dgm:pt>
    <dgm:pt modelId="{87FCE094-6D2B-6A4F-BB18-3679F12207F9}" type="pres">
      <dgm:prSet presAssocID="{010C3FDA-3B5B-DA48-8814-3A80E88064AA}" presName="sibTrans" presStyleLbl="bgSibTrans2D1" presStyleIdx="3" presStyleCnt="8"/>
      <dgm:spPr/>
      <dgm:t>
        <a:bodyPr/>
        <a:lstStyle/>
        <a:p>
          <a:pPr latinLnBrk="1"/>
          <a:endParaRPr lang="ko-KR" altLang="en-US"/>
        </a:p>
      </dgm:t>
    </dgm:pt>
    <dgm:pt modelId="{6CA56415-8D37-8342-94AC-41F35003F550}" type="pres">
      <dgm:prSet presAssocID="{9537370E-D41A-F241-8273-85FBB8E836B8}" presName="compNode" presStyleCnt="0"/>
      <dgm:spPr/>
    </dgm:pt>
    <dgm:pt modelId="{7A8A9E0E-E1AB-7E42-A36F-1968979BCD66}" type="pres">
      <dgm:prSet presAssocID="{9537370E-D41A-F241-8273-85FBB8E836B8}" presName="dummyConnPt" presStyleCnt="0"/>
      <dgm:spPr/>
    </dgm:pt>
    <dgm:pt modelId="{2FCE05F8-53A6-CA48-87D5-ADFD6E1A065B}" type="pres">
      <dgm:prSet presAssocID="{9537370E-D41A-F241-8273-85FBB8E836B8}" presName="node" presStyleLbl="node1" presStyleIdx="4" presStyleCnt="9">
        <dgm:presLayoutVars>
          <dgm:bulletEnabled val="1"/>
        </dgm:presLayoutVars>
      </dgm:prSet>
      <dgm:spPr/>
      <dgm:t>
        <a:bodyPr/>
        <a:lstStyle/>
        <a:p>
          <a:endParaRPr lang="en-US"/>
        </a:p>
      </dgm:t>
    </dgm:pt>
    <dgm:pt modelId="{8932DA15-AB4C-A74B-BA22-9BFE3C3158ED}" type="pres">
      <dgm:prSet presAssocID="{468D2680-48E6-E34E-A7F6-42D2CBE5BB19}" presName="sibTrans" presStyleLbl="bgSibTrans2D1" presStyleIdx="4" presStyleCnt="8"/>
      <dgm:spPr/>
      <dgm:t>
        <a:bodyPr/>
        <a:lstStyle/>
        <a:p>
          <a:pPr latinLnBrk="1"/>
          <a:endParaRPr lang="ko-KR" altLang="en-US"/>
        </a:p>
      </dgm:t>
    </dgm:pt>
    <dgm:pt modelId="{F75ADE6D-8630-BD46-BCAD-172E98184994}" type="pres">
      <dgm:prSet presAssocID="{B191EB26-8445-1442-BEC5-BE066AFF3437}" presName="compNode" presStyleCnt="0"/>
      <dgm:spPr/>
    </dgm:pt>
    <dgm:pt modelId="{6B63CE05-40C9-3C49-A99F-910385F44046}" type="pres">
      <dgm:prSet presAssocID="{B191EB26-8445-1442-BEC5-BE066AFF3437}" presName="dummyConnPt" presStyleCnt="0"/>
      <dgm:spPr/>
    </dgm:pt>
    <dgm:pt modelId="{C16D20AF-F908-424E-82B7-C19C551317A3}" type="pres">
      <dgm:prSet presAssocID="{B191EB26-8445-1442-BEC5-BE066AFF3437}" presName="node" presStyleLbl="node1" presStyleIdx="5" presStyleCnt="9">
        <dgm:presLayoutVars>
          <dgm:bulletEnabled val="1"/>
        </dgm:presLayoutVars>
      </dgm:prSet>
      <dgm:spPr/>
      <dgm:t>
        <a:bodyPr/>
        <a:lstStyle/>
        <a:p>
          <a:endParaRPr lang="en-US"/>
        </a:p>
      </dgm:t>
    </dgm:pt>
    <dgm:pt modelId="{8F14C886-4F82-3047-93AE-79005D2C2D40}" type="pres">
      <dgm:prSet presAssocID="{D1FC7F59-77B4-A144-9F98-434ACCD11FB5}" presName="sibTrans" presStyleLbl="bgSibTrans2D1" presStyleIdx="5" presStyleCnt="8"/>
      <dgm:spPr/>
      <dgm:t>
        <a:bodyPr/>
        <a:lstStyle/>
        <a:p>
          <a:pPr latinLnBrk="1"/>
          <a:endParaRPr lang="ko-KR" altLang="en-US"/>
        </a:p>
      </dgm:t>
    </dgm:pt>
    <dgm:pt modelId="{E38642DF-2BC7-6A4B-891D-A691CD037B29}" type="pres">
      <dgm:prSet presAssocID="{207CF4A3-41D7-8341-904C-FC4013CD0F62}" presName="compNode" presStyleCnt="0"/>
      <dgm:spPr/>
    </dgm:pt>
    <dgm:pt modelId="{031F1669-DBEF-0049-BF26-5882B926DB25}" type="pres">
      <dgm:prSet presAssocID="{207CF4A3-41D7-8341-904C-FC4013CD0F62}" presName="dummyConnPt" presStyleCnt="0"/>
      <dgm:spPr/>
    </dgm:pt>
    <dgm:pt modelId="{9B03183A-960B-6749-BF17-520B4B9A7BD5}" type="pres">
      <dgm:prSet presAssocID="{207CF4A3-41D7-8341-904C-FC4013CD0F62}" presName="node" presStyleLbl="node1" presStyleIdx="6" presStyleCnt="9">
        <dgm:presLayoutVars>
          <dgm:bulletEnabled val="1"/>
        </dgm:presLayoutVars>
      </dgm:prSet>
      <dgm:spPr/>
      <dgm:t>
        <a:bodyPr/>
        <a:lstStyle/>
        <a:p>
          <a:pPr latinLnBrk="1"/>
          <a:endParaRPr lang="ko-KR" altLang="en-US"/>
        </a:p>
      </dgm:t>
    </dgm:pt>
    <dgm:pt modelId="{CC218D24-8DA0-724E-B945-31C6486D440A}" type="pres">
      <dgm:prSet presAssocID="{0C626ADC-897F-BA44-85AA-067182AE7C32}" presName="sibTrans" presStyleLbl="bgSibTrans2D1" presStyleIdx="6" presStyleCnt="8"/>
      <dgm:spPr/>
      <dgm:t>
        <a:bodyPr/>
        <a:lstStyle/>
        <a:p>
          <a:pPr latinLnBrk="1"/>
          <a:endParaRPr lang="ko-KR" altLang="en-US"/>
        </a:p>
      </dgm:t>
    </dgm:pt>
    <dgm:pt modelId="{49EEC992-48F3-CF47-BE04-9707AF66304F}" type="pres">
      <dgm:prSet presAssocID="{C2D49355-2767-F943-8CA0-507595E60235}" presName="compNode" presStyleCnt="0"/>
      <dgm:spPr/>
    </dgm:pt>
    <dgm:pt modelId="{E5095823-C1D0-CD44-A130-2DBE080C4973}" type="pres">
      <dgm:prSet presAssocID="{C2D49355-2767-F943-8CA0-507595E60235}" presName="dummyConnPt" presStyleCnt="0"/>
      <dgm:spPr/>
    </dgm:pt>
    <dgm:pt modelId="{7FA06D67-39E9-D84A-89FE-0166A486D52E}" type="pres">
      <dgm:prSet presAssocID="{C2D49355-2767-F943-8CA0-507595E60235}" presName="node" presStyleLbl="node1" presStyleIdx="7" presStyleCnt="9">
        <dgm:presLayoutVars>
          <dgm:bulletEnabled val="1"/>
        </dgm:presLayoutVars>
      </dgm:prSet>
      <dgm:spPr/>
      <dgm:t>
        <a:bodyPr/>
        <a:lstStyle/>
        <a:p>
          <a:endParaRPr lang="en-US"/>
        </a:p>
      </dgm:t>
    </dgm:pt>
    <dgm:pt modelId="{E7B94977-871C-154A-BF57-0D7E5DB07338}" type="pres">
      <dgm:prSet presAssocID="{6923AFAE-F54A-5D45-B884-D0EA0CEA8B1C}" presName="sibTrans" presStyleLbl="bgSibTrans2D1" presStyleIdx="7" presStyleCnt="8"/>
      <dgm:spPr/>
      <dgm:t>
        <a:bodyPr/>
        <a:lstStyle/>
        <a:p>
          <a:pPr latinLnBrk="1"/>
          <a:endParaRPr lang="ko-KR" altLang="en-US"/>
        </a:p>
      </dgm:t>
    </dgm:pt>
    <dgm:pt modelId="{58890211-7706-A449-989B-FFDD95E0AE26}" type="pres">
      <dgm:prSet presAssocID="{6F766671-E96A-9A49-91B6-F372B82D2080}" presName="compNode" presStyleCnt="0"/>
      <dgm:spPr/>
    </dgm:pt>
    <dgm:pt modelId="{C2EEAC13-FDA0-2845-BF13-2A91C3DFEF59}" type="pres">
      <dgm:prSet presAssocID="{6F766671-E96A-9A49-91B6-F372B82D2080}" presName="dummyConnPt" presStyleCnt="0"/>
      <dgm:spPr/>
    </dgm:pt>
    <dgm:pt modelId="{DE5BC49E-F2CD-7E47-8878-0F22C3B7AA20}" type="pres">
      <dgm:prSet presAssocID="{6F766671-E96A-9A49-91B6-F372B82D2080}" presName="node" presStyleLbl="node1" presStyleIdx="8" presStyleCnt="9">
        <dgm:presLayoutVars>
          <dgm:bulletEnabled val="1"/>
        </dgm:presLayoutVars>
      </dgm:prSet>
      <dgm:spPr/>
      <dgm:t>
        <a:bodyPr/>
        <a:lstStyle/>
        <a:p>
          <a:endParaRPr lang="en-US"/>
        </a:p>
      </dgm:t>
    </dgm:pt>
  </dgm:ptLst>
  <dgm:cxnLst>
    <dgm:cxn modelId="{DFDC8BEF-9A7B-704E-B73B-1223FA5F075C}" type="presOf" srcId="{1952A2DC-5D74-D945-AEFB-67E1EA6752DD}" destId="{A74C5E9A-4BAD-0444-953B-CAB8BBD9C71D}" srcOrd="0" destOrd="0" presId="urn:microsoft.com/office/officeart/2005/8/layout/bProcess4"/>
    <dgm:cxn modelId="{A38563A9-38B3-AD40-86B4-61F7FB04C40E}" type="presOf" srcId="{920BA892-F813-6E46-8F26-801849019B12}" destId="{C5D14577-C97B-A546-B91A-33B9F692EB71}" srcOrd="0" destOrd="0" presId="urn:microsoft.com/office/officeart/2005/8/layout/bProcess4"/>
    <dgm:cxn modelId="{DFAF3AF8-2220-8643-96D8-BDAA24FF09F4}" srcId="{8B0245CF-3FB7-2F47-846C-3CCAF2D8DD1D}" destId="{A6F3A889-7929-9F40-AB0B-1FF3F0964D04}" srcOrd="1" destOrd="0" parTransId="{4237CC0E-1EF1-1E46-A20C-94775FEEB1D0}" sibTransId="{BB5C1E10-0633-774A-AB57-A2BA8E109429}"/>
    <dgm:cxn modelId="{3474E202-B98C-6E47-B9EA-578E27432A76}" srcId="{8B0245CF-3FB7-2F47-846C-3CCAF2D8DD1D}" destId="{C2D49355-2767-F943-8CA0-507595E60235}" srcOrd="7" destOrd="0" parTransId="{1CFAE7DD-CE02-F941-A397-96D656B73AE5}" sibTransId="{6923AFAE-F54A-5D45-B884-D0EA0CEA8B1C}"/>
    <dgm:cxn modelId="{570F56FB-168B-284B-898D-FAE57EE5F4DA}" type="presOf" srcId="{7494BB04-CC36-8645-9B02-C50B438C5CDE}" destId="{002BDA1A-13B2-6947-82E6-30E662A11EFD}" srcOrd="0" destOrd="0" presId="urn:microsoft.com/office/officeart/2005/8/layout/bProcess4"/>
    <dgm:cxn modelId="{6E46BB13-9780-E040-864D-F8C1D8DB7378}" type="presOf" srcId="{B191EB26-8445-1442-BEC5-BE066AFF3437}" destId="{C16D20AF-F908-424E-82B7-C19C551317A3}" srcOrd="0" destOrd="0" presId="urn:microsoft.com/office/officeart/2005/8/layout/bProcess4"/>
    <dgm:cxn modelId="{311B300D-1F46-9241-831D-49A3986A8A0C}" type="presOf" srcId="{D1FC7F59-77B4-A144-9F98-434ACCD11FB5}" destId="{8F14C886-4F82-3047-93AE-79005D2C2D40}" srcOrd="0" destOrd="0" presId="urn:microsoft.com/office/officeart/2005/8/layout/bProcess4"/>
    <dgm:cxn modelId="{F81E8359-2CA3-CE41-93D7-E562AEDE4901}" type="presOf" srcId="{010C3FDA-3B5B-DA48-8814-3A80E88064AA}" destId="{87FCE094-6D2B-6A4F-BB18-3679F12207F9}" srcOrd="0" destOrd="0" presId="urn:microsoft.com/office/officeart/2005/8/layout/bProcess4"/>
    <dgm:cxn modelId="{53C184B6-A4AA-9341-86B3-139178AAACA0}" type="presOf" srcId="{8B0245CF-3FB7-2F47-846C-3CCAF2D8DD1D}" destId="{E5BA459A-2313-7941-9A97-5FA93F955230}" srcOrd="0" destOrd="0" presId="urn:microsoft.com/office/officeart/2005/8/layout/bProcess4"/>
    <dgm:cxn modelId="{CCC18099-2950-6348-B5A5-1563D7916B42}" srcId="{8B0245CF-3FB7-2F47-846C-3CCAF2D8DD1D}" destId="{207CF4A3-41D7-8341-904C-FC4013CD0F62}" srcOrd="6" destOrd="0" parTransId="{2F912E4B-CE68-E64B-A6CC-1E9D7DD376E1}" sibTransId="{0C626ADC-897F-BA44-85AA-067182AE7C32}"/>
    <dgm:cxn modelId="{D804131B-1B09-B548-A1FD-9E8EC097873B}" type="presOf" srcId="{3A4D5890-B585-7441-A892-133B62AEE558}" destId="{C40BC2A4-DDAD-2B4D-926C-121FCC4FB902}" srcOrd="0" destOrd="0" presId="urn:microsoft.com/office/officeart/2005/8/layout/bProcess4"/>
    <dgm:cxn modelId="{3321CEC4-6555-6C46-AAE4-65FF0E3CB3D9}" type="presOf" srcId="{6F766671-E96A-9A49-91B6-F372B82D2080}" destId="{DE5BC49E-F2CD-7E47-8878-0F22C3B7AA20}" srcOrd="0" destOrd="0" presId="urn:microsoft.com/office/officeart/2005/8/layout/bProcess4"/>
    <dgm:cxn modelId="{ACCCCA53-2339-8E41-B89C-D88D2965E607}" srcId="{8B0245CF-3FB7-2F47-846C-3CCAF2D8DD1D}" destId="{920BA892-F813-6E46-8F26-801849019B12}" srcOrd="2" destOrd="0" parTransId="{A2FFE964-C7CF-A34A-87E8-F376C3B19531}" sibTransId="{3A4D5890-B585-7441-A892-133B62AEE558}"/>
    <dgm:cxn modelId="{18CEB658-0CDB-CA43-9A6E-43760E04C699}" type="presOf" srcId="{468D2680-48E6-E34E-A7F6-42D2CBE5BB19}" destId="{8932DA15-AB4C-A74B-BA22-9BFE3C3158ED}" srcOrd="0" destOrd="0" presId="urn:microsoft.com/office/officeart/2005/8/layout/bProcess4"/>
    <dgm:cxn modelId="{AEC07F74-050D-A043-AE11-5ABD1005DCBB}" type="presOf" srcId="{9537370E-D41A-F241-8273-85FBB8E836B8}" destId="{2FCE05F8-53A6-CA48-87D5-ADFD6E1A065B}" srcOrd="0" destOrd="0" presId="urn:microsoft.com/office/officeart/2005/8/layout/bProcess4"/>
    <dgm:cxn modelId="{5658FB82-7D0B-2A46-BDE1-8704EC9CC35D}" type="presOf" srcId="{207CF4A3-41D7-8341-904C-FC4013CD0F62}" destId="{9B03183A-960B-6749-BF17-520B4B9A7BD5}" srcOrd="0" destOrd="0" presId="urn:microsoft.com/office/officeart/2005/8/layout/bProcess4"/>
    <dgm:cxn modelId="{4E89B95A-BC74-CA4A-A951-6EA17E076054}" srcId="{8B0245CF-3FB7-2F47-846C-3CCAF2D8DD1D}" destId="{7494BB04-CC36-8645-9B02-C50B438C5CDE}" srcOrd="0" destOrd="0" parTransId="{9D9ECCD6-6820-1F4B-8CC2-3AFD3E3AF81F}" sibTransId="{8EB9624E-79E1-C34B-9D36-FC3CACB679E2}"/>
    <dgm:cxn modelId="{2D6DB610-905A-DC48-8680-B38F396FCF6D}" srcId="{8B0245CF-3FB7-2F47-846C-3CCAF2D8DD1D}" destId="{1952A2DC-5D74-D945-AEFB-67E1EA6752DD}" srcOrd="3" destOrd="0" parTransId="{B2288757-21F7-5D4F-B2C9-E19F582785BC}" sibTransId="{010C3FDA-3B5B-DA48-8814-3A80E88064AA}"/>
    <dgm:cxn modelId="{B3FFB1BB-2EE1-4745-A530-E5F1E4D1C728}" type="presOf" srcId="{8EB9624E-79E1-C34B-9D36-FC3CACB679E2}" destId="{A699E663-1E73-6F4D-838A-E41788E046E7}" srcOrd="0" destOrd="0" presId="urn:microsoft.com/office/officeart/2005/8/layout/bProcess4"/>
    <dgm:cxn modelId="{8A97D915-C22E-784A-A621-AF43E8334CAF}" srcId="{8B0245CF-3FB7-2F47-846C-3CCAF2D8DD1D}" destId="{B191EB26-8445-1442-BEC5-BE066AFF3437}" srcOrd="5" destOrd="0" parTransId="{54268B36-9CFC-2145-AC89-E92E32FBE33A}" sibTransId="{D1FC7F59-77B4-A144-9F98-434ACCD11FB5}"/>
    <dgm:cxn modelId="{A4E48769-1DE8-0F49-B529-1AF82570FB3C}" type="presOf" srcId="{0C626ADC-897F-BA44-85AA-067182AE7C32}" destId="{CC218D24-8DA0-724E-B945-31C6486D440A}" srcOrd="0" destOrd="0" presId="urn:microsoft.com/office/officeart/2005/8/layout/bProcess4"/>
    <dgm:cxn modelId="{C78F8B06-BA05-AA47-8A5A-BAAD944524D2}" srcId="{8B0245CF-3FB7-2F47-846C-3CCAF2D8DD1D}" destId="{6F766671-E96A-9A49-91B6-F372B82D2080}" srcOrd="8" destOrd="0" parTransId="{A349BC43-5049-F048-8412-57461B5B5A51}" sibTransId="{CDF78643-C6ED-9941-B3BB-01936B0994E8}"/>
    <dgm:cxn modelId="{BFE36C3E-1609-5B42-839A-DAD643F3DF7A}" type="presOf" srcId="{6923AFAE-F54A-5D45-B884-D0EA0CEA8B1C}" destId="{E7B94977-871C-154A-BF57-0D7E5DB07338}" srcOrd="0" destOrd="0" presId="urn:microsoft.com/office/officeart/2005/8/layout/bProcess4"/>
    <dgm:cxn modelId="{DEE9D4A5-BF3A-AA47-834A-C46E0BA4D856}" type="presOf" srcId="{C2D49355-2767-F943-8CA0-507595E60235}" destId="{7FA06D67-39E9-D84A-89FE-0166A486D52E}" srcOrd="0" destOrd="0" presId="urn:microsoft.com/office/officeart/2005/8/layout/bProcess4"/>
    <dgm:cxn modelId="{4E9256D4-E9B7-EE42-A581-3B3CCF745845}" type="presOf" srcId="{A6F3A889-7929-9F40-AB0B-1FF3F0964D04}" destId="{7CF31537-A6F1-354F-A5E8-503A31D06232}" srcOrd="0" destOrd="0" presId="urn:microsoft.com/office/officeart/2005/8/layout/bProcess4"/>
    <dgm:cxn modelId="{01DB275A-B2DC-8441-8377-3CA12C861EA4}" type="presOf" srcId="{BB5C1E10-0633-774A-AB57-A2BA8E109429}" destId="{036E10DF-6E32-064B-9880-1411ED00C80A}" srcOrd="0" destOrd="0" presId="urn:microsoft.com/office/officeart/2005/8/layout/bProcess4"/>
    <dgm:cxn modelId="{EE7122E3-0406-7648-869A-626465910088}" srcId="{8B0245CF-3FB7-2F47-846C-3CCAF2D8DD1D}" destId="{9537370E-D41A-F241-8273-85FBB8E836B8}" srcOrd="4" destOrd="0" parTransId="{8C0CCC5E-8C5E-C04A-86AF-6B770CB3ABB2}" sibTransId="{468D2680-48E6-E34E-A7F6-42D2CBE5BB19}"/>
    <dgm:cxn modelId="{FDD6A02D-1F46-B542-A314-8CD2BB313D4D}" type="presParOf" srcId="{E5BA459A-2313-7941-9A97-5FA93F955230}" destId="{9A36D2CA-3154-DD48-BCBD-8DCD670B251E}" srcOrd="0" destOrd="0" presId="urn:microsoft.com/office/officeart/2005/8/layout/bProcess4"/>
    <dgm:cxn modelId="{0E013DB4-93DA-8F4F-914F-949D538D98CA}" type="presParOf" srcId="{9A36D2CA-3154-DD48-BCBD-8DCD670B251E}" destId="{0D332C7F-A7B5-3648-A4C9-C2F32D22D632}" srcOrd="0" destOrd="0" presId="urn:microsoft.com/office/officeart/2005/8/layout/bProcess4"/>
    <dgm:cxn modelId="{CB9F0D5B-5354-5A43-B770-7DAC0B0ADC06}" type="presParOf" srcId="{9A36D2CA-3154-DD48-BCBD-8DCD670B251E}" destId="{002BDA1A-13B2-6947-82E6-30E662A11EFD}" srcOrd="1" destOrd="0" presId="urn:microsoft.com/office/officeart/2005/8/layout/bProcess4"/>
    <dgm:cxn modelId="{3847A250-A7E7-D44C-B1F5-4AE6960E9A62}" type="presParOf" srcId="{E5BA459A-2313-7941-9A97-5FA93F955230}" destId="{A699E663-1E73-6F4D-838A-E41788E046E7}" srcOrd="1" destOrd="0" presId="urn:microsoft.com/office/officeart/2005/8/layout/bProcess4"/>
    <dgm:cxn modelId="{023BFE44-0A28-E84B-BC8E-E46D446E6272}" type="presParOf" srcId="{E5BA459A-2313-7941-9A97-5FA93F955230}" destId="{859F7686-E631-E84A-948A-897DE5181614}" srcOrd="2" destOrd="0" presId="urn:microsoft.com/office/officeart/2005/8/layout/bProcess4"/>
    <dgm:cxn modelId="{E8CD7269-8FB5-8A4B-A850-102A7CF3CA2A}" type="presParOf" srcId="{859F7686-E631-E84A-948A-897DE5181614}" destId="{52F1AEC5-87DE-B340-884E-496C88D34A62}" srcOrd="0" destOrd="0" presId="urn:microsoft.com/office/officeart/2005/8/layout/bProcess4"/>
    <dgm:cxn modelId="{60D95208-46E6-C246-8D77-9938A952C012}" type="presParOf" srcId="{859F7686-E631-E84A-948A-897DE5181614}" destId="{7CF31537-A6F1-354F-A5E8-503A31D06232}" srcOrd="1" destOrd="0" presId="urn:microsoft.com/office/officeart/2005/8/layout/bProcess4"/>
    <dgm:cxn modelId="{654E5F4A-DA9C-8841-8E2D-F74FB7AEAFED}" type="presParOf" srcId="{E5BA459A-2313-7941-9A97-5FA93F955230}" destId="{036E10DF-6E32-064B-9880-1411ED00C80A}" srcOrd="3" destOrd="0" presId="urn:microsoft.com/office/officeart/2005/8/layout/bProcess4"/>
    <dgm:cxn modelId="{702917E0-6D3B-D047-A023-C4931DD3C931}" type="presParOf" srcId="{E5BA459A-2313-7941-9A97-5FA93F955230}" destId="{898E0D0D-2014-7646-9799-22160C80E725}" srcOrd="4" destOrd="0" presId="urn:microsoft.com/office/officeart/2005/8/layout/bProcess4"/>
    <dgm:cxn modelId="{09BEB12A-B057-DC40-A633-A2D9419E466E}" type="presParOf" srcId="{898E0D0D-2014-7646-9799-22160C80E725}" destId="{EC47B7A1-65BE-0048-8217-9ABD0297B21C}" srcOrd="0" destOrd="0" presId="urn:microsoft.com/office/officeart/2005/8/layout/bProcess4"/>
    <dgm:cxn modelId="{B2DA9C0A-20FC-4B4F-B69C-F5FA9967DC05}" type="presParOf" srcId="{898E0D0D-2014-7646-9799-22160C80E725}" destId="{C5D14577-C97B-A546-B91A-33B9F692EB71}" srcOrd="1" destOrd="0" presId="urn:microsoft.com/office/officeart/2005/8/layout/bProcess4"/>
    <dgm:cxn modelId="{D47944CD-28F9-7D4C-A260-5D0413E8559F}" type="presParOf" srcId="{E5BA459A-2313-7941-9A97-5FA93F955230}" destId="{C40BC2A4-DDAD-2B4D-926C-121FCC4FB902}" srcOrd="5" destOrd="0" presId="urn:microsoft.com/office/officeart/2005/8/layout/bProcess4"/>
    <dgm:cxn modelId="{D9D7346E-9A61-844A-9E51-75D180760170}" type="presParOf" srcId="{E5BA459A-2313-7941-9A97-5FA93F955230}" destId="{DB2E0086-E41B-CB4A-9DB1-2F0153959CFA}" srcOrd="6" destOrd="0" presId="urn:microsoft.com/office/officeart/2005/8/layout/bProcess4"/>
    <dgm:cxn modelId="{14D3539D-C4C0-6540-B503-799B3F92C61E}" type="presParOf" srcId="{DB2E0086-E41B-CB4A-9DB1-2F0153959CFA}" destId="{4D5AD511-995A-C843-B50F-EFFB76BD13B2}" srcOrd="0" destOrd="0" presId="urn:microsoft.com/office/officeart/2005/8/layout/bProcess4"/>
    <dgm:cxn modelId="{1A853420-83A2-4847-9D86-E3225DA8CF60}" type="presParOf" srcId="{DB2E0086-E41B-CB4A-9DB1-2F0153959CFA}" destId="{A74C5E9A-4BAD-0444-953B-CAB8BBD9C71D}" srcOrd="1" destOrd="0" presId="urn:microsoft.com/office/officeart/2005/8/layout/bProcess4"/>
    <dgm:cxn modelId="{AC59A146-97EF-A64D-8B1B-9C5B7DE89BCA}" type="presParOf" srcId="{E5BA459A-2313-7941-9A97-5FA93F955230}" destId="{87FCE094-6D2B-6A4F-BB18-3679F12207F9}" srcOrd="7" destOrd="0" presId="urn:microsoft.com/office/officeart/2005/8/layout/bProcess4"/>
    <dgm:cxn modelId="{ADE9A6BC-DF57-6F4C-9207-921F5EC1A4BE}" type="presParOf" srcId="{E5BA459A-2313-7941-9A97-5FA93F955230}" destId="{6CA56415-8D37-8342-94AC-41F35003F550}" srcOrd="8" destOrd="0" presId="urn:microsoft.com/office/officeart/2005/8/layout/bProcess4"/>
    <dgm:cxn modelId="{7BEE78DD-A106-D840-B7F1-F6DA3B61F875}" type="presParOf" srcId="{6CA56415-8D37-8342-94AC-41F35003F550}" destId="{7A8A9E0E-E1AB-7E42-A36F-1968979BCD66}" srcOrd="0" destOrd="0" presId="urn:microsoft.com/office/officeart/2005/8/layout/bProcess4"/>
    <dgm:cxn modelId="{DEA889EC-4010-C347-B76A-FE1CBDB944A1}" type="presParOf" srcId="{6CA56415-8D37-8342-94AC-41F35003F550}" destId="{2FCE05F8-53A6-CA48-87D5-ADFD6E1A065B}" srcOrd="1" destOrd="0" presId="urn:microsoft.com/office/officeart/2005/8/layout/bProcess4"/>
    <dgm:cxn modelId="{D874BC23-5F30-384C-BEF0-0871A0655B5C}" type="presParOf" srcId="{E5BA459A-2313-7941-9A97-5FA93F955230}" destId="{8932DA15-AB4C-A74B-BA22-9BFE3C3158ED}" srcOrd="9" destOrd="0" presId="urn:microsoft.com/office/officeart/2005/8/layout/bProcess4"/>
    <dgm:cxn modelId="{CE91CFAE-8ED1-364C-A91B-CD3E4555D169}" type="presParOf" srcId="{E5BA459A-2313-7941-9A97-5FA93F955230}" destId="{F75ADE6D-8630-BD46-BCAD-172E98184994}" srcOrd="10" destOrd="0" presId="urn:microsoft.com/office/officeart/2005/8/layout/bProcess4"/>
    <dgm:cxn modelId="{62294B5C-EBE1-1944-A269-492EF0A6D812}" type="presParOf" srcId="{F75ADE6D-8630-BD46-BCAD-172E98184994}" destId="{6B63CE05-40C9-3C49-A99F-910385F44046}" srcOrd="0" destOrd="0" presId="urn:microsoft.com/office/officeart/2005/8/layout/bProcess4"/>
    <dgm:cxn modelId="{01EE0806-A99C-F046-81EB-B39200201A9C}" type="presParOf" srcId="{F75ADE6D-8630-BD46-BCAD-172E98184994}" destId="{C16D20AF-F908-424E-82B7-C19C551317A3}" srcOrd="1" destOrd="0" presId="urn:microsoft.com/office/officeart/2005/8/layout/bProcess4"/>
    <dgm:cxn modelId="{13D9D183-4D1A-C843-9502-A19395EA5F74}" type="presParOf" srcId="{E5BA459A-2313-7941-9A97-5FA93F955230}" destId="{8F14C886-4F82-3047-93AE-79005D2C2D40}" srcOrd="11" destOrd="0" presId="urn:microsoft.com/office/officeart/2005/8/layout/bProcess4"/>
    <dgm:cxn modelId="{09B5BB39-5B5E-7442-8864-F5691918B3B4}" type="presParOf" srcId="{E5BA459A-2313-7941-9A97-5FA93F955230}" destId="{E38642DF-2BC7-6A4B-891D-A691CD037B29}" srcOrd="12" destOrd="0" presId="urn:microsoft.com/office/officeart/2005/8/layout/bProcess4"/>
    <dgm:cxn modelId="{67496CF8-3DCF-2346-AE10-17A466B0C366}" type="presParOf" srcId="{E38642DF-2BC7-6A4B-891D-A691CD037B29}" destId="{031F1669-DBEF-0049-BF26-5882B926DB25}" srcOrd="0" destOrd="0" presId="urn:microsoft.com/office/officeart/2005/8/layout/bProcess4"/>
    <dgm:cxn modelId="{46BCFCC3-90B4-A64B-9B04-F74CF90E5D41}" type="presParOf" srcId="{E38642DF-2BC7-6A4B-891D-A691CD037B29}" destId="{9B03183A-960B-6749-BF17-520B4B9A7BD5}" srcOrd="1" destOrd="0" presId="urn:microsoft.com/office/officeart/2005/8/layout/bProcess4"/>
    <dgm:cxn modelId="{DA2839A5-61D4-9747-824D-C55A937505E1}" type="presParOf" srcId="{E5BA459A-2313-7941-9A97-5FA93F955230}" destId="{CC218D24-8DA0-724E-B945-31C6486D440A}" srcOrd="13" destOrd="0" presId="urn:microsoft.com/office/officeart/2005/8/layout/bProcess4"/>
    <dgm:cxn modelId="{7B21527B-3167-7945-BA1F-48F379117C3F}" type="presParOf" srcId="{E5BA459A-2313-7941-9A97-5FA93F955230}" destId="{49EEC992-48F3-CF47-BE04-9707AF66304F}" srcOrd="14" destOrd="0" presId="urn:microsoft.com/office/officeart/2005/8/layout/bProcess4"/>
    <dgm:cxn modelId="{FD0B253C-F661-6E43-B51A-BF292A9F045E}" type="presParOf" srcId="{49EEC992-48F3-CF47-BE04-9707AF66304F}" destId="{E5095823-C1D0-CD44-A130-2DBE080C4973}" srcOrd="0" destOrd="0" presId="urn:microsoft.com/office/officeart/2005/8/layout/bProcess4"/>
    <dgm:cxn modelId="{8B40B2F5-2534-004C-A822-FA8A713E4D2A}" type="presParOf" srcId="{49EEC992-48F3-CF47-BE04-9707AF66304F}" destId="{7FA06D67-39E9-D84A-89FE-0166A486D52E}" srcOrd="1" destOrd="0" presId="urn:microsoft.com/office/officeart/2005/8/layout/bProcess4"/>
    <dgm:cxn modelId="{12AA27A6-F6E3-7542-B05D-6ECB783AD5D6}" type="presParOf" srcId="{E5BA459A-2313-7941-9A97-5FA93F955230}" destId="{E7B94977-871C-154A-BF57-0D7E5DB07338}" srcOrd="15" destOrd="0" presId="urn:microsoft.com/office/officeart/2005/8/layout/bProcess4"/>
    <dgm:cxn modelId="{65D19764-51BC-9C4B-BAF4-1F0A70A7A6F4}" type="presParOf" srcId="{E5BA459A-2313-7941-9A97-5FA93F955230}" destId="{58890211-7706-A449-989B-FFDD95E0AE26}" srcOrd="16" destOrd="0" presId="urn:microsoft.com/office/officeart/2005/8/layout/bProcess4"/>
    <dgm:cxn modelId="{BE02DF2F-FDAC-F544-9948-994D9F75DF4D}" type="presParOf" srcId="{58890211-7706-A449-989B-FFDD95E0AE26}" destId="{C2EEAC13-FDA0-2845-BF13-2A91C3DFEF59}" srcOrd="0" destOrd="0" presId="urn:microsoft.com/office/officeart/2005/8/layout/bProcess4"/>
    <dgm:cxn modelId="{AE61834A-4768-414E-9CA3-A572B1A32045}" type="presParOf" srcId="{58890211-7706-A449-989B-FFDD95E0AE26}" destId="{DE5BC49E-F2CD-7E47-8878-0F22C3B7AA20}"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9E663-1E73-6F4D-838A-E41788E046E7}">
      <dsp:nvSpPr>
        <dsp:cNvPr id="0" name=""/>
        <dsp:cNvSpPr/>
      </dsp:nvSpPr>
      <dsp:spPr>
        <a:xfrm rot="5400000">
          <a:off x="-334158" y="993438"/>
          <a:ext cx="1480082" cy="178789"/>
        </a:xfrm>
        <a:prstGeom prst="rect">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02BDA1A-13B2-6947-82E6-30E662A11EFD}">
      <dsp:nvSpPr>
        <dsp:cNvPr id="0" name=""/>
        <dsp:cNvSpPr/>
      </dsp:nvSpPr>
      <dsp:spPr>
        <a:xfrm>
          <a:off x="3660" y="44916"/>
          <a:ext cx="1986545" cy="1191927"/>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ja-JP" altLang="en-US" sz="1000" kern="1200" dirty="0" smtClean="0"/>
            <a:t>ワーキンググループによる課題の設定</a:t>
          </a:r>
          <a:r>
            <a:rPr lang="en-US" sz="1000" kern="1200" dirty="0" smtClean="0"/>
            <a:t> </a:t>
          </a:r>
        </a:p>
        <a:p>
          <a:pPr lvl="0" algn="ctr" defTabSz="444500">
            <a:lnSpc>
              <a:spcPct val="90000"/>
            </a:lnSpc>
            <a:spcBef>
              <a:spcPct val="0"/>
            </a:spcBef>
            <a:spcAft>
              <a:spcPct val="35000"/>
            </a:spcAft>
          </a:pPr>
          <a:r>
            <a:rPr lang="en-US" sz="1000" kern="1200" dirty="0" smtClean="0"/>
            <a:t>( 2013</a:t>
          </a:r>
          <a:r>
            <a:rPr lang="ja-JP" altLang="en-US" sz="1000" kern="1200" dirty="0" smtClean="0"/>
            <a:t>年</a:t>
          </a:r>
          <a:r>
            <a:rPr lang="en-US" altLang="ja-JP" sz="1000" kern="1200" dirty="0" smtClean="0"/>
            <a:t>6</a:t>
          </a:r>
          <a:r>
            <a:rPr lang="ja-JP" altLang="en-US" sz="1000" kern="1200" dirty="0" smtClean="0"/>
            <a:t>～</a:t>
          </a:r>
          <a:r>
            <a:rPr lang="en-US" altLang="ja-JP" sz="1000" kern="1200" dirty="0" smtClean="0"/>
            <a:t>7</a:t>
          </a:r>
          <a:r>
            <a:rPr lang="ja-JP" altLang="en-US" sz="1000" kern="1200" dirty="0" smtClean="0"/>
            <a:t>月</a:t>
          </a:r>
          <a:r>
            <a:rPr lang="en-US" sz="1000" kern="1200" dirty="0" smtClean="0"/>
            <a:t>)</a:t>
          </a:r>
          <a:endParaRPr lang="en-US" sz="1000" kern="1200" dirty="0"/>
        </a:p>
      </dsp:txBody>
      <dsp:txXfrm>
        <a:off x="38570" y="79826"/>
        <a:ext cx="1916725" cy="1122107"/>
      </dsp:txXfrm>
    </dsp:sp>
    <dsp:sp modelId="{036E10DF-6E32-064B-9880-1411ED00C80A}">
      <dsp:nvSpPr>
        <dsp:cNvPr id="0" name=""/>
        <dsp:cNvSpPr/>
      </dsp:nvSpPr>
      <dsp:spPr>
        <a:xfrm rot="5400000">
          <a:off x="-334158" y="2483346"/>
          <a:ext cx="1480082" cy="178789"/>
        </a:xfrm>
        <a:prstGeom prst="rect">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CF31537-A6F1-354F-A5E8-503A31D06232}">
      <dsp:nvSpPr>
        <dsp:cNvPr id="0" name=""/>
        <dsp:cNvSpPr/>
      </dsp:nvSpPr>
      <dsp:spPr>
        <a:xfrm>
          <a:off x="3660" y="1534824"/>
          <a:ext cx="1986545" cy="1191927"/>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ja-JP" altLang="en-US" sz="1000" kern="1200" dirty="0" smtClean="0"/>
            <a:t>優先課題の選択</a:t>
          </a:r>
          <a:endParaRPr lang="en-US" altLang="ja-JP" sz="1000" kern="1200" dirty="0" smtClean="0"/>
        </a:p>
        <a:p>
          <a:pPr lvl="0" algn="ctr" defTabSz="444500">
            <a:lnSpc>
              <a:spcPct val="90000"/>
            </a:lnSpc>
            <a:spcBef>
              <a:spcPct val="0"/>
            </a:spcBef>
            <a:spcAft>
              <a:spcPct val="35000"/>
            </a:spcAft>
          </a:pPr>
          <a:r>
            <a:rPr lang="en-US" sz="1000" kern="1200" dirty="0" smtClean="0"/>
            <a:t> </a:t>
          </a:r>
          <a:r>
            <a:rPr lang="ja-JP" altLang="en-US" sz="1000" kern="1200" dirty="0" smtClean="0"/>
            <a:t>（議長団による）</a:t>
          </a:r>
          <a:endParaRPr lang="en-US" sz="1000" kern="1200" dirty="0" smtClean="0"/>
        </a:p>
        <a:p>
          <a:pPr lvl="0" algn="ctr" defTabSz="444500">
            <a:lnSpc>
              <a:spcPct val="90000"/>
            </a:lnSpc>
            <a:spcBef>
              <a:spcPct val="0"/>
            </a:spcBef>
            <a:spcAft>
              <a:spcPct val="35000"/>
            </a:spcAft>
          </a:pPr>
          <a:r>
            <a:rPr lang="en-US" sz="1000" kern="1200" dirty="0" smtClean="0"/>
            <a:t>(2013</a:t>
          </a:r>
          <a:r>
            <a:rPr lang="ja-JP" altLang="en-US" sz="1000" kern="1200" dirty="0" smtClean="0"/>
            <a:t>年</a:t>
          </a:r>
          <a:r>
            <a:rPr lang="en-US" altLang="ja-JP" sz="1000" kern="1200" dirty="0" smtClean="0"/>
            <a:t>7</a:t>
          </a:r>
          <a:r>
            <a:rPr lang="ja-JP" altLang="en-US" sz="1000" kern="1200" dirty="0" smtClean="0"/>
            <a:t>～</a:t>
          </a:r>
          <a:r>
            <a:rPr lang="en-US" altLang="ja-JP" sz="1000" kern="1200" dirty="0" smtClean="0"/>
            <a:t>8</a:t>
          </a:r>
          <a:r>
            <a:rPr lang="ja-JP" altLang="en-US" sz="1000" kern="1200" dirty="0" smtClean="0"/>
            <a:t>月</a:t>
          </a:r>
          <a:r>
            <a:rPr lang="en-US" sz="1000" kern="1200" dirty="0" smtClean="0"/>
            <a:t>)</a:t>
          </a:r>
          <a:endParaRPr lang="en-US" sz="1000" kern="1200" dirty="0"/>
        </a:p>
      </dsp:txBody>
      <dsp:txXfrm>
        <a:off x="38570" y="1569734"/>
        <a:ext cx="1916725" cy="1122107"/>
      </dsp:txXfrm>
    </dsp:sp>
    <dsp:sp modelId="{C40BC2A4-DDAD-2B4D-926C-121FCC4FB902}">
      <dsp:nvSpPr>
        <dsp:cNvPr id="0" name=""/>
        <dsp:cNvSpPr/>
      </dsp:nvSpPr>
      <dsp:spPr>
        <a:xfrm>
          <a:off x="410795" y="3228301"/>
          <a:ext cx="2632278" cy="178789"/>
        </a:xfrm>
        <a:prstGeom prst="rect">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5D14577-C97B-A546-B91A-33B9F692EB71}">
      <dsp:nvSpPr>
        <dsp:cNvPr id="0" name=""/>
        <dsp:cNvSpPr/>
      </dsp:nvSpPr>
      <dsp:spPr>
        <a:xfrm>
          <a:off x="3660" y="3024733"/>
          <a:ext cx="1986545" cy="1191927"/>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altLang="ja-JP" sz="1000" kern="1200" dirty="0" smtClean="0"/>
            <a:t>NGO</a:t>
          </a:r>
          <a:r>
            <a:rPr lang="ja-JP" altLang="en-US" sz="1000" kern="1200" dirty="0" smtClean="0"/>
            <a:t>報告書案の作成</a:t>
          </a:r>
          <a:endParaRPr lang="en-US" sz="1000" kern="1200" dirty="0" smtClean="0"/>
        </a:p>
        <a:p>
          <a:pPr lvl="0" algn="ctr" defTabSz="444500">
            <a:lnSpc>
              <a:spcPct val="90000"/>
            </a:lnSpc>
            <a:spcBef>
              <a:spcPct val="0"/>
            </a:spcBef>
            <a:spcAft>
              <a:spcPct val="35000"/>
            </a:spcAft>
          </a:pPr>
          <a:r>
            <a:rPr lang="ja-JP" altLang="en-US" sz="1000" kern="1200" dirty="0" smtClean="0"/>
            <a:t>（ワーキグングループによる</a:t>
          </a:r>
          <a:r>
            <a:rPr lang="en-US" sz="1000" kern="1200" dirty="0" smtClean="0"/>
            <a:t>)</a:t>
          </a:r>
        </a:p>
        <a:p>
          <a:pPr lvl="0" algn="ctr" defTabSz="444500">
            <a:lnSpc>
              <a:spcPct val="90000"/>
            </a:lnSpc>
            <a:spcBef>
              <a:spcPct val="0"/>
            </a:spcBef>
            <a:spcAft>
              <a:spcPct val="35000"/>
            </a:spcAft>
          </a:pPr>
          <a:r>
            <a:rPr lang="en-US" sz="1000" kern="1200" dirty="0" smtClean="0"/>
            <a:t>(2013</a:t>
          </a:r>
          <a:r>
            <a:rPr lang="ja-JP" altLang="en-US" sz="1000" kern="1200" dirty="0" smtClean="0"/>
            <a:t>年</a:t>
          </a:r>
          <a:r>
            <a:rPr lang="en-US" altLang="ja-JP" sz="1000" kern="1200" dirty="0" smtClean="0"/>
            <a:t>8</a:t>
          </a:r>
          <a:r>
            <a:rPr lang="ja-JP" altLang="en-US" sz="1000" kern="1200" dirty="0" smtClean="0"/>
            <a:t>～</a:t>
          </a:r>
          <a:r>
            <a:rPr lang="en-US" altLang="ja-JP" sz="1000" kern="1200" dirty="0" smtClean="0"/>
            <a:t>12</a:t>
          </a:r>
          <a:r>
            <a:rPr lang="ja-JP" altLang="en-US" sz="1000" kern="1200" dirty="0" smtClean="0"/>
            <a:t>月</a:t>
          </a:r>
          <a:r>
            <a:rPr lang="en-US" sz="1000" kern="1200" dirty="0" smtClean="0"/>
            <a:t>)</a:t>
          </a:r>
          <a:endParaRPr lang="en-US" sz="1000" kern="1200" dirty="0"/>
        </a:p>
      </dsp:txBody>
      <dsp:txXfrm>
        <a:off x="38570" y="3059643"/>
        <a:ext cx="1916725" cy="1122107"/>
      </dsp:txXfrm>
    </dsp:sp>
    <dsp:sp modelId="{87FCE094-6D2B-6A4F-BB18-3679F12207F9}">
      <dsp:nvSpPr>
        <dsp:cNvPr id="0" name=""/>
        <dsp:cNvSpPr/>
      </dsp:nvSpPr>
      <dsp:spPr>
        <a:xfrm rot="16200000">
          <a:off x="2307946" y="2483346"/>
          <a:ext cx="1480082" cy="178789"/>
        </a:xfrm>
        <a:prstGeom prst="rect">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A74C5E9A-4BAD-0444-953B-CAB8BBD9C71D}">
      <dsp:nvSpPr>
        <dsp:cNvPr id="0" name=""/>
        <dsp:cNvSpPr/>
      </dsp:nvSpPr>
      <dsp:spPr>
        <a:xfrm>
          <a:off x="2645765" y="3024733"/>
          <a:ext cx="1986545" cy="1191927"/>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ja-JP" altLang="en-US" sz="1000" kern="1200" dirty="0" smtClean="0"/>
            <a:t>報告書案の検討</a:t>
          </a:r>
          <a:r>
            <a:rPr lang="en-US" sz="1000" kern="1200" dirty="0" smtClean="0"/>
            <a:t> </a:t>
          </a:r>
        </a:p>
        <a:p>
          <a:pPr lvl="0" algn="ctr" defTabSz="444500">
            <a:lnSpc>
              <a:spcPct val="90000"/>
            </a:lnSpc>
            <a:spcBef>
              <a:spcPct val="0"/>
            </a:spcBef>
            <a:spcAft>
              <a:spcPct val="35000"/>
            </a:spcAft>
          </a:pPr>
          <a:r>
            <a:rPr lang="ja-JP" altLang="en-US" sz="1000" kern="1200" dirty="0" smtClean="0"/>
            <a:t>（</a:t>
          </a:r>
          <a:r>
            <a:rPr lang="en-US" sz="1000" kern="1200" dirty="0" smtClean="0"/>
            <a:t> l</a:t>
          </a:r>
          <a:r>
            <a:rPr lang="ja-JP" altLang="en-US" sz="1000" kern="1200" dirty="0" smtClean="0"/>
            <a:t>法律専門家、議長団）</a:t>
          </a:r>
          <a:endParaRPr lang="en-US" sz="1000" kern="1200" dirty="0" smtClean="0"/>
        </a:p>
        <a:p>
          <a:pPr lvl="0" algn="ctr" defTabSz="444500">
            <a:lnSpc>
              <a:spcPct val="90000"/>
            </a:lnSpc>
            <a:spcBef>
              <a:spcPct val="0"/>
            </a:spcBef>
            <a:spcAft>
              <a:spcPct val="35000"/>
            </a:spcAft>
          </a:pPr>
          <a:r>
            <a:rPr lang="en-US" sz="1000" kern="1200" dirty="0" smtClean="0"/>
            <a:t>(Jan-Feb, 2014</a:t>
          </a:r>
          <a:r>
            <a:rPr lang="ja-JP" altLang="en-US" sz="1000" kern="1200" dirty="0" smtClean="0"/>
            <a:t>年</a:t>
          </a:r>
          <a:r>
            <a:rPr lang="en-US" altLang="ja-JP" sz="1000" kern="1200" dirty="0" smtClean="0"/>
            <a:t>1</a:t>
          </a:r>
          <a:r>
            <a:rPr lang="ja-JP" altLang="en-US" sz="1000" kern="1200" dirty="0" smtClean="0"/>
            <a:t>～</a:t>
          </a:r>
          <a:r>
            <a:rPr lang="en-US" altLang="ja-JP" sz="1000" kern="1200" dirty="0" smtClean="0"/>
            <a:t>2</a:t>
          </a:r>
          <a:r>
            <a:rPr lang="ja-JP" altLang="en-US" sz="1000" kern="1200" dirty="0" smtClean="0"/>
            <a:t>月</a:t>
          </a:r>
          <a:r>
            <a:rPr lang="en-US" sz="1000" kern="1200" dirty="0" smtClean="0"/>
            <a:t>)</a:t>
          </a:r>
          <a:endParaRPr lang="en-US" sz="1000" kern="1200" dirty="0"/>
        </a:p>
      </dsp:txBody>
      <dsp:txXfrm>
        <a:off x="2680675" y="3059643"/>
        <a:ext cx="1916725" cy="1122107"/>
      </dsp:txXfrm>
    </dsp:sp>
    <dsp:sp modelId="{8932DA15-AB4C-A74B-BA22-9BFE3C3158ED}">
      <dsp:nvSpPr>
        <dsp:cNvPr id="0" name=""/>
        <dsp:cNvSpPr/>
      </dsp:nvSpPr>
      <dsp:spPr>
        <a:xfrm rot="16200000">
          <a:off x="2307946" y="993438"/>
          <a:ext cx="1480082" cy="178789"/>
        </a:xfrm>
        <a:prstGeom prst="rect">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FCE05F8-53A6-CA48-87D5-ADFD6E1A065B}">
      <dsp:nvSpPr>
        <dsp:cNvPr id="0" name=""/>
        <dsp:cNvSpPr/>
      </dsp:nvSpPr>
      <dsp:spPr>
        <a:xfrm>
          <a:off x="2645765" y="1534824"/>
          <a:ext cx="1986545" cy="1191927"/>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ja-JP" altLang="en-US" sz="1000" kern="1200" dirty="0" smtClean="0"/>
            <a:t>報告書案の修正</a:t>
          </a:r>
          <a:endParaRPr lang="en-US" sz="1000" kern="1200" dirty="0" smtClean="0"/>
        </a:p>
        <a:p>
          <a:pPr lvl="0" algn="ctr" defTabSz="444500">
            <a:lnSpc>
              <a:spcPct val="90000"/>
            </a:lnSpc>
            <a:spcBef>
              <a:spcPct val="0"/>
            </a:spcBef>
            <a:spcAft>
              <a:spcPct val="35000"/>
            </a:spcAft>
          </a:pPr>
          <a:r>
            <a:rPr lang="ja-JP" altLang="en-US" sz="1000" kern="1200" dirty="0" smtClean="0"/>
            <a:t>（ワーキンググループ）</a:t>
          </a:r>
          <a:endParaRPr lang="en-US" sz="1000" kern="1200" dirty="0" smtClean="0"/>
        </a:p>
        <a:p>
          <a:pPr lvl="0" algn="ctr" defTabSz="444500">
            <a:lnSpc>
              <a:spcPct val="90000"/>
            </a:lnSpc>
            <a:spcBef>
              <a:spcPct val="0"/>
            </a:spcBef>
            <a:spcAft>
              <a:spcPct val="35000"/>
            </a:spcAft>
          </a:pPr>
          <a:r>
            <a:rPr lang="ja-JP" altLang="en-US" sz="1000" kern="1200" dirty="0" smtClean="0"/>
            <a:t>（</a:t>
          </a:r>
          <a:r>
            <a:rPr lang="en-US" sz="1000" kern="1200" dirty="0" smtClean="0"/>
            <a:t>2014</a:t>
          </a:r>
          <a:r>
            <a:rPr lang="ja-JP" altLang="en-US" sz="1000" kern="1200" dirty="0" smtClean="0"/>
            <a:t>年</a:t>
          </a:r>
          <a:r>
            <a:rPr lang="en-US" altLang="ja-JP" sz="1000" kern="1200" dirty="0" smtClean="0"/>
            <a:t>3</a:t>
          </a:r>
          <a:r>
            <a:rPr lang="ja-JP" altLang="en-US" sz="1000" kern="1200" dirty="0" smtClean="0"/>
            <a:t>～</a:t>
          </a:r>
          <a:r>
            <a:rPr lang="en-US" altLang="ja-JP" sz="1000" kern="1200" dirty="0" smtClean="0"/>
            <a:t>5</a:t>
          </a:r>
          <a:r>
            <a:rPr lang="ja-JP" altLang="en-US" sz="1000" kern="1200" dirty="0" smtClean="0"/>
            <a:t>月）</a:t>
          </a:r>
          <a:endParaRPr lang="en-US" sz="1000" kern="1200" dirty="0"/>
        </a:p>
      </dsp:txBody>
      <dsp:txXfrm>
        <a:off x="2680675" y="1569734"/>
        <a:ext cx="1916725" cy="1122107"/>
      </dsp:txXfrm>
    </dsp:sp>
    <dsp:sp modelId="{8F14C886-4F82-3047-93AE-79005D2C2D40}">
      <dsp:nvSpPr>
        <dsp:cNvPr id="0" name=""/>
        <dsp:cNvSpPr/>
      </dsp:nvSpPr>
      <dsp:spPr>
        <a:xfrm>
          <a:off x="3052900" y="248483"/>
          <a:ext cx="2632278" cy="178789"/>
        </a:xfrm>
        <a:prstGeom prst="rect">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16D20AF-F908-424E-82B7-C19C551317A3}">
      <dsp:nvSpPr>
        <dsp:cNvPr id="0" name=""/>
        <dsp:cNvSpPr/>
      </dsp:nvSpPr>
      <dsp:spPr>
        <a:xfrm>
          <a:off x="2645765" y="44916"/>
          <a:ext cx="1986545" cy="1191927"/>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ja-JP" altLang="en-US" sz="1000" kern="1200" dirty="0" smtClean="0"/>
            <a:t>原則や内容の調整の議論</a:t>
          </a:r>
          <a:endParaRPr lang="en-US" sz="1000" kern="1200" dirty="0" smtClean="0"/>
        </a:p>
        <a:p>
          <a:pPr lvl="0" algn="ctr" defTabSz="444500">
            <a:lnSpc>
              <a:spcPct val="90000"/>
            </a:lnSpc>
            <a:spcBef>
              <a:spcPct val="0"/>
            </a:spcBef>
            <a:spcAft>
              <a:spcPct val="35000"/>
            </a:spcAft>
          </a:pPr>
          <a:r>
            <a:rPr lang="en-US" sz="1000" kern="1200" dirty="0" smtClean="0"/>
            <a:t>(2014</a:t>
          </a:r>
          <a:r>
            <a:rPr lang="ja-JP" altLang="en-US" sz="1000" kern="1200" dirty="0" smtClean="0"/>
            <a:t>年</a:t>
          </a:r>
          <a:r>
            <a:rPr lang="en-US" altLang="ja-JP" sz="1000" kern="1200" dirty="0" smtClean="0"/>
            <a:t>5</a:t>
          </a:r>
          <a:r>
            <a:rPr lang="ja-JP" altLang="en-US" sz="1000" kern="1200" dirty="0" smtClean="0"/>
            <a:t>月</a:t>
          </a:r>
          <a:r>
            <a:rPr lang="en-US" sz="1000" kern="1200" dirty="0" smtClean="0"/>
            <a:t>) </a:t>
          </a:r>
          <a:endParaRPr lang="en-US" sz="1000" kern="1200" dirty="0"/>
        </a:p>
      </dsp:txBody>
      <dsp:txXfrm>
        <a:off x="2680675" y="79826"/>
        <a:ext cx="1916725" cy="1122107"/>
      </dsp:txXfrm>
    </dsp:sp>
    <dsp:sp modelId="{CC218D24-8DA0-724E-B945-31C6486D440A}">
      <dsp:nvSpPr>
        <dsp:cNvPr id="0" name=""/>
        <dsp:cNvSpPr/>
      </dsp:nvSpPr>
      <dsp:spPr>
        <a:xfrm rot="5400000">
          <a:off x="4950051" y="993438"/>
          <a:ext cx="1480082" cy="178789"/>
        </a:xfrm>
        <a:prstGeom prst="rect">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B03183A-960B-6749-BF17-520B4B9A7BD5}">
      <dsp:nvSpPr>
        <dsp:cNvPr id="0" name=""/>
        <dsp:cNvSpPr/>
      </dsp:nvSpPr>
      <dsp:spPr>
        <a:xfrm>
          <a:off x="5287870" y="44916"/>
          <a:ext cx="1986545" cy="1191927"/>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US" altLang="ko-KR" sz="1000" kern="1200" dirty="0" smtClean="0"/>
        </a:p>
        <a:p>
          <a:pPr lvl="0" algn="ctr" defTabSz="444500">
            <a:lnSpc>
              <a:spcPct val="90000"/>
            </a:lnSpc>
            <a:spcBef>
              <a:spcPct val="0"/>
            </a:spcBef>
            <a:spcAft>
              <a:spcPct val="35000"/>
            </a:spcAft>
          </a:pPr>
          <a:r>
            <a:rPr lang="ja-JP" altLang="en-US" sz="1000" kern="1200" dirty="0" smtClean="0"/>
            <a:t>報告書案の最終調整</a:t>
          </a:r>
          <a:endParaRPr lang="en-US" altLang="ja-JP" sz="1000" kern="1200" dirty="0" smtClean="0"/>
        </a:p>
        <a:p>
          <a:pPr lvl="0" algn="ctr" defTabSz="444500">
            <a:lnSpc>
              <a:spcPct val="90000"/>
            </a:lnSpc>
            <a:spcBef>
              <a:spcPct val="0"/>
            </a:spcBef>
            <a:spcAft>
              <a:spcPct val="35000"/>
            </a:spcAft>
          </a:pPr>
          <a:r>
            <a:rPr lang="ja-JP" altLang="en-US" sz="1000" kern="1200" dirty="0" smtClean="0"/>
            <a:t>（執筆統括者）</a:t>
          </a:r>
          <a:endParaRPr lang="en-US" sz="1000" kern="1200" dirty="0" smtClean="0"/>
        </a:p>
        <a:p>
          <a:pPr lvl="0" algn="ctr" defTabSz="444500">
            <a:lnSpc>
              <a:spcPct val="90000"/>
            </a:lnSpc>
            <a:spcBef>
              <a:spcPct val="0"/>
            </a:spcBef>
            <a:spcAft>
              <a:spcPct val="35000"/>
            </a:spcAft>
          </a:pPr>
          <a:r>
            <a:rPr lang="ja-JP" altLang="en-US" sz="1000" kern="1200" dirty="0" smtClean="0"/>
            <a:t>（</a:t>
          </a:r>
          <a:r>
            <a:rPr lang="en-US" sz="1000" kern="1200" dirty="0" smtClean="0"/>
            <a:t>2014</a:t>
          </a:r>
          <a:r>
            <a:rPr lang="ja-JP" altLang="en-US" sz="1000" kern="1200" dirty="0" smtClean="0"/>
            <a:t>年</a:t>
          </a:r>
          <a:r>
            <a:rPr lang="en-US" altLang="ja-JP" sz="1000" kern="1200" dirty="0" smtClean="0"/>
            <a:t>6</a:t>
          </a:r>
          <a:r>
            <a:rPr lang="ja-JP" altLang="en-US" sz="1000" kern="1200" dirty="0" smtClean="0"/>
            <a:t>～</a:t>
          </a:r>
          <a:r>
            <a:rPr lang="en-US" altLang="ja-JP" sz="1000" kern="1200" dirty="0" smtClean="0"/>
            <a:t>7</a:t>
          </a:r>
          <a:r>
            <a:rPr lang="ja-JP" altLang="en-US" sz="1000" kern="1200" dirty="0" smtClean="0"/>
            <a:t>月）</a:t>
          </a:r>
          <a:r>
            <a:rPr lang="en-US" sz="1000" kern="1200" dirty="0" smtClean="0"/>
            <a:t> </a:t>
          </a:r>
        </a:p>
        <a:p>
          <a:pPr lvl="0" algn="ctr" defTabSz="444500">
            <a:lnSpc>
              <a:spcPct val="90000"/>
            </a:lnSpc>
            <a:spcBef>
              <a:spcPct val="0"/>
            </a:spcBef>
            <a:spcAft>
              <a:spcPct val="35000"/>
            </a:spcAft>
          </a:pPr>
          <a:endParaRPr lang="en-US" sz="1000" kern="1200" dirty="0"/>
        </a:p>
      </dsp:txBody>
      <dsp:txXfrm>
        <a:off x="5322780" y="79826"/>
        <a:ext cx="1916725" cy="1122107"/>
      </dsp:txXfrm>
    </dsp:sp>
    <dsp:sp modelId="{E7B94977-871C-154A-BF57-0D7E5DB07338}">
      <dsp:nvSpPr>
        <dsp:cNvPr id="0" name=""/>
        <dsp:cNvSpPr/>
      </dsp:nvSpPr>
      <dsp:spPr>
        <a:xfrm rot="5400000">
          <a:off x="4950051" y="2483346"/>
          <a:ext cx="1480082" cy="178789"/>
        </a:xfrm>
        <a:prstGeom prst="rect">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FA06D67-39E9-D84A-89FE-0166A486D52E}">
      <dsp:nvSpPr>
        <dsp:cNvPr id="0" name=""/>
        <dsp:cNvSpPr/>
      </dsp:nvSpPr>
      <dsp:spPr>
        <a:xfrm>
          <a:off x="5287870" y="1534824"/>
          <a:ext cx="1986545" cy="1191927"/>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altLang="ja-JP" sz="1000" kern="1200" dirty="0" smtClean="0"/>
            <a:t>NGO</a:t>
          </a:r>
          <a:r>
            <a:rPr lang="ja-JP" altLang="en-US" sz="1000" kern="1200" dirty="0" smtClean="0"/>
            <a:t>報告書最終案の採択</a:t>
          </a:r>
          <a:endParaRPr lang="en-US" altLang="ja-JP" sz="1000" kern="1200" dirty="0" smtClean="0"/>
        </a:p>
        <a:p>
          <a:pPr lvl="0" algn="ctr" defTabSz="444500">
            <a:lnSpc>
              <a:spcPct val="90000"/>
            </a:lnSpc>
            <a:spcBef>
              <a:spcPct val="0"/>
            </a:spcBef>
            <a:spcAft>
              <a:spcPct val="35000"/>
            </a:spcAft>
          </a:pPr>
          <a:r>
            <a:rPr lang="en-US" sz="1000" kern="1200" dirty="0" smtClean="0"/>
            <a:t> </a:t>
          </a:r>
          <a:r>
            <a:rPr lang="ja-JP" altLang="en-US" sz="1000" kern="1200" dirty="0" smtClean="0"/>
            <a:t>（全体会議）</a:t>
          </a:r>
          <a:endParaRPr lang="en-US" sz="1000" kern="1200" dirty="0" smtClean="0"/>
        </a:p>
        <a:p>
          <a:pPr lvl="0" algn="ctr" defTabSz="444500">
            <a:lnSpc>
              <a:spcPct val="90000"/>
            </a:lnSpc>
            <a:spcBef>
              <a:spcPct val="0"/>
            </a:spcBef>
            <a:spcAft>
              <a:spcPct val="35000"/>
            </a:spcAft>
          </a:pPr>
          <a:r>
            <a:rPr lang="en-US" sz="1000" kern="1200" dirty="0" smtClean="0"/>
            <a:t>(Jul, 2014</a:t>
          </a:r>
          <a:r>
            <a:rPr lang="ja-JP" altLang="en-US" sz="1000" kern="1200" dirty="0" smtClean="0"/>
            <a:t>年</a:t>
          </a:r>
          <a:r>
            <a:rPr lang="en-US" altLang="ja-JP" sz="1000" kern="1200" dirty="0" smtClean="0"/>
            <a:t>7</a:t>
          </a:r>
          <a:r>
            <a:rPr lang="ja-JP" altLang="en-US" sz="1000" kern="1200" dirty="0" smtClean="0"/>
            <a:t>月</a:t>
          </a:r>
          <a:r>
            <a:rPr lang="en-US" sz="1000" kern="1200" dirty="0" smtClean="0"/>
            <a:t>)</a:t>
          </a:r>
          <a:endParaRPr lang="en-US" sz="1000" kern="1200" dirty="0"/>
        </a:p>
      </dsp:txBody>
      <dsp:txXfrm>
        <a:off x="5322780" y="1569734"/>
        <a:ext cx="1916725" cy="1122107"/>
      </dsp:txXfrm>
    </dsp:sp>
    <dsp:sp modelId="{DE5BC49E-F2CD-7E47-8878-0F22C3B7AA20}">
      <dsp:nvSpPr>
        <dsp:cNvPr id="0" name=""/>
        <dsp:cNvSpPr/>
      </dsp:nvSpPr>
      <dsp:spPr>
        <a:xfrm>
          <a:off x="5287870" y="3024733"/>
          <a:ext cx="1986545" cy="1191927"/>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ja-JP" altLang="en-US" sz="1000" kern="1200" dirty="0" smtClean="0"/>
            <a:t>英訳作業、国連へ提出</a:t>
          </a:r>
          <a:endParaRPr lang="en-US" altLang="ja-JP" sz="1000" kern="1200" dirty="0" smtClean="0"/>
        </a:p>
        <a:p>
          <a:pPr lvl="0" algn="ctr" defTabSz="444500">
            <a:lnSpc>
              <a:spcPct val="90000"/>
            </a:lnSpc>
            <a:spcBef>
              <a:spcPct val="0"/>
            </a:spcBef>
            <a:spcAft>
              <a:spcPct val="35000"/>
            </a:spcAft>
          </a:pPr>
          <a:r>
            <a:rPr lang="ja-JP" altLang="en-US" sz="1000" kern="1200" dirty="0" smtClean="0"/>
            <a:t>（</a:t>
          </a:r>
          <a:r>
            <a:rPr lang="en-US" sz="1000" kern="1200" dirty="0" smtClean="0"/>
            <a:t>2014</a:t>
          </a:r>
          <a:r>
            <a:rPr lang="ja-JP" altLang="en-US" sz="1000" kern="1200" dirty="0" smtClean="0"/>
            <a:t>年</a:t>
          </a:r>
          <a:r>
            <a:rPr lang="en-US" altLang="ja-JP" sz="1000" kern="1200" dirty="0" smtClean="0"/>
            <a:t>8</a:t>
          </a:r>
          <a:r>
            <a:rPr lang="ja-JP" altLang="en-US" sz="1000" kern="1200" dirty="0" smtClean="0"/>
            <a:t>～</a:t>
          </a:r>
          <a:r>
            <a:rPr lang="en-US" altLang="ja-JP" sz="1000" kern="1200" dirty="0" smtClean="0"/>
            <a:t>9</a:t>
          </a:r>
          <a:r>
            <a:rPr lang="ja-JP" altLang="en-US" sz="1000" kern="1200" dirty="0" smtClean="0"/>
            <a:t>月</a:t>
          </a:r>
          <a:r>
            <a:rPr lang="en-US" sz="1000" kern="1200" dirty="0" smtClean="0"/>
            <a:t>)</a:t>
          </a:r>
          <a:endParaRPr lang="en-US" sz="1000" kern="1200" dirty="0"/>
        </a:p>
      </dsp:txBody>
      <dsp:txXfrm>
        <a:off x="5322780" y="3059643"/>
        <a:ext cx="1916725" cy="112210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2C2A2A1-8DB0-914B-991E-1087E5D698BB}" type="datetimeFigureOut">
              <a:rPr lang="en-US" smtClean="0"/>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D90A54-8F44-DF49-A61C-2DC6ADF9A98D}"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C2A2A1-8DB0-914B-991E-1087E5D698BB}" type="datetimeFigureOut">
              <a:rPr lang="en-US" smtClean="0"/>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D90A54-8F44-DF49-A61C-2DC6ADF9A98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C2A2A1-8DB0-914B-991E-1087E5D698BB}" type="datetimeFigureOut">
              <a:rPr lang="en-US" smtClean="0"/>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D90A54-8F44-DF49-A61C-2DC6ADF9A98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C2A2A1-8DB0-914B-991E-1087E5D698BB}" type="datetimeFigureOut">
              <a:rPr lang="en-US" smtClean="0"/>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D90A54-8F44-DF49-A61C-2DC6ADF9A98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C2A2A1-8DB0-914B-991E-1087E5D698BB}" type="datetimeFigureOut">
              <a:rPr lang="en-US" smtClean="0"/>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D90A54-8F44-DF49-A61C-2DC6ADF9A98D}"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C2A2A1-8DB0-914B-991E-1087E5D698BB}" type="datetimeFigureOut">
              <a:rPr lang="en-US" smtClean="0"/>
              <a:t>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D90A54-8F44-DF49-A61C-2DC6ADF9A98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C2A2A1-8DB0-914B-991E-1087E5D698BB}" type="datetimeFigureOut">
              <a:rPr lang="en-US" smtClean="0"/>
              <a:t>1/28/2016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D90A54-8F44-DF49-A61C-2DC6ADF9A98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C2A2A1-8DB0-914B-991E-1087E5D698BB}" type="datetimeFigureOut">
              <a:rPr lang="en-US" smtClean="0"/>
              <a:t>1/28/2016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D90A54-8F44-DF49-A61C-2DC6ADF9A98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2A2A1-8DB0-914B-991E-1087E5D698BB}" type="datetimeFigureOut">
              <a:rPr lang="en-US" smtClean="0"/>
              <a:t>1/28/2016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D90A54-8F44-DF49-A61C-2DC6ADF9A98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C2A2A1-8DB0-914B-991E-1087E5D698BB}" type="datetimeFigureOut">
              <a:rPr lang="en-US" smtClean="0"/>
              <a:t>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D90A54-8F44-DF49-A61C-2DC6ADF9A98D}"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2C2A2A1-8DB0-914B-991E-1087E5D698BB}" type="datetimeFigureOut">
              <a:rPr lang="en-US" smtClean="0"/>
              <a:t>1/28/2016</a:t>
            </a:fld>
            <a:endParaRPr lang="en-US" dirty="0"/>
          </a:p>
        </p:txBody>
      </p:sp>
      <p:sp>
        <p:nvSpPr>
          <p:cNvPr id="9" name="Slide Number Placeholder 8"/>
          <p:cNvSpPr>
            <a:spLocks noGrp="1"/>
          </p:cNvSpPr>
          <p:nvPr>
            <p:ph type="sldNum" sz="quarter" idx="11"/>
          </p:nvPr>
        </p:nvSpPr>
        <p:spPr/>
        <p:txBody>
          <a:bodyPr/>
          <a:lstStyle/>
          <a:p>
            <a:fld id="{1BD90A54-8F44-DF49-A61C-2DC6ADF9A98D}"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BD90A54-8F44-DF49-A61C-2DC6ADF9A98D}"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2C2A2A1-8DB0-914B-991E-1087E5D698BB}" type="datetimeFigureOut">
              <a:rPr lang="en-US" smtClean="0"/>
              <a:t>1/28/2016</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ja-JP" altLang="en-US" dirty="0" smtClean="0"/>
              <a:t>障害者権利条約の履行と市民社会</a:t>
            </a:r>
            <a:endParaRPr lang="en-US" dirty="0"/>
          </a:p>
        </p:txBody>
      </p:sp>
      <p:sp>
        <p:nvSpPr>
          <p:cNvPr id="3" name="Subtitle 2"/>
          <p:cNvSpPr>
            <a:spLocks noGrp="1"/>
          </p:cNvSpPr>
          <p:nvPr>
            <p:ph type="subTitle" idx="1"/>
          </p:nvPr>
        </p:nvSpPr>
        <p:spPr/>
        <p:txBody>
          <a:bodyPr>
            <a:normAutofit lnSpcReduction="10000"/>
          </a:bodyPr>
          <a:lstStyle/>
          <a:p>
            <a:pPr algn="r"/>
            <a:endParaRPr lang="en-US" dirty="0" smtClean="0"/>
          </a:p>
          <a:p>
            <a:pPr algn="r"/>
            <a:endParaRPr lang="en-US" dirty="0"/>
          </a:p>
          <a:p>
            <a:pPr algn="r"/>
            <a:r>
              <a:rPr lang="ja-JP" altLang="en-US" b="1" dirty="0">
                <a:latin typeface="+mj-ea"/>
                <a:ea typeface="+mj-ea"/>
              </a:rPr>
              <a:t>イ・ソック</a:t>
            </a:r>
            <a:endParaRPr lang="en-US" b="1" dirty="0">
              <a:latin typeface="+mj-ea"/>
              <a:ea typeface="+mj-ea"/>
            </a:endParaRPr>
          </a:p>
        </p:txBody>
      </p:sp>
    </p:spTree>
    <p:extLst>
      <p:ext uri="{BB962C8B-B14F-4D97-AF65-F5344CB8AC3E}">
        <p14:creationId xmlns:p14="http://schemas.microsoft.com/office/powerpoint/2010/main" val="1638921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417623" y="1600200"/>
            <a:ext cx="6659577" cy="3718181"/>
          </a:xfrm>
          <a:prstGeom prst="rect">
            <a:avLst/>
          </a:prstGeom>
        </p:spPr>
      </p:pic>
      <p:sp>
        <p:nvSpPr>
          <p:cNvPr id="5" name="TextBox 4"/>
          <p:cNvSpPr txBox="1"/>
          <p:nvPr/>
        </p:nvSpPr>
        <p:spPr>
          <a:xfrm>
            <a:off x="2195883" y="5482723"/>
            <a:ext cx="5881317" cy="923330"/>
          </a:xfrm>
          <a:prstGeom prst="rect">
            <a:avLst/>
          </a:prstGeom>
          <a:noFill/>
        </p:spPr>
        <p:txBody>
          <a:bodyPr wrap="square" rtlCol="0">
            <a:spAutoFit/>
          </a:bodyPr>
          <a:lstStyle/>
          <a:p>
            <a:r>
              <a:rPr lang="ja-JP" altLang="en-US" dirty="0" smtClean="0">
                <a:latin typeface="+mj-ea"/>
                <a:ea typeface="+mj-ea"/>
              </a:rPr>
              <a:t>元韓国</a:t>
            </a:r>
            <a:r>
              <a:rPr lang="en-US" altLang="ja-JP" dirty="0" smtClean="0">
                <a:latin typeface="+mj-ea"/>
                <a:ea typeface="+mj-ea"/>
              </a:rPr>
              <a:t>DPI</a:t>
            </a:r>
            <a:r>
              <a:rPr lang="ja-JP" altLang="en-US" dirty="0" smtClean="0">
                <a:latin typeface="+mj-ea"/>
                <a:ea typeface="+mj-ea"/>
              </a:rPr>
              <a:t>の会長であるイ・イクソプ氏。韓国政府代表団の一員として特別委員会に参加した。</a:t>
            </a:r>
            <a:r>
              <a:rPr lang="en-US" dirty="0" smtClean="0">
                <a:latin typeface="+mj-ea"/>
                <a:ea typeface="+mj-ea"/>
              </a:rPr>
              <a:t> (</a:t>
            </a:r>
            <a:r>
              <a:rPr lang="ja-JP" altLang="en-US" dirty="0" smtClean="0">
                <a:latin typeface="+mj-ea"/>
                <a:ea typeface="+mj-ea"/>
              </a:rPr>
              <a:t>写真</a:t>
            </a:r>
            <a:r>
              <a:rPr lang="en-US" dirty="0" smtClean="0">
                <a:latin typeface="+mj-ea"/>
                <a:ea typeface="+mj-ea"/>
              </a:rPr>
              <a:t>: </a:t>
            </a:r>
            <a:r>
              <a:rPr lang="en-US" dirty="0">
                <a:latin typeface="+mj-ea"/>
                <a:ea typeface="+mj-ea"/>
              </a:rPr>
              <a:t>Able News)</a:t>
            </a:r>
            <a:r>
              <a:rPr lang="ko-KR" altLang="en-US" dirty="0">
                <a:latin typeface="+mj-ea"/>
                <a:ea typeface="+mj-ea"/>
              </a:rPr>
              <a:t> </a:t>
            </a:r>
            <a:endParaRPr lang="en-US" dirty="0">
              <a:latin typeface="+mj-ea"/>
              <a:ea typeface="+mj-ea"/>
            </a:endParaRPr>
          </a:p>
        </p:txBody>
      </p:sp>
    </p:spTree>
    <p:extLst>
      <p:ext uri="{BB962C8B-B14F-4D97-AF65-F5344CB8AC3E}">
        <p14:creationId xmlns:p14="http://schemas.microsoft.com/office/powerpoint/2010/main" val="515731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114300" indent="0">
              <a:buNone/>
            </a:pPr>
            <a:r>
              <a:rPr lang="en-US" dirty="0"/>
              <a:t>2) </a:t>
            </a:r>
            <a:r>
              <a:rPr lang="ja-JP" altLang="en-US" dirty="0" smtClean="0"/>
              <a:t>権利条約批准を推進</a:t>
            </a:r>
            <a:endParaRPr lang="en-US" altLang="ko-KR" dirty="0" smtClean="0"/>
          </a:p>
          <a:p>
            <a:pPr>
              <a:buFontTx/>
              <a:buChar char="-"/>
            </a:pPr>
            <a:r>
              <a:rPr lang="ja-JP" altLang="en-US" dirty="0" smtClean="0"/>
              <a:t>障害者権利条約推進連帯を、批准に向けた活動の実施のために、「障害者権利条約批准連帯」と改編。</a:t>
            </a:r>
            <a:endParaRPr lang="en-US" dirty="0" smtClean="0"/>
          </a:p>
          <a:p>
            <a:pPr>
              <a:buFontTx/>
              <a:buChar char="-"/>
            </a:pPr>
            <a:r>
              <a:rPr lang="ja-JP" altLang="en-US" dirty="0" smtClean="0"/>
              <a:t>まず、権利条約の批准の準備と中長期の条約の履行計画立案のための委員会を設置した。</a:t>
            </a:r>
            <a:endParaRPr lang="en-US" dirty="0" smtClean="0"/>
          </a:p>
          <a:p>
            <a:pPr>
              <a:buFontTx/>
              <a:buChar char="-"/>
            </a:pPr>
            <a:r>
              <a:rPr lang="en-US" altLang="ja-JP" dirty="0"/>
              <a:t>2</a:t>
            </a:r>
            <a:r>
              <a:rPr lang="ja-JP" altLang="en-US" dirty="0" smtClean="0"/>
              <a:t>つ目に、条約の内容がどういう意義と内容であるのか、なぜ、早期批准と履行のために事前準備に何が求められるのか明確にするために法律専門家と会合を行った。</a:t>
            </a:r>
            <a:endParaRPr lang="en-US" dirty="0" smtClean="0"/>
          </a:p>
          <a:p>
            <a:pPr>
              <a:buFontTx/>
              <a:buChar char="-"/>
            </a:pPr>
            <a:r>
              <a:rPr lang="en-US" dirty="0"/>
              <a:t> </a:t>
            </a:r>
            <a:r>
              <a:rPr lang="en-US" altLang="ja-JP" dirty="0" smtClean="0"/>
              <a:t>3</a:t>
            </a:r>
            <a:r>
              <a:rPr lang="ja-JP" altLang="en-US" dirty="0" smtClean="0"/>
              <a:t>つ目に、留保条項なしに選択議定書を含む権利条約の批准を政府に勧告するよう国家人権委員会との会合で要望した。</a:t>
            </a:r>
            <a:endParaRPr lang="en-US" dirty="0"/>
          </a:p>
        </p:txBody>
      </p:sp>
    </p:spTree>
    <p:extLst>
      <p:ext uri="{BB962C8B-B14F-4D97-AF65-F5344CB8AC3E}">
        <p14:creationId xmlns:p14="http://schemas.microsoft.com/office/powerpoint/2010/main" val="544115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_[0]12696.jpg"/>
          <p:cNvPicPr>
            <a:picLocks noGrp="1" noChangeAspect="1"/>
          </p:cNvPicPr>
          <p:nvPr>
            <p:ph idx="1"/>
          </p:nvPr>
        </p:nvPicPr>
        <p:blipFill>
          <a:blip r:embed="rId2">
            <a:extLst>
              <a:ext uri="{28A0092B-C50C-407E-A947-70E740481C1C}">
                <a14:useLocalDpi xmlns:a14="http://schemas.microsoft.com/office/drawing/2010/main" val="0"/>
              </a:ext>
            </a:extLst>
          </a:blip>
          <a:srcRect l="244" r="244"/>
          <a:stretch>
            <a:fillRect/>
          </a:stretch>
        </p:blipFill>
        <p:spPr>
          <a:xfrm>
            <a:off x="1044381" y="1600200"/>
            <a:ext cx="6302415" cy="3970521"/>
          </a:xfrm>
        </p:spPr>
      </p:pic>
      <p:sp>
        <p:nvSpPr>
          <p:cNvPr id="5" name="TextBox 4"/>
          <p:cNvSpPr txBox="1"/>
          <p:nvPr/>
        </p:nvSpPr>
        <p:spPr>
          <a:xfrm>
            <a:off x="559872" y="5697374"/>
            <a:ext cx="6950600" cy="923330"/>
          </a:xfrm>
          <a:prstGeom prst="rect">
            <a:avLst/>
          </a:prstGeom>
          <a:noFill/>
        </p:spPr>
        <p:txBody>
          <a:bodyPr wrap="square" rtlCol="0">
            <a:spAutoFit/>
          </a:bodyPr>
          <a:lstStyle/>
          <a:p>
            <a:r>
              <a:rPr lang="en-US" altLang="ja-JP" dirty="0" smtClean="0">
                <a:latin typeface="+mj-ea"/>
                <a:ea typeface="+mj-ea"/>
              </a:rPr>
              <a:t>2007</a:t>
            </a:r>
            <a:r>
              <a:rPr lang="ja-JP" altLang="en-US" dirty="0" smtClean="0">
                <a:latin typeface="+mj-ea"/>
                <a:ea typeface="+mj-ea"/>
              </a:rPr>
              <a:t>年</a:t>
            </a:r>
            <a:r>
              <a:rPr lang="en-US" altLang="ja-JP" dirty="0" smtClean="0">
                <a:latin typeface="+mj-ea"/>
                <a:ea typeface="+mj-ea"/>
              </a:rPr>
              <a:t>4</a:t>
            </a:r>
            <a:r>
              <a:rPr lang="ja-JP" altLang="en-US" dirty="0" smtClean="0">
                <a:latin typeface="+mj-ea"/>
                <a:ea typeface="+mj-ea"/>
              </a:rPr>
              <a:t>月</a:t>
            </a:r>
            <a:r>
              <a:rPr lang="en-US" altLang="ja-JP" dirty="0" smtClean="0">
                <a:latin typeface="+mj-ea"/>
                <a:ea typeface="+mj-ea"/>
              </a:rPr>
              <a:t>2</a:t>
            </a:r>
            <a:r>
              <a:rPr lang="ja-JP" altLang="en-US" dirty="0" smtClean="0">
                <a:latin typeface="+mj-ea"/>
                <a:ea typeface="+mj-ea"/>
              </a:rPr>
              <a:t>日、障害者団体による権利条約批准を求める記者会見</a:t>
            </a:r>
            <a:r>
              <a:rPr lang="en-US" dirty="0" smtClean="0">
                <a:latin typeface="+mj-ea"/>
                <a:ea typeface="+mj-ea"/>
              </a:rPr>
              <a:t> </a:t>
            </a:r>
            <a:r>
              <a:rPr lang="ja-JP" altLang="en-US" dirty="0" smtClean="0">
                <a:latin typeface="+mj-ea"/>
                <a:ea typeface="+mj-ea"/>
              </a:rPr>
              <a:t>（写真</a:t>
            </a:r>
            <a:r>
              <a:rPr lang="ja-JP" altLang="en-US" dirty="0">
                <a:latin typeface="+mj-ea"/>
                <a:ea typeface="+mj-ea"/>
              </a:rPr>
              <a:t>提供</a:t>
            </a:r>
            <a:r>
              <a:rPr lang="en-US" dirty="0" smtClean="0">
                <a:latin typeface="+mj-ea"/>
                <a:ea typeface="+mj-ea"/>
              </a:rPr>
              <a:t>: </a:t>
            </a:r>
            <a:r>
              <a:rPr lang="en-US" dirty="0">
                <a:latin typeface="+mj-ea"/>
                <a:ea typeface="+mj-ea"/>
              </a:rPr>
              <a:t>Able </a:t>
            </a:r>
            <a:r>
              <a:rPr lang="en-US" dirty="0" smtClean="0">
                <a:latin typeface="+mj-ea"/>
                <a:ea typeface="+mj-ea"/>
              </a:rPr>
              <a:t>News</a:t>
            </a:r>
            <a:r>
              <a:rPr lang="ja-JP" altLang="en-US" dirty="0" smtClean="0">
                <a:latin typeface="+mj-ea"/>
                <a:ea typeface="+mj-ea"/>
              </a:rPr>
              <a:t>）</a:t>
            </a:r>
            <a:r>
              <a:rPr lang="ko-KR" altLang="en-US" dirty="0" smtClean="0">
                <a:latin typeface="+mj-ea"/>
                <a:ea typeface="+mj-ea"/>
              </a:rPr>
              <a:t> </a:t>
            </a:r>
            <a:endParaRPr lang="en-US" dirty="0">
              <a:latin typeface="+mj-ea"/>
              <a:ea typeface="+mj-ea"/>
            </a:endParaRPr>
          </a:p>
          <a:p>
            <a:endParaRPr lang="en-US" dirty="0"/>
          </a:p>
        </p:txBody>
      </p:sp>
    </p:spTree>
    <p:extLst>
      <p:ext uri="{BB962C8B-B14F-4D97-AF65-F5344CB8AC3E}">
        <p14:creationId xmlns:p14="http://schemas.microsoft.com/office/powerpoint/2010/main" val="2342016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114300" indent="0">
              <a:buNone/>
            </a:pPr>
            <a:r>
              <a:rPr lang="en-US" dirty="0"/>
              <a:t>3) </a:t>
            </a:r>
            <a:r>
              <a:rPr lang="ja-JP" altLang="en-US" dirty="0" smtClean="0"/>
              <a:t>権利条約政府報告書と</a:t>
            </a:r>
            <a:r>
              <a:rPr lang="en-US" altLang="ja-JP" dirty="0" smtClean="0"/>
              <a:t>NGO</a:t>
            </a:r>
            <a:r>
              <a:rPr lang="ja-JP" altLang="en-US" dirty="0" smtClean="0"/>
              <a:t>レポート提出までの過程</a:t>
            </a:r>
            <a:endParaRPr lang="en-US" dirty="0"/>
          </a:p>
        </p:txBody>
      </p:sp>
      <p:graphicFrame>
        <p:nvGraphicFramePr>
          <p:cNvPr id="5" name="다이어그램 12"/>
          <p:cNvGraphicFramePr/>
          <p:nvPr>
            <p:extLst>
              <p:ext uri="{D42A27DB-BD31-4B8C-83A1-F6EECF244321}">
                <p14:modId xmlns:p14="http://schemas.microsoft.com/office/powerpoint/2010/main" val="2778667090"/>
              </p:ext>
            </p:extLst>
          </p:nvPr>
        </p:nvGraphicFramePr>
        <p:xfrm>
          <a:off x="799124" y="2139223"/>
          <a:ext cx="7278076" cy="4261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6339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09531312"/>
              </p:ext>
            </p:extLst>
          </p:nvPr>
        </p:nvGraphicFramePr>
        <p:xfrm>
          <a:off x="457200" y="2653769"/>
          <a:ext cx="7620000" cy="2832630"/>
        </p:xfrm>
        <a:graphic>
          <a:graphicData uri="http://schemas.openxmlformats.org/drawingml/2006/table">
            <a:tbl>
              <a:tblPr firstRow="1" bandRow="1">
                <a:tableStyleId>{5C22544A-7EE6-4342-B048-85BDC9FD1C3A}</a:tableStyleId>
              </a:tblPr>
              <a:tblGrid>
                <a:gridCol w="3894881"/>
                <a:gridCol w="1481160"/>
                <a:gridCol w="2243959"/>
              </a:tblGrid>
              <a:tr h="472105">
                <a:tc gridSpan="2">
                  <a:txBody>
                    <a:bodyPr/>
                    <a:lstStyle/>
                    <a:p>
                      <a:pPr algn="ctr"/>
                      <a:r>
                        <a:rPr lang="ja-JP" altLang="en-US" sz="2000" dirty="0" smtClean="0">
                          <a:latin typeface="+mj-ea"/>
                          <a:ea typeface="+mj-ea"/>
                        </a:rPr>
                        <a:t>組織</a:t>
                      </a:r>
                      <a:endParaRPr lang="en-US" sz="2000" dirty="0">
                        <a:latin typeface="+mj-ea"/>
                        <a:ea typeface="+mj-ea"/>
                      </a:endParaRPr>
                    </a:p>
                  </a:txBody>
                  <a:tcPr/>
                </a:tc>
                <a:tc hMerge="1">
                  <a:txBody>
                    <a:bodyPr/>
                    <a:lstStyle/>
                    <a:p>
                      <a:endParaRPr lang="en-US"/>
                    </a:p>
                  </a:txBody>
                  <a:tcPr/>
                </a:tc>
                <a:tc>
                  <a:txBody>
                    <a:bodyPr/>
                    <a:lstStyle/>
                    <a:p>
                      <a:pPr algn="ctr"/>
                      <a:r>
                        <a:rPr lang="ja-JP" altLang="en-US" sz="2000" dirty="0" smtClean="0">
                          <a:latin typeface="+mj-ea"/>
                          <a:ea typeface="+mj-ea"/>
                        </a:rPr>
                        <a:t>メンバー（名）</a:t>
                      </a:r>
                      <a:endParaRPr lang="en-US" sz="2000" dirty="0">
                        <a:latin typeface="+mj-ea"/>
                        <a:ea typeface="+mj-ea"/>
                      </a:endParaRPr>
                    </a:p>
                  </a:txBody>
                  <a:tcPr/>
                </a:tc>
              </a:tr>
              <a:tr h="472105">
                <a:tc rowSpan="2">
                  <a:txBody>
                    <a:bodyPr/>
                    <a:lstStyle/>
                    <a:p>
                      <a:r>
                        <a:rPr lang="ja-JP" altLang="en-US" sz="2000" dirty="0" smtClean="0">
                          <a:latin typeface="+mj-ea"/>
                          <a:ea typeface="+mj-ea"/>
                        </a:rPr>
                        <a:t>連帯の構成員</a:t>
                      </a:r>
                      <a:endParaRPr lang="en-US" sz="2000" dirty="0">
                        <a:latin typeface="+mj-ea"/>
                        <a:ea typeface="+mj-ea"/>
                      </a:endParaRPr>
                    </a:p>
                  </a:txBody>
                  <a:tcPr>
                    <a:lnR w="12700" cap="flat" cmpd="sng" algn="ctr">
                      <a:solidFill>
                        <a:scrgbClr r="0" g="0" b="0"/>
                      </a:solidFill>
                      <a:prstDash val="solid"/>
                      <a:round/>
                      <a:headEnd type="none" w="med" len="med"/>
                      <a:tailEnd type="none" w="med" len="med"/>
                    </a:lnR>
                  </a:tcPr>
                </a:tc>
                <a:tc>
                  <a:txBody>
                    <a:bodyPr/>
                    <a:lstStyle/>
                    <a:p>
                      <a:r>
                        <a:rPr lang="ja-JP" altLang="en-US" sz="2000" dirty="0" smtClean="0">
                          <a:latin typeface="+mj-ea"/>
                          <a:ea typeface="+mj-ea"/>
                        </a:rPr>
                        <a:t>障害者団体</a:t>
                      </a:r>
                      <a:endParaRPr lang="en-US" sz="2000" dirty="0">
                        <a:latin typeface="+mj-ea"/>
                        <a:ea typeface="+mj-ea"/>
                      </a:endParaRPr>
                    </a:p>
                  </a:txBody>
                  <a:tcPr>
                    <a:lnL w="12700" cap="flat" cmpd="sng" algn="ctr">
                      <a:solidFill>
                        <a:scrgbClr r="0" g="0" b="0"/>
                      </a:solidFill>
                      <a:prstDash val="solid"/>
                      <a:round/>
                      <a:headEnd type="none" w="med" len="med"/>
                      <a:tailEnd type="none" w="med" len="med"/>
                    </a:lnL>
                  </a:tcPr>
                </a:tc>
                <a:tc>
                  <a:txBody>
                    <a:bodyPr/>
                    <a:lstStyle/>
                    <a:p>
                      <a:pPr algn="ctr"/>
                      <a:r>
                        <a:rPr lang="en-US" sz="2000" dirty="0" smtClean="0">
                          <a:latin typeface="+mj-ea"/>
                          <a:ea typeface="+mj-ea"/>
                        </a:rPr>
                        <a:t>24</a:t>
                      </a:r>
                      <a:endParaRPr lang="en-US" sz="2000" dirty="0">
                        <a:latin typeface="+mj-ea"/>
                        <a:ea typeface="+mj-ea"/>
                      </a:endParaRPr>
                    </a:p>
                  </a:txBody>
                  <a:tcPr/>
                </a:tc>
              </a:tr>
              <a:tr h="472105">
                <a:tc vMerge="1">
                  <a:txBody>
                    <a:bodyPr/>
                    <a:lstStyle/>
                    <a:p>
                      <a:endParaRPr lang="en-US" dirty="0"/>
                    </a:p>
                  </a:txBody>
                  <a:tcPr>
                    <a:lnR w="12700" cap="flat" cmpd="sng" algn="ctr">
                      <a:solidFill>
                        <a:scrgbClr r="0" g="0" b="0"/>
                      </a:solidFill>
                      <a:prstDash val="solid"/>
                      <a:round/>
                      <a:headEnd type="none" w="med" len="med"/>
                      <a:tailEnd type="none" w="med" len="med"/>
                    </a:lnR>
                  </a:tcPr>
                </a:tc>
                <a:tc>
                  <a:txBody>
                    <a:bodyPr/>
                    <a:lstStyle/>
                    <a:p>
                      <a:r>
                        <a:rPr lang="ja-JP" altLang="en-US" sz="2000" dirty="0" smtClean="0">
                          <a:latin typeface="+mj-ea"/>
                          <a:ea typeface="+mj-ea"/>
                        </a:rPr>
                        <a:t>法律専門家</a:t>
                      </a:r>
                      <a:endParaRPr lang="en-US" sz="2000" dirty="0">
                        <a:latin typeface="+mj-ea"/>
                        <a:ea typeface="+mj-ea"/>
                      </a:endParaRPr>
                    </a:p>
                  </a:txBody>
                  <a:tcPr>
                    <a:lnL w="12700" cap="flat" cmpd="sng" algn="ctr">
                      <a:solidFill>
                        <a:scrgbClr r="0" g="0" b="0"/>
                      </a:solidFill>
                      <a:prstDash val="solid"/>
                      <a:round/>
                      <a:headEnd type="none" w="med" len="med"/>
                      <a:tailEnd type="none" w="med" len="med"/>
                    </a:lnL>
                  </a:tcPr>
                </a:tc>
                <a:tc>
                  <a:txBody>
                    <a:bodyPr/>
                    <a:lstStyle/>
                    <a:p>
                      <a:pPr algn="ctr"/>
                      <a:r>
                        <a:rPr lang="en-US" sz="2000" dirty="0" smtClean="0">
                          <a:latin typeface="+mj-ea"/>
                          <a:ea typeface="+mj-ea"/>
                        </a:rPr>
                        <a:t>10</a:t>
                      </a:r>
                      <a:endParaRPr lang="en-US" sz="2000" dirty="0">
                        <a:latin typeface="+mj-ea"/>
                        <a:ea typeface="+mj-ea"/>
                      </a:endParaRPr>
                    </a:p>
                  </a:txBody>
                  <a:tcPr/>
                </a:tc>
              </a:tr>
              <a:tr h="472105">
                <a:tc gridSpan="2">
                  <a:txBody>
                    <a:bodyPr/>
                    <a:lstStyle/>
                    <a:p>
                      <a:r>
                        <a:rPr lang="ja-JP" altLang="en-US" sz="2000" dirty="0" smtClean="0">
                          <a:latin typeface="+mj-ea"/>
                          <a:ea typeface="+mj-ea"/>
                        </a:rPr>
                        <a:t>他の障害者団体（連帯以外）</a:t>
                      </a:r>
                      <a:endParaRPr lang="en-US" sz="2000" dirty="0">
                        <a:latin typeface="+mj-ea"/>
                        <a:ea typeface="+mj-ea"/>
                      </a:endParaRPr>
                    </a:p>
                  </a:txBody>
                  <a:tcPr/>
                </a:tc>
                <a:tc hMerge="1">
                  <a:txBody>
                    <a:bodyPr/>
                    <a:lstStyle/>
                    <a:p>
                      <a:endParaRPr lang="en-US"/>
                    </a:p>
                  </a:txBody>
                  <a:tcPr/>
                </a:tc>
                <a:tc>
                  <a:txBody>
                    <a:bodyPr/>
                    <a:lstStyle/>
                    <a:p>
                      <a:pPr algn="ctr"/>
                      <a:r>
                        <a:rPr lang="en-US" sz="2000" dirty="0" smtClean="0">
                          <a:latin typeface="+mj-ea"/>
                          <a:ea typeface="+mj-ea"/>
                        </a:rPr>
                        <a:t>4</a:t>
                      </a:r>
                      <a:endParaRPr lang="en-US" sz="2000" dirty="0">
                        <a:latin typeface="+mj-ea"/>
                        <a:ea typeface="+mj-ea"/>
                      </a:endParaRPr>
                    </a:p>
                  </a:txBody>
                  <a:tcPr/>
                </a:tc>
              </a:tr>
              <a:tr h="472105">
                <a:tc gridSpan="2">
                  <a:txBody>
                    <a:bodyPr/>
                    <a:lstStyle/>
                    <a:p>
                      <a:r>
                        <a:rPr lang="ja-JP" altLang="en-US" sz="2000" dirty="0" smtClean="0">
                          <a:latin typeface="+mj-ea"/>
                          <a:ea typeface="+mj-ea"/>
                        </a:rPr>
                        <a:t>支援者</a:t>
                      </a:r>
                      <a:r>
                        <a:rPr lang="en-US" sz="2000" dirty="0" smtClean="0">
                          <a:latin typeface="+mj-ea"/>
                          <a:ea typeface="+mj-ea"/>
                        </a:rPr>
                        <a:t> </a:t>
                      </a:r>
                      <a:r>
                        <a:rPr lang="ja-JP" altLang="en-US" sz="2000" baseline="0" dirty="0" smtClean="0">
                          <a:latin typeface="+mj-ea"/>
                          <a:ea typeface="+mj-ea"/>
                        </a:rPr>
                        <a:t>（介助者、通訳、スタッフなど）</a:t>
                      </a:r>
                      <a:endParaRPr lang="en-US" sz="2000" dirty="0">
                        <a:latin typeface="+mj-ea"/>
                        <a:ea typeface="+mj-ea"/>
                      </a:endParaRPr>
                    </a:p>
                  </a:txBody>
                  <a:tcPr/>
                </a:tc>
                <a:tc hMerge="1">
                  <a:txBody>
                    <a:bodyPr/>
                    <a:lstStyle/>
                    <a:p>
                      <a:endParaRPr lang="en-US"/>
                    </a:p>
                  </a:txBody>
                  <a:tcPr/>
                </a:tc>
                <a:tc>
                  <a:txBody>
                    <a:bodyPr/>
                    <a:lstStyle/>
                    <a:p>
                      <a:pPr algn="ctr"/>
                      <a:r>
                        <a:rPr lang="en-US" sz="2000" dirty="0" smtClean="0">
                          <a:latin typeface="+mj-ea"/>
                          <a:ea typeface="+mj-ea"/>
                        </a:rPr>
                        <a:t>10</a:t>
                      </a:r>
                      <a:endParaRPr lang="en-US" sz="2000" dirty="0">
                        <a:latin typeface="+mj-ea"/>
                        <a:ea typeface="+mj-ea"/>
                      </a:endParaRPr>
                    </a:p>
                  </a:txBody>
                  <a:tcPr/>
                </a:tc>
              </a:tr>
              <a:tr h="472105">
                <a:tc gridSpan="2">
                  <a:txBody>
                    <a:bodyPr/>
                    <a:lstStyle/>
                    <a:p>
                      <a:r>
                        <a:rPr lang="ja-JP" altLang="en-US" sz="2000" dirty="0" smtClean="0">
                          <a:latin typeface="+mj-ea"/>
                          <a:ea typeface="+mj-ea"/>
                        </a:rPr>
                        <a:t>計</a:t>
                      </a:r>
                      <a:endParaRPr lang="en-US" sz="2000" dirty="0">
                        <a:latin typeface="+mj-ea"/>
                        <a:ea typeface="+mj-ea"/>
                      </a:endParaRPr>
                    </a:p>
                  </a:txBody>
                  <a:tcPr/>
                </a:tc>
                <a:tc hMerge="1">
                  <a:txBody>
                    <a:bodyPr/>
                    <a:lstStyle/>
                    <a:p>
                      <a:endParaRPr lang="en-US"/>
                    </a:p>
                  </a:txBody>
                  <a:tcPr/>
                </a:tc>
                <a:tc>
                  <a:txBody>
                    <a:bodyPr/>
                    <a:lstStyle/>
                    <a:p>
                      <a:pPr algn="ctr"/>
                      <a:r>
                        <a:rPr lang="en-US" sz="2000" dirty="0" smtClean="0">
                          <a:latin typeface="+mj-ea"/>
                          <a:ea typeface="+mj-ea"/>
                        </a:rPr>
                        <a:t>48</a:t>
                      </a:r>
                      <a:endParaRPr lang="en-US" sz="2000" dirty="0">
                        <a:latin typeface="+mj-ea"/>
                        <a:ea typeface="+mj-ea"/>
                      </a:endParaRPr>
                    </a:p>
                  </a:txBody>
                  <a:tcPr/>
                </a:tc>
              </a:tr>
            </a:tbl>
          </a:graphicData>
        </a:graphic>
      </p:graphicFrame>
      <p:sp>
        <p:nvSpPr>
          <p:cNvPr id="6" name="TextBox 5"/>
          <p:cNvSpPr txBox="1"/>
          <p:nvPr/>
        </p:nvSpPr>
        <p:spPr>
          <a:xfrm>
            <a:off x="457200" y="1868940"/>
            <a:ext cx="2263364" cy="523220"/>
          </a:xfrm>
          <a:prstGeom prst="rect">
            <a:avLst/>
          </a:prstGeom>
          <a:noFill/>
        </p:spPr>
        <p:txBody>
          <a:bodyPr wrap="square" rtlCol="0">
            <a:spAutoFit/>
          </a:bodyPr>
          <a:lstStyle/>
          <a:p>
            <a:r>
              <a:rPr lang="en-US" altLang="ja-JP" sz="2800" dirty="0" smtClean="0"/>
              <a:t>NGO</a:t>
            </a:r>
            <a:r>
              <a:rPr lang="ja-JP" altLang="en-US" sz="2800" dirty="0" smtClean="0"/>
              <a:t>代表団</a:t>
            </a:r>
            <a:endParaRPr lang="en-US" sz="2800" dirty="0"/>
          </a:p>
        </p:txBody>
      </p:sp>
    </p:spTree>
    <p:extLst>
      <p:ext uri="{BB962C8B-B14F-4D97-AF65-F5344CB8AC3E}">
        <p14:creationId xmlns:p14="http://schemas.microsoft.com/office/powerpoint/2010/main" val="3412362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그림 1"/>
          <p:cNvPicPr>
            <a:picLocks noGrp="1"/>
          </p:cNvPicPr>
          <p:nvPr>
            <p:ph idx="1"/>
          </p:nvPr>
        </p:nvPicPr>
        <p:blipFill>
          <a:blip r:embed="rId2" cstate="print">
            <a:extLst>
              <a:ext uri="{28A0092B-C50C-407E-A947-70E740481C1C}">
                <a14:useLocalDpi xmlns:a14="http://schemas.microsoft.com/office/drawing/2010/main" val="0"/>
              </a:ext>
            </a:extLst>
          </a:blip>
          <a:srcRect l="5403" r="5403"/>
          <a:stretch>
            <a:fillRect/>
          </a:stretch>
        </p:blipFill>
        <p:spPr>
          <a:xfrm>
            <a:off x="457200" y="1600200"/>
            <a:ext cx="7519410" cy="3691722"/>
          </a:xfrm>
          <a:prstGeom prst="rect">
            <a:avLst/>
          </a:prstGeom>
        </p:spPr>
      </p:pic>
      <p:sp>
        <p:nvSpPr>
          <p:cNvPr id="6" name="Rectangle 5"/>
          <p:cNvSpPr/>
          <p:nvPr/>
        </p:nvSpPr>
        <p:spPr>
          <a:xfrm>
            <a:off x="457200" y="5346219"/>
            <a:ext cx="7519410" cy="646331"/>
          </a:xfrm>
          <a:prstGeom prst="rect">
            <a:avLst/>
          </a:prstGeom>
        </p:spPr>
        <p:txBody>
          <a:bodyPr wrap="square">
            <a:spAutoFit/>
          </a:bodyPr>
          <a:lstStyle/>
          <a:p>
            <a:r>
              <a:rPr lang="ja-JP" altLang="en-US" dirty="0">
                <a:latin typeface="+mj-ea"/>
                <a:ea typeface="+mj-ea"/>
              </a:rPr>
              <a:t>韓国</a:t>
            </a:r>
            <a:r>
              <a:rPr lang="ja-JP" altLang="en-US" dirty="0" smtClean="0">
                <a:latin typeface="+mj-ea"/>
                <a:ea typeface="+mj-ea"/>
              </a:rPr>
              <a:t>の権利</a:t>
            </a:r>
            <a:r>
              <a:rPr lang="ja-JP" altLang="en-US" dirty="0">
                <a:latin typeface="+mj-ea"/>
                <a:ea typeface="+mj-ea"/>
              </a:rPr>
              <a:t>条約</a:t>
            </a:r>
            <a:r>
              <a:rPr lang="ja-JP" altLang="en-US" dirty="0" smtClean="0">
                <a:latin typeface="+mj-ea"/>
                <a:ea typeface="+mj-ea"/>
              </a:rPr>
              <a:t>の履行</a:t>
            </a:r>
            <a:r>
              <a:rPr lang="ja-JP" altLang="en-US" dirty="0">
                <a:latin typeface="+mj-ea"/>
                <a:ea typeface="+mj-ea"/>
              </a:rPr>
              <a:t>状況</a:t>
            </a:r>
            <a:r>
              <a:rPr lang="ja-JP" altLang="en-US" dirty="0" smtClean="0">
                <a:latin typeface="+mj-ea"/>
                <a:ea typeface="+mj-ea"/>
              </a:rPr>
              <a:t>に関する</a:t>
            </a:r>
            <a:r>
              <a:rPr lang="en-US" altLang="ja-JP" dirty="0" smtClean="0">
                <a:latin typeface="+mj-ea"/>
                <a:ea typeface="+mj-ea"/>
              </a:rPr>
              <a:t>NGO</a:t>
            </a:r>
            <a:r>
              <a:rPr lang="ja-JP" altLang="en-US" dirty="0" smtClean="0">
                <a:latin typeface="+mj-ea"/>
                <a:ea typeface="+mj-ea"/>
              </a:rPr>
              <a:t>代表団と障害者権利委員会とのブリーフィング</a:t>
            </a:r>
            <a:endParaRPr lang="en-US" dirty="0">
              <a:latin typeface="+mj-ea"/>
              <a:ea typeface="+mj-ea"/>
            </a:endParaRPr>
          </a:p>
        </p:txBody>
      </p:sp>
    </p:spTree>
    <p:extLst>
      <p:ext uri="{BB962C8B-B14F-4D97-AF65-F5344CB8AC3E}">
        <p14:creationId xmlns:p14="http://schemas.microsoft.com/office/powerpoint/2010/main" val="2812029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3. </a:t>
            </a:r>
            <a:r>
              <a:rPr lang="ja-JP" altLang="en-US" sz="4000" dirty="0" smtClean="0"/>
              <a:t>権利条約批准後の変革と挑戦</a:t>
            </a:r>
            <a:endParaRPr lang="en-US" sz="4000" dirty="0"/>
          </a:p>
        </p:txBody>
      </p:sp>
      <p:pic>
        <p:nvPicPr>
          <p:cNvPr id="4" name="Content Placeholder 3" descr="KakaoTalk_20141217_100716826.jpg"/>
          <p:cNvPicPr>
            <a:picLocks noGrp="1" noChangeAspect="1"/>
          </p:cNvPicPr>
          <p:nvPr>
            <p:ph idx="1"/>
          </p:nvPr>
        </p:nvPicPr>
        <p:blipFill>
          <a:blip r:embed="rId2">
            <a:extLst>
              <a:ext uri="{28A0092B-C50C-407E-A947-70E740481C1C}">
                <a14:useLocalDpi xmlns:a14="http://schemas.microsoft.com/office/drawing/2010/main" val="0"/>
              </a:ext>
            </a:extLst>
          </a:blip>
          <a:srcRect l="8495" r="8495"/>
          <a:stretch>
            <a:fillRect/>
          </a:stretch>
        </p:blipFill>
        <p:spPr>
          <a:xfrm>
            <a:off x="576254" y="1600200"/>
            <a:ext cx="6434697" cy="4053859"/>
          </a:xfrm>
        </p:spPr>
      </p:pic>
      <p:sp>
        <p:nvSpPr>
          <p:cNvPr id="5" name="TextBox 4"/>
          <p:cNvSpPr txBox="1"/>
          <p:nvPr/>
        </p:nvSpPr>
        <p:spPr>
          <a:xfrm>
            <a:off x="1418345" y="5844176"/>
            <a:ext cx="6339742" cy="646331"/>
          </a:xfrm>
          <a:prstGeom prst="rect">
            <a:avLst/>
          </a:prstGeom>
          <a:noFill/>
        </p:spPr>
        <p:txBody>
          <a:bodyPr wrap="square" rtlCol="0">
            <a:spAutoFit/>
          </a:bodyPr>
          <a:lstStyle/>
          <a:p>
            <a:r>
              <a:rPr lang="ja-JP" altLang="en-US" dirty="0" smtClean="0">
                <a:latin typeface="+mj-ea"/>
                <a:ea typeface="+mj-ea"/>
              </a:rPr>
              <a:t>障害者権利委員会最終見解の履行とモニタリングに関する討論会（障害者団体主催）</a:t>
            </a:r>
            <a:endParaRPr lang="en-US" dirty="0">
              <a:latin typeface="+mj-ea"/>
              <a:ea typeface="+mj-ea"/>
            </a:endParaRPr>
          </a:p>
        </p:txBody>
      </p:sp>
    </p:spTree>
    <p:extLst>
      <p:ext uri="{BB962C8B-B14F-4D97-AF65-F5344CB8AC3E}">
        <p14:creationId xmlns:p14="http://schemas.microsoft.com/office/powerpoint/2010/main" val="907010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745728"/>
            <a:ext cx="7620000" cy="4800600"/>
          </a:xfrm>
        </p:spPr>
        <p:txBody>
          <a:bodyPr/>
          <a:lstStyle/>
          <a:p>
            <a:r>
              <a:rPr lang="ja-JP" altLang="en-US" dirty="0" smtClean="0"/>
              <a:t>権利条約は既存の法律を見直し、新たな法律制定の基盤となる。</a:t>
            </a:r>
            <a:endParaRPr lang="ko-KR" altLang="en-US" dirty="0"/>
          </a:p>
          <a:p>
            <a:r>
              <a:rPr lang="ja-JP" altLang="en-US" dirty="0" smtClean="0"/>
              <a:t>障害者団体による権利条約の各条項、最終見解、一般的意見の分析と調査</a:t>
            </a:r>
            <a:endParaRPr lang="en-US" altLang="ko-KR" dirty="0" smtClean="0"/>
          </a:p>
          <a:p>
            <a:r>
              <a:rPr lang="ja-JP" altLang="en-US" dirty="0" smtClean="0"/>
              <a:t>精神障害者、発達障害者の活動</a:t>
            </a:r>
            <a:endParaRPr lang="en-US" dirty="0" smtClean="0"/>
          </a:p>
          <a:p>
            <a:r>
              <a:rPr lang="ja-JP" altLang="en-US" dirty="0" smtClean="0"/>
              <a:t>政府と市民社会の認識の変化</a:t>
            </a:r>
            <a:endParaRPr lang="en-US" altLang="ko-KR" dirty="0" smtClean="0"/>
          </a:p>
          <a:p>
            <a:r>
              <a:rPr lang="ja-JP" altLang="en-US" dirty="0" smtClean="0"/>
              <a:t>政府、障害者、専門家、市民社会の平等な参画を確保した履行システムとモニタリングメカニズムの確立</a:t>
            </a:r>
            <a:endParaRPr lang="en-US" dirty="0"/>
          </a:p>
        </p:txBody>
      </p:sp>
    </p:spTree>
    <p:extLst>
      <p:ext uri="{BB962C8B-B14F-4D97-AF65-F5344CB8AC3E}">
        <p14:creationId xmlns:p14="http://schemas.microsoft.com/office/powerpoint/2010/main" val="3691032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pPr marL="114300" indent="0">
              <a:buNone/>
            </a:pPr>
            <a:r>
              <a:rPr lang="en-US" dirty="0" smtClean="0"/>
              <a:t>                            Thank you for your attention</a:t>
            </a:r>
            <a:r>
              <a:rPr lang="ja-JP" altLang="en-US" smtClean="0"/>
              <a:t>！</a:t>
            </a:r>
            <a:endParaRPr lang="en-US" dirty="0"/>
          </a:p>
        </p:txBody>
      </p:sp>
    </p:spTree>
    <p:extLst>
      <p:ext uri="{BB962C8B-B14F-4D97-AF65-F5344CB8AC3E}">
        <p14:creationId xmlns:p14="http://schemas.microsoft.com/office/powerpoint/2010/main" val="1351148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1.</a:t>
            </a:r>
            <a:r>
              <a:rPr lang="ko-KR" altLang="en-US" sz="3600" dirty="0" smtClean="0"/>
              <a:t> </a:t>
            </a:r>
            <a:r>
              <a:rPr lang="ja-JP" altLang="en-US" sz="3600" dirty="0" smtClean="0"/>
              <a:t>韓国の障害者の現状</a:t>
            </a:r>
            <a:endParaRPr lang="en-US" sz="3600" dirty="0"/>
          </a:p>
        </p:txBody>
      </p:sp>
      <p:sp>
        <p:nvSpPr>
          <p:cNvPr id="3" name="Content Placeholder 2"/>
          <p:cNvSpPr>
            <a:spLocks noGrp="1"/>
          </p:cNvSpPr>
          <p:nvPr>
            <p:ph idx="1"/>
          </p:nvPr>
        </p:nvSpPr>
        <p:spPr/>
        <p:txBody>
          <a:bodyPr>
            <a:normAutofit/>
          </a:bodyPr>
          <a:lstStyle/>
          <a:p>
            <a:pPr marL="114300" indent="0">
              <a:buNone/>
            </a:pPr>
            <a:r>
              <a:rPr lang="en-US" dirty="0" smtClean="0"/>
              <a:t>1)</a:t>
            </a:r>
            <a:r>
              <a:rPr lang="ko-KR" altLang="en-US" dirty="0" smtClean="0"/>
              <a:t> </a:t>
            </a:r>
            <a:r>
              <a:rPr lang="ja-JP" altLang="en-US" dirty="0" smtClean="0"/>
              <a:t>障害者の定義</a:t>
            </a:r>
            <a:endParaRPr lang="en-US" altLang="ko-KR" dirty="0" smtClean="0"/>
          </a:p>
          <a:p>
            <a:endParaRPr lang="en-US" altLang="ko-KR" dirty="0" smtClean="0"/>
          </a:p>
          <a:p>
            <a:r>
              <a:rPr lang="ja-JP" altLang="en-US" dirty="0" smtClean="0"/>
              <a:t>障害者福祉法</a:t>
            </a:r>
            <a:r>
              <a:rPr lang="en-US" altLang="ko-KR" dirty="0" smtClean="0"/>
              <a:t> – </a:t>
            </a:r>
          </a:p>
          <a:p>
            <a:pPr marL="114300" indent="0">
              <a:buNone/>
            </a:pPr>
            <a:r>
              <a:rPr lang="ja-JP" altLang="en-US" dirty="0" smtClean="0"/>
              <a:t>「「障害者」とは身体的・精神的障害により長期間、日常　生活や社会生活において相当な制約を受ける者をいう」</a:t>
            </a:r>
            <a:endParaRPr lang="en-US" altLang="ja-JP" dirty="0" smtClean="0"/>
          </a:p>
          <a:p>
            <a:pPr marL="114300" indent="0">
              <a:buNone/>
            </a:pPr>
            <a:endParaRPr lang="en-US" altLang="ko-KR" dirty="0" smtClean="0"/>
          </a:p>
          <a:p>
            <a:r>
              <a:rPr lang="ja-JP" altLang="en-US" dirty="0" smtClean="0"/>
              <a:t>障害者差別禁止及び権利救済に関する法律</a:t>
            </a:r>
            <a:endParaRPr lang="en-US" altLang="ko-KR" dirty="0" smtClean="0"/>
          </a:p>
          <a:p>
            <a:pPr marL="114300" indent="0">
              <a:buNone/>
            </a:pPr>
            <a:r>
              <a:rPr lang="ja-JP" altLang="en-US" dirty="0" smtClean="0"/>
              <a:t>「①</a:t>
            </a:r>
            <a:r>
              <a:rPr lang="ja-JP" altLang="en-US" dirty="0"/>
              <a:t>この法律で禁止する差別行為の事由となる障害とは、</a:t>
            </a:r>
            <a:r>
              <a:rPr lang="ja-JP" altLang="en-US" dirty="0" smtClean="0"/>
              <a:t>身　体的</a:t>
            </a:r>
            <a:r>
              <a:rPr lang="ja-JP" altLang="en-US" dirty="0"/>
              <a:t>・精神的損傷又は機能喪失が長期間にわたって個人の日常又は社会生活に相当な制約を招く状態をいう。</a:t>
            </a:r>
          </a:p>
          <a:p>
            <a:pPr marL="114300" indent="0">
              <a:buNone/>
            </a:pPr>
            <a:r>
              <a:rPr lang="ja-JP" altLang="en-US" dirty="0" smtClean="0"/>
              <a:t>②</a:t>
            </a:r>
            <a:r>
              <a:rPr lang="ja-JP" altLang="en-US" dirty="0"/>
              <a:t>障害者とは、第</a:t>
            </a:r>
            <a:r>
              <a:rPr lang="en-US" altLang="ja-JP" dirty="0"/>
              <a:t>1</a:t>
            </a:r>
            <a:r>
              <a:rPr lang="ja-JP" altLang="en-US" dirty="0"/>
              <a:t>項による障害がある人をいう</a:t>
            </a:r>
            <a:r>
              <a:rPr lang="ja-JP" altLang="en-US" dirty="0" smtClean="0"/>
              <a:t>。」</a:t>
            </a:r>
            <a:endParaRPr lang="ja-JP" altLang="en-US" dirty="0"/>
          </a:p>
        </p:txBody>
      </p:sp>
    </p:spTree>
    <p:extLst>
      <p:ext uri="{BB962C8B-B14F-4D97-AF65-F5344CB8AC3E}">
        <p14:creationId xmlns:p14="http://schemas.microsoft.com/office/powerpoint/2010/main" val="1787522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4761186" cy="2905803"/>
          </a:xfrm>
        </p:spPr>
        <p:txBody>
          <a:bodyPr>
            <a:normAutofit lnSpcReduction="10000"/>
          </a:bodyPr>
          <a:lstStyle/>
          <a:p>
            <a:r>
              <a:rPr lang="ja-JP" altLang="en-US" dirty="0" smtClean="0"/>
              <a:t>障害者雇用促進及び職業リハビリテーション法</a:t>
            </a:r>
            <a:endParaRPr lang="en-US" altLang="ko-KR" dirty="0" smtClean="0"/>
          </a:p>
          <a:p>
            <a:endParaRPr lang="en-US" altLang="ko-KR" dirty="0"/>
          </a:p>
          <a:p>
            <a:pPr marL="114300" indent="0">
              <a:buNone/>
            </a:pPr>
            <a:r>
              <a:rPr lang="ja-JP" altLang="en-US" dirty="0"/>
              <a:t>「</a:t>
            </a:r>
            <a:r>
              <a:rPr lang="ja-JP" altLang="en-US" dirty="0" smtClean="0"/>
              <a:t>障害者とは身体又は精神上の障害により長期間にわたり職業生活に相当な制約を受ける者で、大統領令に定める基準に該当する者をいう」</a:t>
            </a:r>
            <a:endParaRPr lang="en-US" dirty="0"/>
          </a:p>
        </p:txBody>
      </p:sp>
      <p:pic>
        <p:nvPicPr>
          <p:cNvPr id="4" name="Picture 3" descr="555139465_f3641a87_BDC9BDC5C0E5BED6C0DABAB9C1F6B9FDB0B3C1A4C0BB+C0A7C7D1+B0F8C3BBC8B852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0674" y="1968857"/>
            <a:ext cx="2826526" cy="3908616"/>
          </a:xfrm>
          <a:prstGeom prst="rect">
            <a:avLst/>
          </a:prstGeom>
        </p:spPr>
      </p:pic>
      <p:sp>
        <p:nvSpPr>
          <p:cNvPr id="5" name="TextBox 4"/>
          <p:cNvSpPr txBox="1"/>
          <p:nvPr/>
        </p:nvSpPr>
        <p:spPr>
          <a:xfrm>
            <a:off x="997966" y="5074434"/>
            <a:ext cx="4349502" cy="646331"/>
          </a:xfrm>
          <a:prstGeom prst="rect">
            <a:avLst/>
          </a:prstGeom>
          <a:noFill/>
        </p:spPr>
        <p:txBody>
          <a:bodyPr wrap="square" rtlCol="0">
            <a:spAutoFit/>
          </a:bodyPr>
          <a:lstStyle/>
          <a:p>
            <a:r>
              <a:rPr lang="ja-JP" altLang="en-US" dirty="0">
                <a:latin typeface="+mj-ea"/>
                <a:ea typeface="+mj-ea"/>
              </a:rPr>
              <a:t>写真</a:t>
            </a:r>
            <a:r>
              <a:rPr lang="en-US" dirty="0" smtClean="0">
                <a:latin typeface="+mj-ea"/>
                <a:ea typeface="+mj-ea"/>
              </a:rPr>
              <a:t>: </a:t>
            </a:r>
            <a:r>
              <a:rPr lang="ja-JP" altLang="en-US" dirty="0" smtClean="0">
                <a:latin typeface="+mj-ea"/>
                <a:ea typeface="+mj-ea"/>
              </a:rPr>
              <a:t>心身障害者福祉法の改正における障害者団体による公聴会</a:t>
            </a:r>
            <a:r>
              <a:rPr lang="en-US" dirty="0" smtClean="0">
                <a:latin typeface="+mj-ea"/>
                <a:ea typeface="+mj-ea"/>
              </a:rPr>
              <a:t> (1989. 7. 15.)</a:t>
            </a:r>
            <a:endParaRPr lang="en-US" dirty="0">
              <a:latin typeface="+mj-ea"/>
              <a:ea typeface="+mj-ea"/>
            </a:endParaRPr>
          </a:p>
        </p:txBody>
      </p:sp>
    </p:spTree>
    <p:extLst>
      <p:ext uri="{BB962C8B-B14F-4D97-AF65-F5344CB8AC3E}">
        <p14:creationId xmlns:p14="http://schemas.microsoft.com/office/powerpoint/2010/main" val="524079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114300" indent="0">
              <a:buNone/>
            </a:pPr>
            <a:r>
              <a:rPr lang="en-US" dirty="0" smtClean="0"/>
              <a:t>2-1)</a:t>
            </a:r>
            <a:r>
              <a:rPr lang="ko-KR" altLang="en-US" dirty="0" smtClean="0"/>
              <a:t> </a:t>
            </a:r>
            <a:r>
              <a:rPr lang="ja-JP" altLang="en-US" dirty="0"/>
              <a:t>障害</a:t>
            </a:r>
            <a:r>
              <a:rPr lang="ja-JP" altLang="en-US" dirty="0" smtClean="0"/>
              <a:t>の類型</a:t>
            </a:r>
            <a:endParaRPr lang="en-US" altLang="ko-KR" dirty="0" smtClean="0"/>
          </a:p>
          <a:p>
            <a:pPr marL="114300" indent="0">
              <a:buNone/>
            </a:pPr>
            <a:r>
              <a:rPr lang="en-US" altLang="ja-JP" dirty="0" smtClean="0"/>
              <a:t>- </a:t>
            </a:r>
            <a:r>
              <a:rPr lang="ja-JP" altLang="en-US" dirty="0" smtClean="0"/>
              <a:t>障害者福祉法施行令に基づく障害の種別</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49102442"/>
              </p:ext>
            </p:extLst>
          </p:nvPr>
        </p:nvGraphicFramePr>
        <p:xfrm>
          <a:off x="662152" y="2538251"/>
          <a:ext cx="7441324" cy="3578771"/>
        </p:xfrm>
        <a:graphic>
          <a:graphicData uri="http://schemas.openxmlformats.org/drawingml/2006/table">
            <a:tbl>
              <a:tblPr firstRow="1" bandRow="1">
                <a:tableStyleId>{5C22544A-7EE6-4342-B048-85BDC9FD1C3A}</a:tableStyleId>
              </a:tblPr>
              <a:tblGrid>
                <a:gridCol w="1773621"/>
                <a:gridCol w="1773621"/>
                <a:gridCol w="1773621"/>
                <a:gridCol w="2120461"/>
              </a:tblGrid>
              <a:tr h="511253">
                <a:tc>
                  <a:txBody>
                    <a:bodyPr/>
                    <a:lstStyle/>
                    <a:p>
                      <a:pPr algn="ctr"/>
                      <a:r>
                        <a:rPr lang="ja-JP" altLang="en-US" sz="1800" dirty="0" smtClean="0"/>
                        <a:t>障害の種別</a:t>
                      </a:r>
                      <a:endParaRPr lang="en-US" sz="1800" dirty="0"/>
                    </a:p>
                  </a:txBody>
                  <a:tcPr/>
                </a:tc>
                <a:tc>
                  <a:txBody>
                    <a:bodyPr/>
                    <a:lstStyle/>
                    <a:p>
                      <a:pPr algn="ctr"/>
                      <a:r>
                        <a:rPr lang="ja-JP" altLang="en-US" sz="1800" dirty="0" smtClean="0"/>
                        <a:t>身体障害</a:t>
                      </a:r>
                      <a:endParaRPr lang="en-US" sz="1800" dirty="0"/>
                    </a:p>
                  </a:txBody>
                  <a:tcPr/>
                </a:tc>
                <a:tc>
                  <a:txBody>
                    <a:bodyPr/>
                    <a:lstStyle/>
                    <a:p>
                      <a:pPr algn="ctr"/>
                      <a:r>
                        <a:rPr lang="ja-JP" altLang="en-US" sz="1800" dirty="0" smtClean="0"/>
                        <a:t>精神障害</a:t>
                      </a:r>
                      <a:endParaRPr lang="en-US" sz="1800" dirty="0"/>
                    </a:p>
                  </a:txBody>
                  <a:tcPr/>
                </a:tc>
                <a:tc>
                  <a:txBody>
                    <a:bodyPr/>
                    <a:lstStyle/>
                    <a:p>
                      <a:pPr algn="ctr"/>
                      <a:r>
                        <a:rPr lang="ja-JP" altLang="en-US" sz="1800" dirty="0" smtClean="0"/>
                        <a:t>内部障害</a:t>
                      </a:r>
                      <a:endParaRPr lang="en-US" sz="1800" dirty="0"/>
                    </a:p>
                  </a:txBody>
                  <a:tcPr/>
                </a:tc>
              </a:tr>
              <a:tr h="511253">
                <a:tc rowSpan="6">
                  <a:txBody>
                    <a:bodyPr/>
                    <a:lstStyle/>
                    <a:p>
                      <a:pPr algn="ctr"/>
                      <a:r>
                        <a:rPr lang="ja-JP" altLang="en-US" sz="1800" dirty="0" smtClean="0"/>
                        <a:t>分類</a:t>
                      </a:r>
                      <a:endParaRPr lang="en-US" sz="1800" dirty="0"/>
                    </a:p>
                  </a:txBody>
                  <a:tcPr/>
                </a:tc>
                <a:tc>
                  <a:txBody>
                    <a:bodyPr/>
                    <a:lstStyle/>
                    <a:p>
                      <a:pPr algn="ctr"/>
                      <a:r>
                        <a:rPr lang="ja-JP" altLang="en-US" sz="1800" baseline="0" dirty="0" smtClean="0"/>
                        <a:t>肢体障害</a:t>
                      </a:r>
                      <a:endParaRPr lang="en-US" sz="1800" dirty="0"/>
                    </a:p>
                  </a:txBody>
                  <a:tcPr/>
                </a:tc>
                <a:tc>
                  <a:txBody>
                    <a:bodyPr/>
                    <a:lstStyle/>
                    <a:p>
                      <a:pPr algn="ctr"/>
                      <a:r>
                        <a:rPr lang="ja-JP" altLang="en-US" sz="1800" dirty="0" smtClean="0"/>
                        <a:t>精神疾患</a:t>
                      </a:r>
                      <a:endParaRPr lang="en-US" sz="1800" dirty="0"/>
                    </a:p>
                  </a:txBody>
                  <a:tcPr/>
                </a:tc>
                <a:tc>
                  <a:txBody>
                    <a:bodyPr/>
                    <a:lstStyle/>
                    <a:p>
                      <a:pPr algn="ctr"/>
                      <a:r>
                        <a:rPr lang="ja-JP" altLang="en-US" sz="1800" dirty="0" smtClean="0"/>
                        <a:t>腎臓障害</a:t>
                      </a:r>
                      <a:endParaRPr lang="en-US" sz="1800" dirty="0"/>
                    </a:p>
                  </a:txBody>
                  <a:tcPr/>
                </a:tc>
              </a:tr>
              <a:tr h="511253">
                <a:tc vMerge="1">
                  <a:txBody>
                    <a:bodyPr/>
                    <a:lstStyle/>
                    <a:p>
                      <a:pPr algn="ctr"/>
                      <a:endParaRPr lang="en-US" dirty="0"/>
                    </a:p>
                  </a:txBody>
                  <a:tcPr/>
                </a:tc>
                <a:tc>
                  <a:txBody>
                    <a:bodyPr/>
                    <a:lstStyle/>
                    <a:p>
                      <a:pPr algn="ctr"/>
                      <a:r>
                        <a:rPr lang="ja-JP" altLang="en-US" sz="1800" dirty="0" smtClean="0"/>
                        <a:t>脳病変障害</a:t>
                      </a:r>
                      <a:endParaRPr lang="en-US" sz="1800" dirty="0"/>
                    </a:p>
                  </a:txBody>
                  <a:tcPr/>
                </a:tc>
                <a:tc>
                  <a:txBody>
                    <a:bodyPr/>
                    <a:lstStyle/>
                    <a:p>
                      <a:pPr algn="ctr"/>
                      <a:r>
                        <a:rPr lang="ja-JP" altLang="en-US" sz="1800" dirty="0" smtClean="0"/>
                        <a:t>発達障害</a:t>
                      </a:r>
                      <a:endParaRPr lang="en-US" sz="1800" dirty="0"/>
                    </a:p>
                  </a:txBody>
                  <a:tcPr/>
                </a:tc>
                <a:tc>
                  <a:txBody>
                    <a:bodyPr/>
                    <a:lstStyle/>
                    <a:p>
                      <a:pPr algn="ctr"/>
                      <a:r>
                        <a:rPr lang="ja-JP" altLang="en-US" sz="1800" baseline="0" dirty="0" smtClean="0"/>
                        <a:t>心臓障害</a:t>
                      </a:r>
                      <a:endParaRPr lang="en-US" sz="1800" dirty="0"/>
                    </a:p>
                  </a:txBody>
                  <a:tcPr/>
                </a:tc>
              </a:tr>
              <a:tr h="511253">
                <a:tc vMerge="1">
                  <a:txBody>
                    <a:bodyPr/>
                    <a:lstStyle/>
                    <a:p>
                      <a:pPr algn="ctr"/>
                      <a:endParaRPr lang="en-US" dirty="0"/>
                    </a:p>
                  </a:txBody>
                  <a:tcPr/>
                </a:tc>
                <a:tc>
                  <a:txBody>
                    <a:bodyPr/>
                    <a:lstStyle/>
                    <a:p>
                      <a:pPr algn="ctr"/>
                      <a:r>
                        <a:rPr lang="ja-JP" altLang="en-US" sz="1800" dirty="0" smtClean="0"/>
                        <a:t>視覚障害</a:t>
                      </a:r>
                      <a:endParaRPr lang="en-US" sz="1800" dirty="0"/>
                    </a:p>
                  </a:txBody>
                  <a:tcPr/>
                </a:tc>
                <a:tc>
                  <a:txBody>
                    <a:bodyPr/>
                    <a:lstStyle/>
                    <a:p>
                      <a:pPr algn="ctr"/>
                      <a:r>
                        <a:rPr lang="ja-JP" altLang="en-US" sz="1800" dirty="0" smtClean="0"/>
                        <a:t>知的障害</a:t>
                      </a:r>
                      <a:endParaRPr lang="en-US" sz="1800" dirty="0"/>
                    </a:p>
                  </a:txBody>
                  <a:tcPr/>
                </a:tc>
                <a:tc>
                  <a:txBody>
                    <a:bodyPr/>
                    <a:lstStyle/>
                    <a:p>
                      <a:pPr algn="ctr"/>
                      <a:r>
                        <a:rPr lang="ja-JP" altLang="en-US" sz="1800" dirty="0" smtClean="0"/>
                        <a:t>呼吸器障害</a:t>
                      </a:r>
                      <a:endParaRPr lang="en-US" sz="1800" dirty="0"/>
                    </a:p>
                  </a:txBody>
                  <a:tcPr/>
                </a:tc>
              </a:tr>
              <a:tr h="511253">
                <a:tc vMerge="1">
                  <a:txBody>
                    <a:bodyPr/>
                    <a:lstStyle/>
                    <a:p>
                      <a:pPr algn="ctr"/>
                      <a:endParaRPr lang="en-US" dirty="0"/>
                    </a:p>
                  </a:txBody>
                  <a:tcPr/>
                </a:tc>
                <a:tc>
                  <a:txBody>
                    <a:bodyPr/>
                    <a:lstStyle/>
                    <a:p>
                      <a:pPr algn="ctr"/>
                      <a:r>
                        <a:rPr lang="ja-JP" altLang="en-US" sz="1800" dirty="0" smtClean="0"/>
                        <a:t>聴覚障害</a:t>
                      </a:r>
                      <a:endParaRPr lang="en-US" sz="1800" dirty="0"/>
                    </a:p>
                  </a:txBody>
                  <a:tcPr/>
                </a:tc>
                <a:tc>
                  <a:txBody>
                    <a:bodyPr/>
                    <a:lstStyle/>
                    <a:p>
                      <a:pPr algn="ctr"/>
                      <a:endParaRPr lang="en-US" sz="1800" dirty="0"/>
                    </a:p>
                  </a:txBody>
                  <a:tcPr/>
                </a:tc>
                <a:tc>
                  <a:txBody>
                    <a:bodyPr/>
                    <a:lstStyle/>
                    <a:p>
                      <a:pPr algn="ctr"/>
                      <a:r>
                        <a:rPr lang="ja-JP" altLang="en-US" sz="1800" baseline="0" dirty="0" smtClean="0"/>
                        <a:t>肝臓障害</a:t>
                      </a:r>
                      <a:endParaRPr lang="en-US" sz="1800" dirty="0"/>
                    </a:p>
                  </a:txBody>
                  <a:tcPr/>
                </a:tc>
              </a:tr>
              <a:tr h="511253">
                <a:tc vMerge="1">
                  <a:txBody>
                    <a:bodyPr/>
                    <a:lstStyle/>
                    <a:p>
                      <a:pPr algn="ctr"/>
                      <a:endParaRPr lang="en-US" dirty="0"/>
                    </a:p>
                  </a:txBody>
                  <a:tcPr/>
                </a:tc>
                <a:tc>
                  <a:txBody>
                    <a:bodyPr/>
                    <a:lstStyle/>
                    <a:p>
                      <a:pPr algn="ctr"/>
                      <a:r>
                        <a:rPr lang="ja-JP" altLang="en-US" sz="1800" dirty="0" smtClean="0"/>
                        <a:t>言語障害</a:t>
                      </a:r>
                      <a:endParaRPr lang="en-US" sz="1800" dirty="0"/>
                    </a:p>
                  </a:txBody>
                  <a:tcPr/>
                </a:tc>
                <a:tc>
                  <a:txBody>
                    <a:bodyPr/>
                    <a:lstStyle/>
                    <a:p>
                      <a:pPr algn="ctr"/>
                      <a:endParaRPr lang="en-US" sz="1800" dirty="0"/>
                    </a:p>
                  </a:txBody>
                  <a:tcPr/>
                </a:tc>
                <a:tc>
                  <a:txBody>
                    <a:bodyPr/>
                    <a:lstStyle/>
                    <a:p>
                      <a:pPr algn="ctr"/>
                      <a:r>
                        <a:rPr lang="ja-JP" altLang="en-US" sz="1800" baseline="0" dirty="0" smtClean="0"/>
                        <a:t>腸瘻</a:t>
                      </a:r>
                      <a:r>
                        <a:rPr lang="en-US" altLang="ko-KR" sz="1800" baseline="0" dirty="0" smtClean="0"/>
                        <a:t>/</a:t>
                      </a:r>
                      <a:r>
                        <a:rPr lang="ja-JP" altLang="en-US" sz="1800" baseline="0" dirty="0" smtClean="0"/>
                        <a:t>オストミー</a:t>
                      </a:r>
                      <a:endParaRPr lang="en-US" sz="1800" dirty="0"/>
                    </a:p>
                  </a:txBody>
                  <a:tcPr/>
                </a:tc>
              </a:tr>
              <a:tr h="511253">
                <a:tc vMerge="1">
                  <a:txBody>
                    <a:bodyPr/>
                    <a:lstStyle/>
                    <a:p>
                      <a:pPr algn="ctr"/>
                      <a:endParaRPr lang="en-US" dirty="0"/>
                    </a:p>
                  </a:txBody>
                  <a:tcPr/>
                </a:tc>
                <a:tc>
                  <a:txBody>
                    <a:bodyPr/>
                    <a:lstStyle/>
                    <a:p>
                      <a:pPr algn="ctr"/>
                      <a:r>
                        <a:rPr lang="ja-JP" altLang="en-US" sz="1800" baseline="0" dirty="0" smtClean="0"/>
                        <a:t>顔面障害</a:t>
                      </a:r>
                      <a:endParaRPr lang="en-US" sz="1800" dirty="0"/>
                    </a:p>
                  </a:txBody>
                  <a:tcPr/>
                </a:tc>
                <a:tc>
                  <a:txBody>
                    <a:bodyPr/>
                    <a:lstStyle/>
                    <a:p>
                      <a:pPr algn="ctr"/>
                      <a:endParaRPr lang="en-US" sz="1800" dirty="0"/>
                    </a:p>
                  </a:txBody>
                  <a:tcPr/>
                </a:tc>
                <a:tc>
                  <a:txBody>
                    <a:bodyPr/>
                    <a:lstStyle/>
                    <a:p>
                      <a:pPr algn="ctr"/>
                      <a:r>
                        <a:rPr lang="ja-JP" altLang="en-US" sz="1800" dirty="0" smtClean="0"/>
                        <a:t>てんかん</a:t>
                      </a:r>
                      <a:endParaRPr lang="en-US" sz="1800" dirty="0"/>
                    </a:p>
                  </a:txBody>
                  <a:tcPr/>
                </a:tc>
              </a:tr>
            </a:tbl>
          </a:graphicData>
        </a:graphic>
      </p:graphicFrame>
    </p:spTree>
    <p:extLst>
      <p:ext uri="{BB962C8B-B14F-4D97-AF65-F5344CB8AC3E}">
        <p14:creationId xmlns:p14="http://schemas.microsoft.com/office/powerpoint/2010/main" val="2308720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114300" indent="0">
              <a:buNone/>
            </a:pPr>
            <a:r>
              <a:rPr lang="en-US" dirty="0" smtClean="0"/>
              <a:t>2-2)</a:t>
            </a:r>
            <a:r>
              <a:rPr lang="ko-KR" altLang="en-US" dirty="0" smtClean="0"/>
              <a:t> </a:t>
            </a:r>
            <a:r>
              <a:rPr lang="ja-JP" altLang="en-US" dirty="0" smtClean="0"/>
              <a:t>障害者の数</a:t>
            </a:r>
            <a:endParaRPr lang="en-US" altLang="ko-KR" dirty="0" smtClean="0"/>
          </a:p>
          <a:p>
            <a:pPr marL="114300" indent="0">
              <a:buNone/>
            </a:pPr>
            <a:endParaRPr lang="en-US" altLang="ja-JP" dirty="0" smtClean="0"/>
          </a:p>
          <a:p>
            <a:pPr marL="114300" indent="0">
              <a:buNone/>
            </a:pPr>
            <a:r>
              <a:rPr lang="ja-JP" altLang="en-US" dirty="0" smtClean="0"/>
              <a:t>障害者福祉法第</a:t>
            </a:r>
            <a:r>
              <a:rPr lang="en-US" altLang="ja-JP" dirty="0" smtClean="0"/>
              <a:t>31</a:t>
            </a:r>
            <a:r>
              <a:rPr lang="ja-JP" altLang="en-US" dirty="0" smtClean="0"/>
              <a:t>条に基づく</a:t>
            </a:r>
            <a:r>
              <a:rPr lang="en-US" altLang="ja-JP" dirty="0" smtClean="0"/>
              <a:t>2014</a:t>
            </a:r>
            <a:r>
              <a:rPr lang="ja-JP" altLang="en-US" dirty="0" smtClean="0"/>
              <a:t>年障害者実態調査によると、韓国の障害者数は</a:t>
            </a:r>
            <a:r>
              <a:rPr lang="en-US" altLang="ja-JP" dirty="0" smtClean="0"/>
              <a:t>272</a:t>
            </a:r>
            <a:r>
              <a:rPr lang="ja-JP" altLang="en-US" dirty="0" smtClean="0"/>
              <a:t>万</a:t>
            </a:r>
            <a:r>
              <a:rPr lang="en-US" altLang="ja-JP" dirty="0" smtClean="0"/>
              <a:t>6900</a:t>
            </a:r>
            <a:r>
              <a:rPr lang="ja-JP" altLang="en-US" dirty="0" smtClean="0"/>
              <a:t>名であり、</a:t>
            </a:r>
            <a:r>
              <a:rPr lang="en-US" altLang="ja-JP" dirty="0" smtClean="0"/>
              <a:t>2011</a:t>
            </a:r>
            <a:r>
              <a:rPr lang="ja-JP" altLang="en-US" dirty="0" smtClean="0"/>
              <a:t>年の</a:t>
            </a:r>
            <a:r>
              <a:rPr lang="en-US" altLang="ja-JP" dirty="0" smtClean="0"/>
              <a:t>268</a:t>
            </a:r>
            <a:r>
              <a:rPr lang="ja-JP" altLang="en-US" dirty="0" smtClean="0"/>
              <a:t>満</a:t>
            </a:r>
            <a:r>
              <a:rPr lang="en-US" altLang="ja-JP" dirty="0" smtClean="0"/>
              <a:t>3400</a:t>
            </a:r>
            <a:r>
              <a:rPr lang="ja-JP" altLang="en-US" dirty="0" smtClean="0"/>
              <a:t>名より</a:t>
            </a:r>
            <a:r>
              <a:rPr lang="en-US" altLang="ja-JP" dirty="0" smtClean="0"/>
              <a:t>4</a:t>
            </a:r>
            <a:r>
              <a:rPr lang="ja-JP" altLang="en-US" dirty="0" smtClean="0"/>
              <a:t>万</a:t>
            </a:r>
            <a:r>
              <a:rPr lang="en-US" altLang="ja-JP" dirty="0" smtClean="0"/>
              <a:t>3400</a:t>
            </a:r>
            <a:r>
              <a:rPr lang="ja-JP" altLang="en-US" dirty="0" smtClean="0"/>
              <a:t>名ほど増加している。</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35522868"/>
              </p:ext>
            </p:extLst>
          </p:nvPr>
        </p:nvGraphicFramePr>
        <p:xfrm>
          <a:off x="825500" y="3508021"/>
          <a:ext cx="7162799" cy="2595880"/>
        </p:xfrm>
        <a:graphic>
          <a:graphicData uri="http://schemas.openxmlformats.org/drawingml/2006/table">
            <a:tbl>
              <a:tblPr firstRow="1" bandRow="1">
                <a:tableStyleId>{F2DE63D5-997A-4646-A377-4702673A728D}</a:tableStyleId>
              </a:tblPr>
              <a:tblGrid>
                <a:gridCol w="838200"/>
                <a:gridCol w="2349500"/>
                <a:gridCol w="1109979"/>
                <a:gridCol w="1432560"/>
                <a:gridCol w="1432560"/>
              </a:tblGrid>
              <a:tr h="370840">
                <a:tc>
                  <a:txBody>
                    <a:bodyPr/>
                    <a:lstStyle/>
                    <a:p>
                      <a:pPr algn="ctr"/>
                      <a:r>
                        <a:rPr lang="ja-JP" altLang="en-US" dirty="0" smtClean="0"/>
                        <a:t>年</a:t>
                      </a:r>
                      <a:endParaRPr lang="en-US" dirty="0"/>
                    </a:p>
                  </a:txBody>
                  <a:tcPr/>
                </a:tc>
                <a:tc>
                  <a:txBody>
                    <a:bodyPr/>
                    <a:lstStyle/>
                    <a:p>
                      <a:pPr algn="ctr"/>
                      <a:endParaRPr lang="en-US" dirty="0"/>
                    </a:p>
                  </a:txBody>
                  <a:tcPr/>
                </a:tc>
                <a:tc>
                  <a:txBody>
                    <a:bodyPr/>
                    <a:lstStyle/>
                    <a:p>
                      <a:pPr algn="ctr"/>
                      <a:r>
                        <a:rPr lang="ja-JP" altLang="en-US" baseline="0" dirty="0" smtClean="0"/>
                        <a:t>在宅</a:t>
                      </a:r>
                      <a:r>
                        <a:rPr lang="en-US" baseline="0" dirty="0" smtClean="0"/>
                        <a:t> </a:t>
                      </a:r>
                      <a:endParaRPr lang="en-US" dirty="0"/>
                    </a:p>
                  </a:txBody>
                  <a:tcPr/>
                </a:tc>
                <a:tc>
                  <a:txBody>
                    <a:bodyPr/>
                    <a:lstStyle/>
                    <a:p>
                      <a:pPr algn="ctr"/>
                      <a:r>
                        <a:rPr lang="ja-JP" altLang="en-US" dirty="0" smtClean="0"/>
                        <a:t>施設</a:t>
                      </a:r>
                      <a:endParaRPr lang="en-US" dirty="0"/>
                    </a:p>
                  </a:txBody>
                  <a:tcPr/>
                </a:tc>
                <a:tc>
                  <a:txBody>
                    <a:bodyPr/>
                    <a:lstStyle/>
                    <a:p>
                      <a:pPr algn="ctr"/>
                      <a:r>
                        <a:rPr lang="ja-JP" altLang="en-US" dirty="0" smtClean="0"/>
                        <a:t>計</a:t>
                      </a:r>
                      <a:endParaRPr lang="en-US" dirty="0"/>
                    </a:p>
                  </a:txBody>
                  <a:tcPr/>
                </a:tc>
              </a:tr>
              <a:tr h="370840">
                <a:tc rowSpan="2">
                  <a:txBody>
                    <a:bodyPr/>
                    <a:lstStyle/>
                    <a:p>
                      <a:pPr algn="ctr"/>
                      <a:r>
                        <a:rPr lang="en-US" dirty="0" smtClean="0"/>
                        <a:t>2014</a:t>
                      </a:r>
                      <a:endParaRPr lang="en-US" dirty="0"/>
                    </a:p>
                  </a:txBody>
                  <a:tcPr/>
                </a:tc>
                <a:tc>
                  <a:txBody>
                    <a:bodyPr/>
                    <a:lstStyle/>
                    <a:p>
                      <a:pPr algn="ctr"/>
                      <a:r>
                        <a:rPr lang="ja-JP" altLang="en-US" dirty="0" smtClean="0"/>
                        <a:t>障害者数</a:t>
                      </a:r>
                      <a:endParaRPr lang="en-US" dirty="0"/>
                    </a:p>
                  </a:txBody>
                  <a:tcPr/>
                </a:tc>
                <a:tc>
                  <a:txBody>
                    <a:bodyPr/>
                    <a:lstStyle/>
                    <a:p>
                      <a:pPr algn="ctr"/>
                      <a:r>
                        <a:rPr lang="en-US" dirty="0" smtClean="0"/>
                        <a:t>2,646,064</a:t>
                      </a:r>
                      <a:endParaRPr lang="en-US" dirty="0"/>
                    </a:p>
                  </a:txBody>
                  <a:tcPr/>
                </a:tc>
                <a:tc>
                  <a:txBody>
                    <a:bodyPr/>
                    <a:lstStyle/>
                    <a:p>
                      <a:pPr algn="ctr"/>
                      <a:r>
                        <a:rPr lang="en-US" dirty="0" smtClean="0"/>
                        <a:t>80,846</a:t>
                      </a:r>
                      <a:endParaRPr lang="en-US" dirty="0"/>
                    </a:p>
                  </a:txBody>
                  <a:tcPr/>
                </a:tc>
                <a:tc>
                  <a:txBody>
                    <a:bodyPr/>
                    <a:lstStyle/>
                    <a:p>
                      <a:pPr algn="ctr"/>
                      <a:r>
                        <a:rPr lang="en-US" dirty="0" smtClean="0"/>
                        <a:t>2,762,910</a:t>
                      </a:r>
                      <a:endParaRPr lang="en-US" dirty="0"/>
                    </a:p>
                  </a:txBody>
                  <a:tcPr/>
                </a:tc>
              </a:tr>
              <a:tr h="370840">
                <a:tc vMerge="1">
                  <a:txBody>
                    <a:bodyPr/>
                    <a:lstStyle/>
                    <a:p>
                      <a:pPr algn="ctr"/>
                      <a:endParaRPr lang="en-US" dirty="0"/>
                    </a:p>
                  </a:txBody>
                  <a:tcPr/>
                </a:tc>
                <a:tc>
                  <a:txBody>
                    <a:bodyPr/>
                    <a:lstStyle/>
                    <a:p>
                      <a:pPr algn="ctr"/>
                      <a:r>
                        <a:rPr lang="ja-JP" altLang="en-US" dirty="0" smtClean="0"/>
                        <a:t>人口に占める割合</a:t>
                      </a:r>
                      <a:r>
                        <a:rPr lang="en-US" dirty="0" smtClean="0"/>
                        <a:t>(%)</a:t>
                      </a:r>
                      <a:endParaRPr lang="en-US" dirty="0"/>
                    </a:p>
                  </a:txBody>
                  <a:tcPr/>
                </a:tc>
                <a:tc>
                  <a:txBody>
                    <a:bodyPr/>
                    <a:lstStyle/>
                    <a:p>
                      <a:pPr algn="ctr"/>
                      <a:r>
                        <a:rPr lang="en-US" dirty="0" smtClean="0"/>
                        <a:t>5.43</a:t>
                      </a:r>
                      <a:endParaRPr lang="en-US" dirty="0"/>
                    </a:p>
                  </a:txBody>
                  <a:tcPr/>
                </a:tc>
                <a:tc>
                  <a:txBody>
                    <a:bodyPr/>
                    <a:lstStyle/>
                    <a:p>
                      <a:pPr algn="ctr"/>
                      <a:r>
                        <a:rPr lang="en-US" dirty="0" smtClean="0"/>
                        <a:t>-</a:t>
                      </a:r>
                      <a:endParaRPr lang="en-US" dirty="0"/>
                    </a:p>
                  </a:txBody>
                  <a:tcPr/>
                </a:tc>
                <a:tc>
                  <a:txBody>
                    <a:bodyPr/>
                    <a:lstStyle/>
                    <a:p>
                      <a:pPr algn="ctr"/>
                      <a:r>
                        <a:rPr lang="en-US" dirty="0" smtClean="0"/>
                        <a:t>5.59</a:t>
                      </a:r>
                      <a:endParaRPr lang="en-US" dirty="0"/>
                    </a:p>
                  </a:txBody>
                  <a:tcPr/>
                </a:tc>
              </a:tr>
              <a:tr h="370840">
                <a:tc rowSpan="2">
                  <a:txBody>
                    <a:bodyPr/>
                    <a:lstStyle/>
                    <a:p>
                      <a:pPr algn="ctr"/>
                      <a:r>
                        <a:rPr lang="en-US" dirty="0" smtClean="0"/>
                        <a:t>2011</a:t>
                      </a:r>
                      <a:endParaRPr lang="en-US" dirty="0"/>
                    </a:p>
                  </a:txBody>
                  <a:tcPr/>
                </a:tc>
                <a:tc>
                  <a:txBody>
                    <a:bodyPr/>
                    <a:lstStyle/>
                    <a:p>
                      <a:pPr algn="ctr"/>
                      <a:r>
                        <a:rPr lang="ja-JP" altLang="en-US" dirty="0" smtClean="0"/>
                        <a:t>障害者数</a:t>
                      </a:r>
                      <a:endParaRPr lang="en-US" dirty="0"/>
                    </a:p>
                  </a:txBody>
                  <a:tcPr/>
                </a:tc>
                <a:tc>
                  <a:txBody>
                    <a:bodyPr/>
                    <a:lstStyle/>
                    <a:p>
                      <a:pPr algn="ctr"/>
                      <a:r>
                        <a:rPr lang="en-US" dirty="0" smtClean="0"/>
                        <a:t>2,611,126</a:t>
                      </a:r>
                      <a:endParaRPr lang="en-US" dirty="0"/>
                    </a:p>
                  </a:txBody>
                  <a:tcPr/>
                </a:tc>
                <a:tc>
                  <a:txBody>
                    <a:bodyPr/>
                    <a:lstStyle/>
                    <a:p>
                      <a:pPr algn="ctr"/>
                      <a:r>
                        <a:rPr lang="en-US" dirty="0" smtClean="0"/>
                        <a:t>72,351</a:t>
                      </a:r>
                      <a:endParaRPr lang="en-US" dirty="0"/>
                    </a:p>
                  </a:txBody>
                  <a:tcPr/>
                </a:tc>
                <a:tc>
                  <a:txBody>
                    <a:bodyPr/>
                    <a:lstStyle/>
                    <a:p>
                      <a:pPr algn="ctr"/>
                      <a:r>
                        <a:rPr lang="en-US" dirty="0" smtClean="0"/>
                        <a:t>2,683,477</a:t>
                      </a:r>
                      <a:endParaRPr lang="en-US" dirty="0"/>
                    </a:p>
                  </a:txBody>
                  <a:tcPr/>
                </a:tc>
              </a:tr>
              <a:tr h="370840">
                <a:tc vMerge="1">
                  <a:txBody>
                    <a:bodyPr/>
                    <a:lstStyle/>
                    <a:p>
                      <a:pPr algn="ctr"/>
                      <a:endParaRPr lang="en-US" dirty="0"/>
                    </a:p>
                  </a:txBody>
                  <a:tcPr/>
                </a:tc>
                <a:tc>
                  <a:txBody>
                    <a:bodyPr/>
                    <a:lstStyle/>
                    <a:p>
                      <a:pPr algn="ctr"/>
                      <a:r>
                        <a:rPr lang="ja-JP" altLang="en-US" dirty="0" smtClean="0"/>
                        <a:t>人口に占める割合</a:t>
                      </a:r>
                      <a:r>
                        <a:rPr lang="en-US" dirty="0" smtClean="0"/>
                        <a:t>(%)</a:t>
                      </a:r>
                      <a:endParaRPr lang="en-US" dirty="0"/>
                    </a:p>
                  </a:txBody>
                  <a:tcPr/>
                </a:tc>
                <a:tc>
                  <a:txBody>
                    <a:bodyPr/>
                    <a:lstStyle/>
                    <a:p>
                      <a:pPr algn="ctr"/>
                      <a:r>
                        <a:rPr lang="en-US" dirty="0" smtClean="0"/>
                        <a:t>5.47</a:t>
                      </a:r>
                      <a:endParaRPr lang="en-US" dirty="0"/>
                    </a:p>
                  </a:txBody>
                  <a:tcPr/>
                </a:tc>
                <a:tc>
                  <a:txBody>
                    <a:bodyPr/>
                    <a:lstStyle/>
                    <a:p>
                      <a:pPr algn="ctr"/>
                      <a:r>
                        <a:rPr lang="en-US" dirty="0" smtClean="0"/>
                        <a:t>-</a:t>
                      </a:r>
                      <a:endParaRPr lang="en-US" dirty="0"/>
                    </a:p>
                  </a:txBody>
                  <a:tcPr/>
                </a:tc>
                <a:tc>
                  <a:txBody>
                    <a:bodyPr/>
                    <a:lstStyle/>
                    <a:p>
                      <a:pPr algn="ctr"/>
                      <a:r>
                        <a:rPr lang="en-US" dirty="0" smtClean="0"/>
                        <a:t>5.61</a:t>
                      </a:r>
                      <a:endParaRPr lang="en-US" dirty="0"/>
                    </a:p>
                  </a:txBody>
                  <a:tcPr/>
                </a:tc>
              </a:tr>
              <a:tr h="370840">
                <a:tc rowSpan="2">
                  <a:txBody>
                    <a:bodyPr/>
                    <a:lstStyle/>
                    <a:p>
                      <a:pPr algn="ctr"/>
                      <a:r>
                        <a:rPr lang="en-US" dirty="0" smtClean="0"/>
                        <a:t>2005</a:t>
                      </a:r>
                      <a:endParaRPr lang="en-US" dirty="0"/>
                    </a:p>
                  </a:txBody>
                  <a:tcPr/>
                </a:tc>
                <a:tc>
                  <a:txBody>
                    <a:bodyPr/>
                    <a:lstStyle/>
                    <a:p>
                      <a:pPr algn="ctr"/>
                      <a:r>
                        <a:rPr lang="ja-JP" altLang="en-US" dirty="0" smtClean="0"/>
                        <a:t>障害者数</a:t>
                      </a:r>
                      <a:endParaRPr lang="en-US" dirty="0"/>
                    </a:p>
                  </a:txBody>
                  <a:tcPr/>
                </a:tc>
                <a:tc>
                  <a:txBody>
                    <a:bodyPr/>
                    <a:lstStyle/>
                    <a:p>
                      <a:pPr algn="ctr"/>
                      <a:r>
                        <a:rPr lang="en-US" dirty="0" smtClean="0"/>
                        <a:t>2,101,057</a:t>
                      </a:r>
                      <a:endParaRPr lang="en-US" dirty="0"/>
                    </a:p>
                  </a:txBody>
                  <a:tcPr/>
                </a:tc>
                <a:tc>
                  <a:txBody>
                    <a:bodyPr/>
                    <a:lstStyle/>
                    <a:p>
                      <a:pPr algn="ctr"/>
                      <a:r>
                        <a:rPr lang="en-US" dirty="0" smtClean="0"/>
                        <a:t>47,629</a:t>
                      </a:r>
                      <a:endParaRPr lang="en-US" dirty="0"/>
                    </a:p>
                  </a:txBody>
                  <a:tcPr/>
                </a:tc>
                <a:tc>
                  <a:txBody>
                    <a:bodyPr/>
                    <a:lstStyle/>
                    <a:p>
                      <a:pPr algn="ctr"/>
                      <a:r>
                        <a:rPr lang="en-US" dirty="0" smtClean="0"/>
                        <a:t>2,148,686</a:t>
                      </a:r>
                      <a:endParaRPr lang="en-US" dirty="0"/>
                    </a:p>
                  </a:txBody>
                  <a:tcPr/>
                </a:tc>
              </a:tr>
              <a:tr h="370840">
                <a:tc vMerge="1">
                  <a:txBody>
                    <a:bodyPr/>
                    <a:lstStyle/>
                    <a:p>
                      <a:pPr algn="ctr"/>
                      <a:endParaRPr lang="en-US" dirty="0"/>
                    </a:p>
                  </a:txBody>
                  <a:tcPr/>
                </a:tc>
                <a:tc>
                  <a:txBody>
                    <a:bodyPr/>
                    <a:lstStyle/>
                    <a:p>
                      <a:pPr algn="ctr"/>
                      <a:r>
                        <a:rPr lang="ja-JP" altLang="en-US" dirty="0" smtClean="0"/>
                        <a:t>人口に占める割合</a:t>
                      </a:r>
                      <a:r>
                        <a:rPr lang="en-US" dirty="0" smtClean="0"/>
                        <a:t>(%)</a:t>
                      </a:r>
                      <a:endParaRPr lang="en-US" dirty="0"/>
                    </a:p>
                  </a:txBody>
                  <a:tcPr/>
                </a:tc>
                <a:tc>
                  <a:txBody>
                    <a:bodyPr/>
                    <a:lstStyle/>
                    <a:p>
                      <a:pPr algn="ctr"/>
                      <a:r>
                        <a:rPr lang="en-US" dirty="0" smtClean="0"/>
                        <a:t>4.50</a:t>
                      </a:r>
                      <a:endParaRPr lang="en-US" dirty="0"/>
                    </a:p>
                  </a:txBody>
                  <a:tcPr/>
                </a:tc>
                <a:tc>
                  <a:txBody>
                    <a:bodyPr/>
                    <a:lstStyle/>
                    <a:p>
                      <a:pPr algn="ctr"/>
                      <a:r>
                        <a:rPr lang="en-US" dirty="0" smtClean="0"/>
                        <a:t>-</a:t>
                      </a:r>
                      <a:endParaRPr lang="en-US" dirty="0"/>
                    </a:p>
                  </a:txBody>
                  <a:tcPr/>
                </a:tc>
                <a:tc>
                  <a:txBody>
                    <a:bodyPr/>
                    <a:lstStyle/>
                    <a:p>
                      <a:pPr algn="ctr"/>
                      <a:r>
                        <a:rPr lang="en-US" dirty="0" smtClean="0"/>
                        <a:t>4.59</a:t>
                      </a:r>
                      <a:endParaRPr lang="en-US" dirty="0"/>
                    </a:p>
                  </a:txBody>
                  <a:tcPr/>
                </a:tc>
              </a:tr>
            </a:tbl>
          </a:graphicData>
        </a:graphic>
      </p:graphicFrame>
    </p:spTree>
    <p:extLst>
      <p:ext uri="{BB962C8B-B14F-4D97-AF65-F5344CB8AC3E}">
        <p14:creationId xmlns:p14="http://schemas.microsoft.com/office/powerpoint/2010/main" val="395104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114300" indent="0">
              <a:buNone/>
            </a:pPr>
            <a:r>
              <a:rPr lang="en-US" dirty="0" smtClean="0"/>
              <a:t>3)</a:t>
            </a:r>
            <a:r>
              <a:rPr lang="ko-KR" altLang="en-US" dirty="0" smtClean="0"/>
              <a:t> </a:t>
            </a:r>
            <a:r>
              <a:rPr lang="ja-JP" altLang="en-US" dirty="0" smtClean="0"/>
              <a:t>障害関係の主な法律</a:t>
            </a:r>
            <a:endParaRPr lang="en-US" altLang="ja-JP" dirty="0" smtClean="0"/>
          </a:p>
          <a:p>
            <a:pPr marL="114300" indent="0">
              <a:buNone/>
            </a:pPr>
            <a:endParaRPr lang="en-US" altLang="ja-JP" dirty="0" smtClean="0"/>
          </a:p>
          <a:p>
            <a:r>
              <a:rPr lang="ja-JP" altLang="en-US" dirty="0" smtClean="0"/>
              <a:t>障害者福祉法</a:t>
            </a:r>
            <a:r>
              <a:rPr lang="en-US" dirty="0" smtClean="0"/>
              <a:t> </a:t>
            </a:r>
            <a:r>
              <a:rPr lang="en-US" altLang="ko-KR" dirty="0" smtClean="0"/>
              <a:t>(1981</a:t>
            </a:r>
            <a:r>
              <a:rPr lang="en-US" altLang="ko-KR" dirty="0"/>
              <a:t>.</a:t>
            </a:r>
            <a:r>
              <a:rPr lang="ko-KR" altLang="en-US" dirty="0" smtClean="0"/>
              <a:t> </a:t>
            </a:r>
            <a:r>
              <a:rPr lang="en-US" altLang="ko-KR" dirty="0" smtClean="0"/>
              <a:t>6</a:t>
            </a:r>
            <a:r>
              <a:rPr lang="en-US" altLang="ko-KR" dirty="0"/>
              <a:t>.</a:t>
            </a:r>
            <a:r>
              <a:rPr lang="ko-KR" altLang="en-US" dirty="0" smtClean="0"/>
              <a:t> </a:t>
            </a:r>
            <a:r>
              <a:rPr lang="en-US" altLang="ko-KR" dirty="0" smtClean="0"/>
              <a:t>5</a:t>
            </a:r>
            <a:r>
              <a:rPr lang="en-US" altLang="ko-KR" dirty="0"/>
              <a:t>.</a:t>
            </a:r>
            <a:r>
              <a:rPr lang="en-US" altLang="ko-KR" dirty="0" smtClean="0"/>
              <a:t>)</a:t>
            </a:r>
            <a:r>
              <a:rPr lang="ko-KR" altLang="en-US" dirty="0" smtClean="0"/>
              <a:t> </a:t>
            </a:r>
            <a:endParaRPr lang="en-US" altLang="ko-KR" dirty="0" smtClean="0"/>
          </a:p>
          <a:p>
            <a:r>
              <a:rPr lang="ja-JP" altLang="en-US" dirty="0" smtClean="0"/>
              <a:t>障害者差別禁止及び権利救済等に関する法律</a:t>
            </a:r>
            <a:r>
              <a:rPr lang="en-US" dirty="0" smtClean="0"/>
              <a:t> </a:t>
            </a:r>
            <a:r>
              <a:rPr lang="en-US" altLang="ko-KR" dirty="0" smtClean="0"/>
              <a:t>(2007</a:t>
            </a:r>
            <a:r>
              <a:rPr lang="en-US" altLang="ko-KR" dirty="0"/>
              <a:t>.</a:t>
            </a:r>
            <a:r>
              <a:rPr lang="ko-KR" altLang="en-US" dirty="0" smtClean="0"/>
              <a:t> </a:t>
            </a:r>
            <a:r>
              <a:rPr lang="en-US" altLang="ko-KR" dirty="0" smtClean="0"/>
              <a:t>4</a:t>
            </a:r>
            <a:r>
              <a:rPr lang="en-US" altLang="ko-KR" dirty="0"/>
              <a:t>.</a:t>
            </a:r>
            <a:r>
              <a:rPr lang="ko-KR" altLang="en-US" dirty="0" smtClean="0"/>
              <a:t> </a:t>
            </a:r>
            <a:r>
              <a:rPr lang="en-US" altLang="ko-KR" dirty="0" smtClean="0"/>
              <a:t>10</a:t>
            </a:r>
            <a:r>
              <a:rPr lang="en-US" altLang="ko-KR" dirty="0"/>
              <a:t>.</a:t>
            </a:r>
            <a:r>
              <a:rPr lang="en-US" altLang="ko-KR" dirty="0" smtClean="0"/>
              <a:t>)</a:t>
            </a:r>
            <a:r>
              <a:rPr lang="ko-KR" altLang="en-US" dirty="0" smtClean="0"/>
              <a:t> </a:t>
            </a:r>
            <a:endParaRPr lang="en-US" altLang="ko-KR" dirty="0" smtClean="0"/>
          </a:p>
          <a:p>
            <a:r>
              <a:rPr lang="ja-JP" altLang="en-US" dirty="0" smtClean="0"/>
              <a:t>障害者雇用促進及び職業リハビリテーション法</a:t>
            </a:r>
            <a:r>
              <a:rPr lang="en-US" dirty="0" smtClean="0"/>
              <a:t> </a:t>
            </a:r>
          </a:p>
          <a:p>
            <a:pPr marL="114300" indent="0">
              <a:buNone/>
            </a:pPr>
            <a:r>
              <a:rPr lang="ja-JP" altLang="en-US" dirty="0" smtClean="0"/>
              <a:t>　　</a:t>
            </a:r>
            <a:r>
              <a:rPr lang="en-US" altLang="ko-KR" dirty="0" smtClean="0"/>
              <a:t>(1990</a:t>
            </a:r>
            <a:r>
              <a:rPr lang="en-US" altLang="ko-KR" dirty="0"/>
              <a:t>.</a:t>
            </a:r>
            <a:r>
              <a:rPr lang="ko-KR" altLang="en-US" dirty="0" smtClean="0"/>
              <a:t> </a:t>
            </a:r>
            <a:r>
              <a:rPr lang="en-US" altLang="ko-KR" dirty="0" smtClean="0"/>
              <a:t>1</a:t>
            </a:r>
            <a:r>
              <a:rPr lang="en-US" altLang="ko-KR" dirty="0"/>
              <a:t>.</a:t>
            </a:r>
            <a:r>
              <a:rPr lang="ko-KR" altLang="en-US" dirty="0" smtClean="0"/>
              <a:t> </a:t>
            </a:r>
            <a:r>
              <a:rPr lang="en-US" altLang="ko-KR" dirty="0" smtClean="0"/>
              <a:t>13</a:t>
            </a:r>
            <a:r>
              <a:rPr lang="en-US" altLang="ko-KR" dirty="0"/>
              <a:t>.</a:t>
            </a:r>
            <a:r>
              <a:rPr lang="en-US" altLang="ko-KR" dirty="0" smtClean="0"/>
              <a:t>)</a:t>
            </a:r>
          </a:p>
          <a:p>
            <a:r>
              <a:rPr lang="ja-JP" altLang="en-US" dirty="0" smtClean="0"/>
              <a:t>障害者等に対する特殊教育法</a:t>
            </a:r>
            <a:r>
              <a:rPr lang="en-US" dirty="0" smtClean="0"/>
              <a:t> (2007. 5. 25)</a:t>
            </a:r>
            <a:endParaRPr lang="ko-KR" altLang="en-US" dirty="0"/>
          </a:p>
        </p:txBody>
      </p:sp>
    </p:spTree>
    <p:extLst>
      <p:ext uri="{BB962C8B-B14F-4D97-AF65-F5344CB8AC3E}">
        <p14:creationId xmlns:p14="http://schemas.microsoft.com/office/powerpoint/2010/main" val="3213366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114300" indent="0">
              <a:buNone/>
            </a:pPr>
            <a:r>
              <a:rPr lang="en-US" dirty="0" smtClean="0"/>
              <a:t>4)</a:t>
            </a:r>
            <a:r>
              <a:rPr lang="ja-JP" altLang="en-US" dirty="0" smtClean="0"/>
              <a:t>　主な障害者団体</a:t>
            </a:r>
            <a:endParaRPr lang="en-US" dirty="0" smtClean="0"/>
          </a:p>
          <a:p>
            <a:endParaRPr lang="en-US" dirty="0"/>
          </a:p>
          <a:p>
            <a:pPr marL="114300" indent="0">
              <a:buNone/>
            </a:pPr>
            <a:r>
              <a:rPr lang="ja-JP" altLang="en-US" dirty="0" smtClean="0"/>
              <a:t>障害者福祉法第</a:t>
            </a:r>
            <a:r>
              <a:rPr lang="en-US" altLang="ja-JP" dirty="0" smtClean="0"/>
              <a:t>63</a:t>
            </a:r>
            <a:r>
              <a:rPr lang="ja-JP" altLang="en-US" dirty="0" smtClean="0"/>
              <a:t>条第</a:t>
            </a:r>
            <a:r>
              <a:rPr lang="en-US" altLang="ja-JP" dirty="0" smtClean="0"/>
              <a:t>2</a:t>
            </a:r>
            <a:r>
              <a:rPr lang="ja-JP" altLang="en-US" dirty="0" smtClean="0"/>
              <a:t>項によれば、「国や地方公共団体は団体の事業、活動や設備に必要な経費の全部、または一部を補助することができる」とされており。年間約</a:t>
            </a:r>
            <a:r>
              <a:rPr lang="en-US" altLang="ja-JP" dirty="0" smtClean="0"/>
              <a:t>60</a:t>
            </a:r>
            <a:r>
              <a:rPr lang="ja-JP" altLang="en-US" dirty="0" smtClean="0"/>
              <a:t>億ウォン</a:t>
            </a:r>
            <a:r>
              <a:rPr lang="en-US" dirty="0" smtClean="0"/>
              <a:t> </a:t>
            </a:r>
            <a:r>
              <a:rPr lang="en-US" dirty="0"/>
              <a:t>(</a:t>
            </a:r>
            <a:r>
              <a:rPr lang="en-US" dirty="0" smtClean="0"/>
              <a:t>510</a:t>
            </a:r>
            <a:r>
              <a:rPr lang="ja-JP" altLang="en-US" dirty="0" smtClean="0"/>
              <a:t>万ドル</a:t>
            </a:r>
            <a:r>
              <a:rPr lang="en-US" dirty="0" smtClean="0"/>
              <a:t>) </a:t>
            </a:r>
            <a:r>
              <a:rPr lang="ja-JP" altLang="en-US" dirty="0" smtClean="0"/>
              <a:t>の財政的支援が保健福祉省の下で登録された</a:t>
            </a:r>
            <a:r>
              <a:rPr lang="en-US" altLang="ja-JP" dirty="0" smtClean="0"/>
              <a:t>NGO</a:t>
            </a:r>
            <a:r>
              <a:rPr lang="ja-JP" altLang="en-US" dirty="0" smtClean="0"/>
              <a:t>によって実施された</a:t>
            </a:r>
            <a:r>
              <a:rPr lang="en-US" dirty="0" smtClean="0"/>
              <a:t> </a:t>
            </a:r>
            <a:r>
              <a:rPr lang="ja-JP" altLang="en-US" dirty="0" smtClean="0"/>
              <a:t>プロジェクトに対して提供されている</a:t>
            </a:r>
            <a:r>
              <a:rPr lang="en-US" dirty="0" smtClean="0"/>
              <a:t>(2013</a:t>
            </a:r>
            <a:r>
              <a:rPr lang="ja-JP" altLang="en-US" dirty="0" smtClean="0"/>
              <a:t>年</a:t>
            </a:r>
            <a:r>
              <a:rPr lang="en-US" altLang="ja-JP" dirty="0" smtClean="0"/>
              <a:t>2</a:t>
            </a:r>
            <a:r>
              <a:rPr lang="ja-JP" altLang="en-US" dirty="0" smtClean="0"/>
              <a:t>月時点で</a:t>
            </a:r>
            <a:r>
              <a:rPr lang="en-US" altLang="ja-JP" dirty="0" smtClean="0"/>
              <a:t>4</a:t>
            </a:r>
            <a:r>
              <a:rPr lang="ja-JP" altLang="en-US" dirty="0" smtClean="0"/>
              <a:t>財団と</a:t>
            </a:r>
            <a:r>
              <a:rPr lang="en-US" altLang="ja-JP" dirty="0" smtClean="0"/>
              <a:t>30</a:t>
            </a:r>
            <a:r>
              <a:rPr lang="ja-JP" altLang="en-US" dirty="0"/>
              <a:t>団体</a:t>
            </a:r>
            <a:r>
              <a:rPr lang="en-US" dirty="0" smtClean="0"/>
              <a:t>). </a:t>
            </a:r>
          </a:p>
          <a:p>
            <a:pPr marL="114300" indent="0">
              <a:buNone/>
            </a:pPr>
            <a:r>
              <a:rPr lang="ja-JP" altLang="en-US" dirty="0" smtClean="0"/>
              <a:t>これ以外に、雇用労働省や文化体育観光省、女性家族省、国土交通省などの基に登録されている多くの団体があり、さらに</a:t>
            </a:r>
            <a:r>
              <a:rPr lang="en-US" altLang="ja-JP" dirty="0" smtClean="0"/>
              <a:t>200</a:t>
            </a:r>
            <a:r>
              <a:rPr lang="ja-JP" altLang="en-US" dirty="0" smtClean="0"/>
              <a:t>ほどの自立生活センターやその他の多くの団体が政府による登録なしに活動している。</a:t>
            </a:r>
            <a:endParaRPr lang="ko-KR" altLang="en-US" dirty="0"/>
          </a:p>
        </p:txBody>
      </p:sp>
    </p:spTree>
    <p:extLst>
      <p:ext uri="{BB962C8B-B14F-4D97-AF65-F5344CB8AC3E}">
        <p14:creationId xmlns:p14="http://schemas.microsoft.com/office/powerpoint/2010/main" val="3315820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1120085"/>
              </p:ext>
            </p:extLst>
          </p:nvPr>
        </p:nvGraphicFramePr>
        <p:xfrm>
          <a:off x="457200" y="1600200"/>
          <a:ext cx="7620000" cy="4820920"/>
        </p:xfrm>
        <a:graphic>
          <a:graphicData uri="http://schemas.openxmlformats.org/drawingml/2006/table">
            <a:tbl>
              <a:tblPr firstRow="1" bandRow="1">
                <a:tableStyleId>{5C22544A-7EE6-4342-B048-85BDC9FD1C3A}</a:tableStyleId>
              </a:tblPr>
              <a:tblGrid>
                <a:gridCol w="1143413"/>
                <a:gridCol w="6476587"/>
              </a:tblGrid>
              <a:tr h="370840">
                <a:tc>
                  <a:txBody>
                    <a:bodyPr/>
                    <a:lstStyle/>
                    <a:p>
                      <a:r>
                        <a:rPr lang="en-US" sz="1400" dirty="0" smtClean="0"/>
                        <a:t>Type</a:t>
                      </a:r>
                      <a:endParaRPr lang="en-US" sz="1400" dirty="0"/>
                    </a:p>
                  </a:txBody>
                  <a:tcPr/>
                </a:tc>
                <a:tc>
                  <a:txBody>
                    <a:bodyPr/>
                    <a:lstStyle/>
                    <a:p>
                      <a:r>
                        <a:rPr lang="en-US" sz="1400" dirty="0" smtClean="0"/>
                        <a:t>Name</a:t>
                      </a:r>
                      <a:endParaRPr lang="en-US" sz="1400" dirty="0"/>
                    </a:p>
                  </a:txBody>
                  <a:tcPr/>
                </a:tc>
              </a:tr>
              <a:tr h="370840">
                <a:tc rowSpan="3">
                  <a:txBody>
                    <a:bodyPr/>
                    <a:lstStyle/>
                    <a:p>
                      <a:r>
                        <a:rPr lang="ja-JP" altLang="en-US" sz="1400" dirty="0" smtClean="0"/>
                        <a:t>連合団体</a:t>
                      </a:r>
                      <a:endParaRPr lang="en-US" sz="1400" dirty="0"/>
                    </a:p>
                  </a:txBody>
                  <a:tcPr/>
                </a:tc>
                <a:tc>
                  <a:txBody>
                    <a:bodyPr/>
                    <a:lstStyle/>
                    <a:p>
                      <a:r>
                        <a:rPr lang="ja-JP" altLang="en-US" sz="1400" dirty="0" smtClean="0"/>
                        <a:t>韓国障害者総連合</a:t>
                      </a:r>
                      <a:r>
                        <a:rPr lang="en-US" sz="1400" baseline="0" dirty="0" smtClean="0"/>
                        <a:t>(</a:t>
                      </a:r>
                      <a:r>
                        <a:rPr lang="ja-JP" altLang="en-US" sz="1400" baseline="0" dirty="0" smtClean="0"/>
                        <a:t>障害当事者主体の団体連合体</a:t>
                      </a:r>
                      <a:r>
                        <a:rPr lang="en-US" sz="1400" baseline="0" dirty="0" smtClean="0"/>
                        <a:t>)</a:t>
                      </a:r>
                      <a:endParaRPr lang="en-US" sz="1400" dirty="0"/>
                    </a:p>
                  </a:txBody>
                  <a:tcPr/>
                </a:tc>
              </a:tr>
              <a:tr h="370840">
                <a:tc vMerge="1">
                  <a:txBody>
                    <a:bodyPr/>
                    <a:lstStyle/>
                    <a:p>
                      <a:endParaRPr lang="en-US" dirty="0"/>
                    </a:p>
                  </a:txBody>
                  <a:tcPr/>
                </a:tc>
                <a:tc>
                  <a:txBody>
                    <a:bodyPr/>
                    <a:lstStyle/>
                    <a:p>
                      <a:r>
                        <a:rPr lang="ja-JP" altLang="en-US" sz="1400" dirty="0" smtClean="0"/>
                        <a:t>韓国障害者団体総連盟</a:t>
                      </a:r>
                      <a:r>
                        <a:rPr lang="en-US" sz="1400" dirty="0" smtClean="0"/>
                        <a:t> </a:t>
                      </a:r>
                      <a:r>
                        <a:rPr lang="en-US" sz="1400" baseline="0" dirty="0" smtClean="0"/>
                        <a:t>(</a:t>
                      </a:r>
                      <a:r>
                        <a:rPr lang="ja-JP" altLang="en-US" sz="1400" baseline="0" dirty="0" smtClean="0"/>
                        <a:t>障害者団体と専門家の連合体</a:t>
                      </a:r>
                      <a:r>
                        <a:rPr lang="en-US" sz="1400" baseline="0" dirty="0" smtClean="0"/>
                        <a:t>)</a:t>
                      </a:r>
                      <a:endParaRPr lang="en-US" sz="1400" dirty="0"/>
                    </a:p>
                  </a:txBody>
                  <a:tcPr/>
                </a:tc>
              </a:tr>
              <a:tr h="370840">
                <a:tc vMerge="1">
                  <a:txBody>
                    <a:bodyPr/>
                    <a:lstStyle/>
                    <a:p>
                      <a:endParaRPr lang="en-US" dirty="0"/>
                    </a:p>
                  </a:txBody>
                  <a:tcPr/>
                </a:tc>
                <a:tc>
                  <a:txBody>
                    <a:bodyPr/>
                    <a:lstStyle/>
                    <a:p>
                      <a:r>
                        <a:rPr lang="ja-JP" altLang="en-US" sz="1400" kern="1200" dirty="0" smtClean="0">
                          <a:solidFill>
                            <a:schemeClr val="dk1"/>
                          </a:solidFill>
                          <a:effectLst/>
                          <a:latin typeface="+mn-lt"/>
                          <a:ea typeface="+mn-ea"/>
                          <a:cs typeface="+mn-cs"/>
                        </a:rPr>
                        <a:t>韓国女性障害者連合</a:t>
                      </a:r>
                      <a:r>
                        <a:rPr lang="en-US" sz="1400" kern="1200" dirty="0" smtClean="0">
                          <a:solidFill>
                            <a:schemeClr val="dk1"/>
                          </a:solidFill>
                          <a:effectLst/>
                          <a:latin typeface="+mn-lt"/>
                          <a:ea typeface="+mn-ea"/>
                          <a:cs typeface="+mn-cs"/>
                        </a:rPr>
                        <a:t> (</a:t>
                      </a:r>
                      <a:r>
                        <a:rPr lang="ja-JP" altLang="en-US" sz="1400" kern="1200" dirty="0" smtClean="0">
                          <a:solidFill>
                            <a:schemeClr val="dk1"/>
                          </a:solidFill>
                          <a:effectLst/>
                          <a:latin typeface="+mn-lt"/>
                          <a:ea typeface="+mn-ea"/>
                          <a:cs typeface="+mn-cs"/>
                        </a:rPr>
                        <a:t>障害種別の女性障害者団体の連合体</a:t>
                      </a:r>
                      <a:r>
                        <a:rPr lang="en-US" sz="1400" kern="1200" dirty="0" smtClean="0">
                          <a:solidFill>
                            <a:schemeClr val="dk1"/>
                          </a:solidFill>
                          <a:effectLst/>
                          <a:latin typeface="+mn-lt"/>
                          <a:ea typeface="+mn-ea"/>
                          <a:cs typeface="+mn-cs"/>
                        </a:rPr>
                        <a:t>)</a:t>
                      </a:r>
                      <a:endParaRPr lang="en-US" sz="1400" dirty="0"/>
                    </a:p>
                  </a:txBody>
                  <a:tcPr/>
                </a:tc>
              </a:tr>
              <a:tr h="370840">
                <a:tc rowSpan="2">
                  <a:txBody>
                    <a:bodyPr/>
                    <a:lstStyle/>
                    <a:p>
                      <a:r>
                        <a:rPr lang="ja-JP" altLang="en-US" sz="1400" dirty="0" smtClean="0"/>
                        <a:t>国際団体</a:t>
                      </a:r>
                      <a:endParaRPr lang="en-US" sz="1400" dirty="0"/>
                    </a:p>
                  </a:txBody>
                  <a:tcPr/>
                </a:tc>
                <a:tc>
                  <a:txBody>
                    <a:bodyPr/>
                    <a:lstStyle/>
                    <a:p>
                      <a:r>
                        <a:rPr lang="ja-JP" altLang="en-US" sz="1400" dirty="0" smtClean="0"/>
                        <a:t>韓国</a:t>
                      </a:r>
                      <a:r>
                        <a:rPr lang="en-US" altLang="ja-JP" sz="1400" dirty="0" smtClean="0"/>
                        <a:t>DPI</a:t>
                      </a:r>
                      <a:r>
                        <a:rPr lang="ja-JP" altLang="en-US" sz="1400" dirty="0" smtClean="0"/>
                        <a:t>（</a:t>
                      </a:r>
                      <a:r>
                        <a:rPr lang="en-US" sz="1400" dirty="0" smtClean="0"/>
                        <a:t>DPI Korea</a:t>
                      </a:r>
                      <a:r>
                        <a:rPr lang="ja-JP" altLang="en-US" sz="1400" dirty="0" smtClean="0"/>
                        <a:t>）</a:t>
                      </a:r>
                      <a:endParaRPr lang="en-US" sz="1400" dirty="0"/>
                    </a:p>
                  </a:txBody>
                  <a:tcPr/>
                </a:tc>
              </a:tr>
              <a:tr h="370840">
                <a:tc vMerge="1">
                  <a:txBody>
                    <a:bodyPr/>
                    <a:lstStyle/>
                    <a:p>
                      <a:endParaRPr lang="en-US" dirty="0"/>
                    </a:p>
                  </a:txBody>
                  <a:tcPr/>
                </a:tc>
                <a:tc>
                  <a:txBody>
                    <a:bodyPr/>
                    <a:lstStyle/>
                    <a:p>
                      <a:r>
                        <a:rPr lang="ja-JP" altLang="en-US" sz="1400" dirty="0" smtClean="0"/>
                        <a:t>韓国</a:t>
                      </a:r>
                      <a:r>
                        <a:rPr lang="en-US" sz="1400" dirty="0" smtClean="0"/>
                        <a:t>RI</a:t>
                      </a:r>
                      <a:r>
                        <a:rPr lang="ja-JP" altLang="en-US" sz="1400" dirty="0" smtClean="0"/>
                        <a:t>（リハビリテーション・インターナショナル）</a:t>
                      </a:r>
                      <a:r>
                        <a:rPr lang="en-US" sz="1400" dirty="0" smtClean="0"/>
                        <a:t> </a:t>
                      </a:r>
                      <a:endParaRPr lang="en-US" sz="1400" dirty="0"/>
                    </a:p>
                  </a:txBody>
                  <a:tcPr/>
                </a:tc>
              </a:tr>
              <a:tr h="370840">
                <a:tc rowSpan="3">
                  <a:txBody>
                    <a:bodyPr/>
                    <a:lstStyle/>
                    <a:p>
                      <a:r>
                        <a:rPr lang="ja-JP" altLang="en-US" sz="1400" dirty="0" smtClean="0"/>
                        <a:t>障害種別の団体</a:t>
                      </a:r>
                      <a:endParaRPr lang="en-US" sz="1400" dirty="0"/>
                    </a:p>
                  </a:txBody>
                  <a:tcPr/>
                </a:tc>
                <a:tc>
                  <a:txBody>
                    <a:bodyPr/>
                    <a:lstStyle/>
                    <a:p>
                      <a:r>
                        <a:rPr lang="ja-JP" altLang="en-US" sz="1400" kern="1200" dirty="0" smtClean="0">
                          <a:solidFill>
                            <a:schemeClr val="dk1"/>
                          </a:solidFill>
                          <a:effectLst/>
                          <a:latin typeface="+mn-lt"/>
                          <a:ea typeface="+mn-ea"/>
                          <a:cs typeface="+mn-cs"/>
                        </a:rPr>
                        <a:t>韓国肢体障害者協会</a:t>
                      </a:r>
                      <a:endParaRPr lang="en-US" sz="1400" dirty="0"/>
                    </a:p>
                  </a:txBody>
                  <a:tcPr/>
                </a:tc>
              </a:tr>
              <a:tr h="370840">
                <a:tc vMerge="1">
                  <a:txBody>
                    <a:bodyPr/>
                    <a:lstStyle/>
                    <a:p>
                      <a:endParaRPr lang="en-US" sz="1400" dirty="0"/>
                    </a:p>
                  </a:txBody>
                  <a:tcPr/>
                </a:tc>
                <a:tc>
                  <a:txBody>
                    <a:bodyPr/>
                    <a:lstStyle/>
                    <a:p>
                      <a:r>
                        <a:rPr lang="ja-JP" altLang="en-US" sz="1400" kern="1200" dirty="0" smtClean="0">
                          <a:solidFill>
                            <a:schemeClr val="dk1"/>
                          </a:solidFill>
                          <a:effectLst/>
                          <a:latin typeface="+mn-lt"/>
                          <a:ea typeface="+mn-ea"/>
                          <a:cs typeface="+mn-cs"/>
                        </a:rPr>
                        <a:t>韓国ろうあ者協会</a:t>
                      </a:r>
                      <a:endParaRPr lang="en-US" sz="1400" dirty="0"/>
                    </a:p>
                  </a:txBody>
                  <a:tcPr/>
                </a:tc>
              </a:tr>
              <a:tr h="370840">
                <a:tc vMerge="1">
                  <a:txBody>
                    <a:bodyPr/>
                    <a:lstStyle/>
                    <a:p>
                      <a:endParaRPr lang="en-US" sz="1400" dirty="0"/>
                    </a:p>
                  </a:txBody>
                  <a:tcPr/>
                </a:tc>
                <a:tc>
                  <a:txBody>
                    <a:bodyPr/>
                    <a:lstStyle/>
                    <a:p>
                      <a:r>
                        <a:rPr lang="ja-JP" altLang="en-US" sz="1400" kern="1200" dirty="0" smtClean="0">
                          <a:solidFill>
                            <a:schemeClr val="dk1"/>
                          </a:solidFill>
                          <a:effectLst/>
                          <a:latin typeface="+mn-lt"/>
                          <a:ea typeface="+mn-ea"/>
                          <a:cs typeface="+mn-cs"/>
                        </a:rPr>
                        <a:t>韓国視覚障害者連合</a:t>
                      </a:r>
                      <a:endParaRPr lang="en-US" sz="1400" dirty="0"/>
                    </a:p>
                  </a:txBody>
                  <a:tcPr/>
                </a:tc>
              </a:tr>
              <a:tr h="370840">
                <a:tc rowSpan="4">
                  <a:txBody>
                    <a:bodyPr/>
                    <a:lstStyle/>
                    <a:p>
                      <a:r>
                        <a:rPr lang="ja-JP" altLang="en-US" sz="1400" dirty="0" smtClean="0"/>
                        <a:t>事業・活動内容別の団体</a:t>
                      </a:r>
                      <a:endParaRPr lang="en-US" sz="1400" dirty="0"/>
                    </a:p>
                  </a:txBody>
                  <a:tcPr/>
                </a:tc>
                <a:tc>
                  <a:txBody>
                    <a:bodyPr/>
                    <a:lstStyle/>
                    <a:p>
                      <a:r>
                        <a:rPr lang="ja-JP" altLang="en-US" sz="1400" kern="1200" dirty="0" smtClean="0">
                          <a:solidFill>
                            <a:schemeClr val="dk1"/>
                          </a:solidFill>
                          <a:effectLst/>
                          <a:latin typeface="+mn-lt"/>
                          <a:ea typeface="+mn-ea"/>
                          <a:cs typeface="+mn-cs"/>
                        </a:rPr>
                        <a:t>韓国職業リハビリテーション施設協会</a:t>
                      </a:r>
                      <a:endParaRPr lang="en-US" sz="1400" dirty="0"/>
                    </a:p>
                  </a:txBody>
                  <a:tcPr/>
                </a:tc>
              </a:tr>
              <a:tr h="370840">
                <a:tc vMerge="1">
                  <a:txBody>
                    <a:bodyPr/>
                    <a:lstStyle/>
                    <a:p>
                      <a:endParaRPr lang="en-US" sz="1400" dirty="0"/>
                    </a:p>
                  </a:txBody>
                  <a:tcPr/>
                </a:tc>
                <a:tc>
                  <a:txBody>
                    <a:bodyPr/>
                    <a:lstStyle/>
                    <a:p>
                      <a:r>
                        <a:rPr lang="ja-JP" altLang="en-US" sz="1400" kern="1200" dirty="0" smtClean="0">
                          <a:solidFill>
                            <a:schemeClr val="dk1"/>
                          </a:solidFill>
                          <a:effectLst/>
                          <a:latin typeface="+mn-lt"/>
                          <a:ea typeface="+mn-ea"/>
                          <a:cs typeface="+mn-cs"/>
                        </a:rPr>
                        <a:t>韓国障害者情報協会</a:t>
                      </a:r>
                      <a:endParaRPr lang="en-US" sz="1400" dirty="0"/>
                    </a:p>
                  </a:txBody>
                  <a:tcPr/>
                </a:tc>
              </a:tr>
              <a:tr h="370840">
                <a:tc vMerge="1">
                  <a:txBody>
                    <a:bodyPr/>
                    <a:lstStyle/>
                    <a:p>
                      <a:endParaRPr lang="en-US" sz="1400" dirty="0"/>
                    </a:p>
                  </a:txBody>
                  <a:tcPr/>
                </a:tc>
                <a:tc>
                  <a:txBody>
                    <a:bodyPr/>
                    <a:lstStyle/>
                    <a:p>
                      <a:r>
                        <a:rPr lang="ja-JP" altLang="en-US" sz="1400" kern="1200" dirty="0" smtClean="0">
                          <a:solidFill>
                            <a:schemeClr val="dk1"/>
                          </a:solidFill>
                          <a:effectLst/>
                          <a:latin typeface="+mn-lt"/>
                          <a:ea typeface="+mn-ea"/>
                          <a:cs typeface="+mn-cs"/>
                        </a:rPr>
                        <a:t>韓国障害友権益問題研究所</a:t>
                      </a:r>
                      <a:endParaRPr lang="en-US" sz="1400" dirty="0"/>
                    </a:p>
                  </a:txBody>
                  <a:tcPr/>
                </a:tc>
              </a:tr>
              <a:tr h="370840">
                <a:tc vMerge="1">
                  <a:txBody>
                    <a:bodyPr/>
                    <a:lstStyle/>
                    <a:p>
                      <a:endParaRPr lang="en-US" sz="1400" dirty="0"/>
                    </a:p>
                  </a:txBody>
                  <a:tcPr/>
                </a:tc>
                <a:tc>
                  <a:txBody>
                    <a:bodyPr/>
                    <a:lstStyle/>
                    <a:p>
                      <a:r>
                        <a:rPr lang="ja-JP" altLang="en-US" sz="1400" kern="1200" dirty="0" smtClean="0">
                          <a:solidFill>
                            <a:schemeClr val="dk1"/>
                          </a:solidFill>
                          <a:effectLst/>
                          <a:latin typeface="+mn-lt"/>
                          <a:ea typeface="+mn-ea"/>
                          <a:cs typeface="+mn-cs"/>
                        </a:rPr>
                        <a:t>韓国障害者権利条約モニタリング連帯</a:t>
                      </a:r>
                      <a:endParaRPr lang="en-US" sz="1400" dirty="0"/>
                    </a:p>
                  </a:txBody>
                  <a:tcPr/>
                </a:tc>
              </a:tr>
            </a:tbl>
          </a:graphicData>
        </a:graphic>
      </p:graphicFrame>
    </p:spTree>
    <p:extLst>
      <p:ext uri="{BB962C8B-B14F-4D97-AF65-F5344CB8AC3E}">
        <p14:creationId xmlns:p14="http://schemas.microsoft.com/office/powerpoint/2010/main" val="2409288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2. </a:t>
            </a:r>
            <a:r>
              <a:rPr lang="ja-JP" altLang="en-US" sz="4000" dirty="0" smtClean="0"/>
              <a:t>障害者権利条約と障害者団体</a:t>
            </a:r>
            <a:endParaRPr lang="en-US" sz="4000" dirty="0"/>
          </a:p>
        </p:txBody>
      </p:sp>
      <p:sp>
        <p:nvSpPr>
          <p:cNvPr id="3" name="Content Placeholder 2"/>
          <p:cNvSpPr>
            <a:spLocks noGrp="1"/>
          </p:cNvSpPr>
          <p:nvPr>
            <p:ph idx="1"/>
          </p:nvPr>
        </p:nvSpPr>
        <p:spPr/>
        <p:txBody>
          <a:bodyPr>
            <a:normAutofit/>
          </a:bodyPr>
          <a:lstStyle/>
          <a:p>
            <a:pPr marL="114300" indent="0">
              <a:buNone/>
            </a:pPr>
            <a:r>
              <a:rPr lang="en-US" dirty="0"/>
              <a:t>1) </a:t>
            </a:r>
            <a:r>
              <a:rPr lang="ja-JP" altLang="en-US" dirty="0" smtClean="0"/>
              <a:t>障害者権利条約推進の過程</a:t>
            </a:r>
            <a:endParaRPr lang="ko-KR" altLang="en-US" dirty="0"/>
          </a:p>
          <a:p>
            <a:pPr>
              <a:buFontTx/>
              <a:buChar char="-"/>
            </a:pPr>
            <a:r>
              <a:rPr lang="ja-JP" altLang="en-US" dirty="0" smtClean="0"/>
              <a:t>韓国</a:t>
            </a:r>
            <a:r>
              <a:rPr lang="en-US" altLang="ja-JP" dirty="0" smtClean="0"/>
              <a:t>DPI</a:t>
            </a:r>
            <a:r>
              <a:rPr lang="ja-JP" altLang="en-US" dirty="0" smtClean="0"/>
              <a:t>の提案を受け、</a:t>
            </a:r>
            <a:r>
              <a:rPr lang="en-US" altLang="ja-JP" dirty="0" smtClean="0"/>
              <a:t>10</a:t>
            </a:r>
            <a:r>
              <a:rPr lang="ja-JP" altLang="en-US" dirty="0" smtClean="0"/>
              <a:t>の障害者団体が「韓国障害者権利条約推進連帯」の設立に同意</a:t>
            </a:r>
            <a:endParaRPr lang="en-US" dirty="0" smtClean="0"/>
          </a:p>
          <a:p>
            <a:pPr>
              <a:buFontTx/>
              <a:buChar char="-"/>
            </a:pPr>
            <a:r>
              <a:rPr lang="ja-JP" altLang="en-US" dirty="0" smtClean="0"/>
              <a:t>ま</a:t>
            </a:r>
            <a:r>
              <a:rPr lang="ja-JP" altLang="en-US" dirty="0"/>
              <a:t>ず</a:t>
            </a:r>
            <a:r>
              <a:rPr lang="ja-JP" altLang="en-US" dirty="0" smtClean="0"/>
              <a:t>、連帯として、国連障害者権利条約特別委員会（</a:t>
            </a:r>
            <a:r>
              <a:rPr lang="en-US" altLang="ja-JP" dirty="0" smtClean="0"/>
              <a:t>Ad </a:t>
            </a:r>
            <a:r>
              <a:rPr lang="en-US" altLang="ja-JP" dirty="0"/>
              <a:t>Hoc </a:t>
            </a:r>
            <a:r>
              <a:rPr lang="en-US" altLang="ja-JP" dirty="0" smtClean="0"/>
              <a:t>committee</a:t>
            </a:r>
            <a:r>
              <a:rPr lang="ja-JP" altLang="en-US" dirty="0" smtClean="0"/>
              <a:t>）に参加する政府代表団に障害当事者の専門家を加える試みをした。これは、政府代表団として政府において障害者の意見を反映させるためであった。</a:t>
            </a:r>
            <a:endParaRPr lang="en-US" dirty="0" smtClean="0"/>
          </a:p>
          <a:p>
            <a:pPr>
              <a:buFontTx/>
              <a:buChar char="-"/>
            </a:pPr>
            <a:r>
              <a:rPr lang="ja-JP" altLang="en-US" dirty="0"/>
              <a:t>２</a:t>
            </a:r>
            <a:r>
              <a:rPr lang="ja-JP" altLang="en-US" dirty="0" smtClean="0"/>
              <a:t>つ目として、韓国の障害者の意見を権利条約に反映させるためにそれらの意見を取り入れた韓国の条約案の作成を行った。</a:t>
            </a:r>
            <a:endParaRPr lang="en-US" dirty="0" smtClean="0"/>
          </a:p>
          <a:p>
            <a:pPr>
              <a:buFontTx/>
              <a:buChar char="-"/>
            </a:pPr>
            <a:r>
              <a:rPr lang="ja-JP" altLang="en-US" dirty="0" smtClean="0"/>
              <a:t>３つ目とし</a:t>
            </a:r>
            <a:r>
              <a:rPr lang="ja-JP" altLang="en-US" dirty="0"/>
              <a:t>て</a:t>
            </a:r>
            <a:r>
              <a:rPr lang="ja-JP" altLang="en-US" dirty="0" smtClean="0"/>
              <a:t>、連帯は、国連における権利条約交渉過程に関して、国内の障害者や障害者団体に対して情報提供を行った。</a:t>
            </a:r>
            <a:endParaRPr lang="ko-KR" altLang="en-US" dirty="0"/>
          </a:p>
        </p:txBody>
      </p:sp>
    </p:spTree>
    <p:extLst>
      <p:ext uri="{BB962C8B-B14F-4D97-AF65-F5344CB8AC3E}">
        <p14:creationId xmlns:p14="http://schemas.microsoft.com/office/powerpoint/2010/main" val="22396451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7094</TotalTime>
  <Words>1030</Words>
  <Application>Microsoft Office PowerPoint</Application>
  <PresentationFormat>画面に合わせる (4:3)</PresentationFormat>
  <Paragraphs>170</Paragraphs>
  <Slides>18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18</vt:i4>
      </vt:variant>
    </vt:vector>
  </HeadingPairs>
  <TitlesOfParts>
    <vt:vector size="25" baseType="lpstr">
      <vt:lpstr>맑은 고딕</vt:lpstr>
      <vt:lpstr>ＭＳ ゴシック</vt:lpstr>
      <vt:lpstr>ＭＳ 明朝</vt:lpstr>
      <vt:lpstr>Arial</vt:lpstr>
      <vt:lpstr>Calibri</vt:lpstr>
      <vt:lpstr>Cambria</vt:lpstr>
      <vt:lpstr>Adjacency</vt:lpstr>
      <vt:lpstr>障害者権利条約の履行と市民社会</vt:lpstr>
      <vt:lpstr>1. 韓国の障害者の現状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 障害者権利条約と障害者団体</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3. 権利条約批准後の変革と挑戦</vt:lpstr>
      <vt:lpstr>PowerPoint プレゼンテーション</vt:lpstr>
      <vt:lpstr>PowerPoint プレゼンテーション</vt:lpstr>
    </vt:vector>
  </TitlesOfParts>
  <Company>seokgu@me.com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CRPD</dc:title>
  <dc:creator>SEOKGU LEE</dc:creator>
  <cp:lastModifiedBy>Nagase</cp:lastModifiedBy>
  <cp:revision>71</cp:revision>
  <dcterms:created xsi:type="dcterms:W3CDTF">2016-01-05T01:34:08Z</dcterms:created>
  <dcterms:modified xsi:type="dcterms:W3CDTF">2016-01-28T14:38:38Z</dcterms:modified>
</cp:coreProperties>
</file>