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autoCompressPictures="0">
  <p:sldMasterIdLst>
    <p:sldMasterId id="2147483671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8" r:id="rId3"/>
    <p:sldId id="259" r:id="rId4"/>
    <p:sldId id="260" r:id="rId5"/>
    <p:sldId id="261" r:id="rId6"/>
    <p:sldId id="266" r:id="rId7"/>
    <p:sldId id="267" r:id="rId8"/>
    <p:sldId id="276" r:id="rId9"/>
    <p:sldId id="277" r:id="rId10"/>
    <p:sldId id="278" r:id="rId11"/>
    <p:sldId id="279" r:id="rId12"/>
    <p:sldId id="280" r:id="rId13"/>
    <p:sldId id="283" r:id="rId14"/>
    <p:sldId id="281" r:id="rId15"/>
    <p:sldId id="282" r:id="rId16"/>
    <p:sldId id="257" r:id="rId17"/>
    <p:sldId id="273" r:id="rId18"/>
    <p:sldId id="271" r:id="rId19"/>
    <p:sldId id="272" r:id="rId20"/>
    <p:sldId id="274" r:id="rId21"/>
    <p:sldId id="270" r:id="rId22"/>
    <p:sldId id="268" r:id="rId23"/>
    <p:sldId id="263" r:id="rId24"/>
    <p:sldId id="264" r:id="rId25"/>
    <p:sldId id="265" r:id="rId26"/>
    <p:sldId id="262" r:id="rId27"/>
  </p:sldIdLst>
  <p:sldSz cx="12192000" cy="6858000"/>
  <p:notesSz cx="6858000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1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81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C7F75-C2B5-474D-A5CF-590B0F5C3400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9378824"/>
            <a:ext cx="29718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A92A1-24ED-4D50-9D79-0DF4C79EFF0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2617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51C3B-8C35-4380-84F1-21B3DB4DFBCA}" type="datetimeFigureOut">
              <a:rPr kumimoji="1" lang="ja-JP" altLang="en-US" smtClean="0"/>
              <a:t>2016/2/10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68313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751982"/>
            <a:ext cx="5486400" cy="3887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9378824"/>
            <a:ext cx="2971800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2232-1853-4E80-ABAF-664A0D6080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537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C2232-1853-4E80-ABAF-664A0D60808D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0952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EC2232-1853-4E80-ABAF-664A0D60808D}" type="slidenum">
              <a:rPr kumimoji="1" lang="ja-JP" altLang="en-US" smtClean="0"/>
              <a:t>24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575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7128D09-2E84-4EA4-9593-F96EEB91100C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178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41B2E-02AA-444E-9497-9BA505340DF4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4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1C573845-16AE-4411-AC7A-75161CA86B91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39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A13B03A9-6352-4D27-A13D-862F529FBEFA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0505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C2E83D3-6EF9-4D3F-A453-89D5915BF2E8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7687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23004-198D-4391-9D8F-DF5E0764B80E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89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D7807-398A-4702-9C18-3F41C51AAA58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8417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BD1A2-F290-48C8-B4F7-523245B1F4A4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59C4EBCF-7B43-42E6-874C-7BEE09E74CAB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348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52131-4265-4E70-B0C5-E6E95505DFD1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810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21459916-FC93-434D-A452-0DCF53F712B2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41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4438D-87EA-4575-BAAF-27EC91008F22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71346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9FD3-7870-48D7-979C-A9B63D07238C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23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8E15A-ED7A-4FFD-99C1-D18D92383DE5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02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57949-9606-4627-9705-7B8AB11AECB2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775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A77A7-C532-4543-8C1A-33A3A15921CA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120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1D95-44D4-48D3-BD31-2276544529C2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72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1AE1E-C3A6-42D2-AF9A-3864AD93226E}" type="datetime1">
              <a:rPr lang="en-US" altLang="ja-JP" smtClean="0"/>
              <a:t>2/10/2016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9809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84" r:id="rId13"/>
    <p:sldLayoutId id="2147483685" r:id="rId14"/>
    <p:sldLayoutId id="2147483686" r:id="rId15"/>
    <p:sldLayoutId id="2147483687" r:id="rId16"/>
    <p:sldLayoutId id="2147483688" r:id="rId17"/>
  </p:sldLayoutIdLst>
  <p:hf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kumimoji="1"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0948" y="627017"/>
            <a:ext cx="10496801" cy="4023360"/>
          </a:xfrm>
        </p:spPr>
        <p:txBody>
          <a:bodyPr>
            <a:normAutofit fontScale="90000"/>
          </a:bodyPr>
          <a:lstStyle/>
          <a:p>
            <a:r>
              <a:rPr kumimoji="1" lang="en-US" altLang="ja-JP" sz="2800" dirty="0" smtClean="0"/>
              <a:t>REASE</a:t>
            </a:r>
            <a:r>
              <a:rPr kumimoji="1" lang="ja-JP" altLang="en-US" sz="2800" dirty="0" smtClean="0"/>
              <a:t>公開講座　東アジアにおける障害者権利条約実施と市民社会</a:t>
            </a:r>
            <a:r>
              <a:rPr kumimoji="1" lang="en-US" altLang="ja-JP" sz="2800" dirty="0" smtClean="0"/>
              <a:t/>
            </a:r>
            <a:br>
              <a:rPr kumimoji="1" lang="en-US" altLang="ja-JP" sz="2800" dirty="0" smtClean="0"/>
            </a:br>
            <a:r>
              <a:rPr lang="en-US" altLang="ja-JP" sz="2800" dirty="0"/>
              <a:t/>
            </a:r>
            <a:br>
              <a:rPr lang="en-US" altLang="ja-JP" sz="2800" dirty="0"/>
            </a:br>
            <a:r>
              <a:rPr lang="ja-JP" altLang="en-US" sz="4400" dirty="0" smtClean="0"/>
              <a:t>障害者権利条約実施の国際的課題と東アジア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 smtClean="0"/>
              <a:t>- </a:t>
            </a:r>
            <a:r>
              <a:rPr lang="ja-JP" altLang="en-US" sz="4400" dirty="0" smtClean="0"/>
              <a:t>全体ガイダンス</a:t>
            </a:r>
            <a:r>
              <a:rPr lang="en-US" altLang="ja-JP" sz="4400" dirty="0" smtClean="0"/>
              <a:t/>
            </a:r>
            <a:br>
              <a:rPr lang="en-US" altLang="ja-JP" sz="4400" dirty="0" smtClean="0"/>
            </a:br>
            <a:r>
              <a:rPr lang="en-US" altLang="ja-JP" sz="4400" dirty="0"/>
              <a:t/>
            </a:r>
            <a:br>
              <a:rPr lang="en-US" altLang="ja-JP" sz="4400" dirty="0"/>
            </a:br>
            <a:r>
              <a:rPr lang="ja-JP" altLang="en-US" sz="4000" dirty="0" smtClean="0"/>
              <a:t>長瀬修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r>
              <a:rPr lang="ja-JP" altLang="en-US" sz="4000" dirty="0" smtClean="0"/>
              <a:t>立命館大学生存学研究センター客員教授</a:t>
            </a:r>
            <a:r>
              <a:rPr lang="en-US" altLang="ja-JP" sz="4000" dirty="0" smtClean="0"/>
              <a:t/>
            </a:r>
            <a:br>
              <a:rPr lang="en-US" altLang="ja-JP" sz="4000" dirty="0" smtClean="0"/>
            </a:b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58535" y="4676503"/>
            <a:ext cx="9640391" cy="54864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2016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20</a:t>
            </a:r>
            <a:r>
              <a:rPr kumimoji="1" lang="ja-JP" altLang="en-US" dirty="0" smtClean="0"/>
              <a:t>日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：</a:t>
            </a:r>
            <a:r>
              <a:rPr kumimoji="1" lang="en-US" altLang="ja-JP" dirty="0" smtClean="0"/>
              <a:t>35</a:t>
            </a:r>
            <a:r>
              <a:rPr kumimoji="1" lang="ja-JP" altLang="en-US" dirty="0" smtClean="0"/>
              <a:t>－</a:t>
            </a:r>
            <a:r>
              <a:rPr kumimoji="1" lang="en-US" altLang="ja-JP" dirty="0" smtClean="0"/>
              <a:t>10</a:t>
            </a:r>
            <a:r>
              <a:rPr kumimoji="1" lang="ja-JP" altLang="en-US" dirty="0" smtClean="0"/>
              <a:t>：</a:t>
            </a:r>
            <a:r>
              <a:rPr lang="en-US" altLang="ja-JP" dirty="0"/>
              <a:t>1</a:t>
            </a:r>
            <a:r>
              <a:rPr kumimoji="1" lang="en-US" altLang="ja-JP" dirty="0" smtClean="0"/>
              <a:t>0</a:t>
            </a:r>
            <a:r>
              <a:rPr kumimoji="1" lang="ja-JP" altLang="en-US" dirty="0" smtClean="0"/>
              <a:t>　東京大学経済学研究科棟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500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0263" y="692331"/>
            <a:ext cx="11035937" cy="1365070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障害者権利</a:t>
            </a:r>
            <a:r>
              <a:rPr lang="ja-JP" altLang="en-US" dirty="0" smtClean="0"/>
              <a:t>委員会の歩み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2013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9349" y="2060848"/>
            <a:ext cx="11952651" cy="3730352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回会期　</a:t>
            </a:r>
            <a:r>
              <a:rPr lang="en-US" altLang="ja-JP" sz="2800" dirty="0" smtClean="0"/>
              <a:t>2013/4</a:t>
            </a:r>
            <a:r>
              <a:rPr lang="ja-JP" altLang="en-US" sz="2800" dirty="0"/>
              <a:t>　（</a:t>
            </a:r>
            <a:r>
              <a:rPr lang="en-US" altLang="ja-JP" sz="2800" dirty="0"/>
              <a:t>1</a:t>
            </a:r>
            <a:r>
              <a:rPr lang="ja-JP" altLang="en-US" sz="2800" dirty="0"/>
              <a:t>週間）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パラグアイ　＜</a:t>
            </a:r>
            <a:r>
              <a:rPr lang="en-US" altLang="ja-JP" sz="2800" dirty="0" smtClean="0"/>
              <a:t>1/7</a:t>
            </a:r>
            <a:r>
              <a:rPr lang="ja-JP" altLang="en-US" sz="2800" dirty="0" smtClean="0"/>
              <a:t>＞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マリア</a:t>
            </a:r>
            <a:r>
              <a:rPr lang="ja-JP" altLang="en-US" sz="2800" dirty="0"/>
              <a:t>・</a:t>
            </a:r>
            <a:r>
              <a:rPr lang="ja-JP" altLang="en-US" sz="2800" dirty="0" smtClean="0"/>
              <a:t>ソリダード・システナス・ライエス第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代委員長就任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女性・女児障害者（第６条）に関する一般的討議</a:t>
            </a:r>
            <a:endParaRPr lang="en-US" altLang="ja-JP" sz="2800" dirty="0"/>
          </a:p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回会期　</a:t>
            </a:r>
            <a:r>
              <a:rPr lang="en-US" altLang="ja-JP" sz="2800" dirty="0" smtClean="0"/>
              <a:t>2013/9</a:t>
            </a:r>
            <a:r>
              <a:rPr lang="ja-JP" altLang="en-US" sz="2800" dirty="0" smtClean="0"/>
              <a:t>　</a:t>
            </a:r>
            <a:r>
              <a:rPr lang="ja-JP" altLang="en-US" sz="2800" dirty="0"/>
              <a:t>（</a:t>
            </a:r>
            <a:r>
              <a:rPr lang="en-US" altLang="ja-JP" sz="2800" dirty="0"/>
              <a:t>2</a:t>
            </a:r>
            <a:r>
              <a:rPr lang="ja-JP" altLang="en-US" sz="2800" dirty="0"/>
              <a:t>週間</a:t>
            </a:r>
            <a:r>
              <a:rPr lang="ja-JP" altLang="en-US" sz="2800" dirty="0" smtClean="0"/>
              <a:t>）</a:t>
            </a:r>
            <a:endParaRPr lang="en-US" altLang="ja-JP" sz="2800" dirty="0" smtClean="0"/>
          </a:p>
          <a:p>
            <a:pPr lvl="1"/>
            <a:r>
              <a:rPr lang="en-US" altLang="ja-JP" sz="2800" dirty="0" smtClean="0"/>
              <a:t> </a:t>
            </a:r>
            <a:r>
              <a:rPr lang="ja-JP" altLang="en-US" sz="2800" dirty="0" smtClean="0"/>
              <a:t>オーストラリア、</a:t>
            </a:r>
            <a:r>
              <a:rPr lang="ja-JP" altLang="en-US" sz="2800" dirty="0"/>
              <a:t>オーストリア、</a:t>
            </a:r>
            <a:r>
              <a:rPr lang="ja-JP" altLang="en-US" sz="2800" dirty="0" smtClean="0"/>
              <a:t>エルサルバドル　＜</a:t>
            </a:r>
            <a:r>
              <a:rPr lang="ja-JP" altLang="en-US" sz="2800" dirty="0" smtClean="0">
                <a:solidFill>
                  <a:srgbClr val="FF0000"/>
                </a:solidFill>
              </a:rPr>
              <a:t>３</a:t>
            </a:r>
            <a:r>
              <a:rPr lang="en-US" altLang="ja-JP" sz="2800" dirty="0" smtClean="0"/>
              <a:t>/10</a:t>
            </a:r>
            <a:r>
              <a:rPr lang="ja-JP" altLang="en-US" sz="2800" dirty="0" smtClean="0"/>
              <a:t>＞</a:t>
            </a:r>
            <a:endParaRPr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3885-897D-4CFA-9287-5322C6679BB0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10939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4" y="613954"/>
            <a:ext cx="11258006" cy="1443447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障害者権利</a:t>
            </a:r>
            <a:r>
              <a:rPr lang="ja-JP" altLang="en-US" dirty="0" smtClean="0"/>
              <a:t>委員会の歩み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2014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9349" y="2060848"/>
            <a:ext cx="11952651" cy="3730352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11</a:t>
            </a:r>
            <a:r>
              <a:rPr lang="ja-JP" altLang="en-US" sz="2800" dirty="0" smtClean="0"/>
              <a:t>回会期　</a:t>
            </a:r>
            <a:r>
              <a:rPr lang="en-US" altLang="ja-JP" sz="2800" dirty="0" smtClean="0"/>
              <a:t>2014/3.4</a:t>
            </a:r>
            <a:r>
              <a:rPr lang="ja-JP" altLang="en-US" sz="2800" dirty="0" smtClean="0"/>
              <a:t>　（</a:t>
            </a:r>
            <a:r>
              <a:rPr lang="en-US" altLang="ja-JP" sz="2800" dirty="0"/>
              <a:t>2</a:t>
            </a:r>
            <a:r>
              <a:rPr lang="ja-JP" altLang="en-US" sz="2800" dirty="0"/>
              <a:t>週間）</a:t>
            </a:r>
            <a:endParaRPr lang="en-US" altLang="ja-JP" sz="2800" dirty="0"/>
          </a:p>
          <a:p>
            <a:pPr lvl="1"/>
            <a:r>
              <a:rPr lang="ja-JP" altLang="en-US" sz="2800" dirty="0" smtClean="0"/>
              <a:t>アゼルバイジャン、コスタリカ、スウェーデン</a:t>
            </a:r>
            <a:r>
              <a:rPr lang="ja-JP" altLang="en-US" sz="2800" dirty="0"/>
              <a:t>＜３</a:t>
            </a:r>
            <a:r>
              <a:rPr lang="en-US" altLang="ja-JP" sz="2800" dirty="0"/>
              <a:t>/13</a:t>
            </a:r>
            <a:r>
              <a:rPr lang="ja-JP" altLang="en-US" sz="2800" dirty="0"/>
              <a:t>＞</a:t>
            </a:r>
            <a:r>
              <a:rPr lang="en-US" altLang="ja-JP" sz="2800" dirty="0"/>
              <a:t> </a:t>
            </a:r>
          </a:p>
          <a:p>
            <a:pPr lvl="1"/>
            <a:r>
              <a:rPr lang="ja-JP" altLang="en-US" sz="2800" dirty="0" smtClean="0"/>
              <a:t>一般的意見第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号（第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条法的能力）採択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一般的意見第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号（第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条アクセシビリティ）採択</a:t>
            </a:r>
            <a:endParaRPr lang="en-US" altLang="ja-JP" sz="2800" dirty="0" smtClean="0"/>
          </a:p>
          <a:p>
            <a:pPr lvl="1"/>
            <a:r>
              <a:rPr lang="ja-JP" altLang="en-US" sz="2800" dirty="0">
                <a:solidFill>
                  <a:srgbClr val="FF0000"/>
                </a:solidFill>
              </a:rPr>
              <a:t>第</a:t>
            </a:r>
            <a:r>
              <a:rPr lang="en-US" altLang="ja-JP" sz="2800" dirty="0">
                <a:solidFill>
                  <a:srgbClr val="FF0000"/>
                </a:solidFill>
              </a:rPr>
              <a:t>1</a:t>
            </a:r>
            <a:r>
              <a:rPr lang="ja-JP" altLang="en-US" sz="2800" dirty="0">
                <a:solidFill>
                  <a:srgbClr val="FF0000"/>
                </a:solidFill>
              </a:rPr>
              <a:t>回作業前部会（</a:t>
            </a:r>
            <a:r>
              <a:rPr lang="en-US" altLang="ja-JP" sz="2800" dirty="0">
                <a:solidFill>
                  <a:srgbClr val="FF0000"/>
                </a:solidFill>
              </a:rPr>
              <a:t>4</a:t>
            </a:r>
            <a:r>
              <a:rPr lang="ja-JP" altLang="en-US" sz="2800" dirty="0">
                <a:solidFill>
                  <a:srgbClr val="FF0000"/>
                </a:solidFill>
              </a:rPr>
              <a:t>日間</a:t>
            </a:r>
            <a:r>
              <a:rPr lang="ja-JP" altLang="en-US" sz="2800" dirty="0" smtClean="0">
                <a:solidFill>
                  <a:srgbClr val="FF0000"/>
                </a:solidFill>
              </a:rPr>
              <a:t>）</a:t>
            </a:r>
            <a:endParaRPr lang="en-US" altLang="ja-JP" sz="2800" dirty="0" smtClean="0"/>
          </a:p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回会期　</a:t>
            </a:r>
            <a:r>
              <a:rPr lang="en-US" altLang="ja-JP" sz="2800" dirty="0" smtClean="0"/>
              <a:t>2014/9</a:t>
            </a:r>
            <a:r>
              <a:rPr lang="ja-JP" altLang="en-US" sz="2800" dirty="0" smtClean="0"/>
              <a:t>･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　</a:t>
            </a:r>
            <a:r>
              <a:rPr lang="en-US" altLang="ja-JP" sz="2800" dirty="0"/>
              <a:t>(</a:t>
            </a:r>
            <a:r>
              <a:rPr lang="ja-JP" altLang="en-US" sz="2800" dirty="0">
                <a:solidFill>
                  <a:srgbClr val="FF0000"/>
                </a:solidFill>
              </a:rPr>
              <a:t>初の</a:t>
            </a:r>
            <a:r>
              <a:rPr lang="en-US" altLang="ja-JP" sz="2800" dirty="0">
                <a:solidFill>
                  <a:srgbClr val="FF0000"/>
                </a:solidFill>
              </a:rPr>
              <a:t>3</a:t>
            </a:r>
            <a:r>
              <a:rPr lang="ja-JP" altLang="en-US" sz="2800" dirty="0">
                <a:solidFill>
                  <a:srgbClr val="FF0000"/>
                </a:solidFill>
              </a:rPr>
              <a:t>週間</a:t>
            </a:r>
            <a:r>
              <a:rPr lang="ja-JP" altLang="en-US" sz="2800" dirty="0"/>
              <a:t>）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ニュージーランド、</a:t>
            </a:r>
            <a:r>
              <a:rPr lang="ja-JP" altLang="en-US" sz="2800" dirty="0"/>
              <a:t>メキシコ</a:t>
            </a:r>
            <a:r>
              <a:rPr lang="ja-JP" altLang="en-US" sz="2800" dirty="0" smtClean="0"/>
              <a:t>、</a:t>
            </a:r>
            <a:r>
              <a:rPr lang="ja-JP" altLang="en-US" sz="2800" dirty="0" smtClean="0">
                <a:solidFill>
                  <a:srgbClr val="FF0000"/>
                </a:solidFill>
              </a:rPr>
              <a:t>韓国</a:t>
            </a:r>
            <a:r>
              <a:rPr lang="ja-JP" altLang="en-US" sz="2800" dirty="0" smtClean="0"/>
              <a:t>、ベルギー、デンマーク、エクアドル</a:t>
            </a:r>
            <a:endParaRPr lang="en-US" altLang="ja-JP" sz="2800" dirty="0" smtClean="0"/>
          </a:p>
          <a:p>
            <a:pPr marL="457200" lvl="1" indent="0">
              <a:buNone/>
            </a:pPr>
            <a:r>
              <a:rPr lang="ja-JP" altLang="en-US" sz="2800" dirty="0" smtClean="0"/>
              <a:t>＜</a:t>
            </a:r>
            <a:r>
              <a:rPr lang="en-US" altLang="ja-JP" sz="2800" dirty="0" smtClean="0">
                <a:solidFill>
                  <a:srgbClr val="FF0000"/>
                </a:solidFill>
              </a:rPr>
              <a:t>6</a:t>
            </a:r>
            <a:r>
              <a:rPr lang="en-US" altLang="ja-JP" sz="2800" dirty="0" smtClean="0"/>
              <a:t>/19</a:t>
            </a:r>
            <a:r>
              <a:rPr lang="ja-JP" altLang="en-US" sz="2800" dirty="0"/>
              <a:t>＞</a:t>
            </a:r>
            <a:endParaRPr lang="en-US" altLang="ja-JP" sz="2800" dirty="0"/>
          </a:p>
          <a:p>
            <a:pPr lvl="1"/>
            <a:r>
              <a:rPr lang="ja-JP" altLang="en-US" sz="2800" dirty="0" smtClean="0"/>
              <a:t>第</a:t>
            </a:r>
            <a:r>
              <a:rPr lang="en-US" altLang="ja-JP" sz="2800" dirty="0" smtClean="0"/>
              <a:t>2</a:t>
            </a:r>
            <a:r>
              <a:rPr lang="ja-JP" altLang="en-US" sz="2800" dirty="0"/>
              <a:t>回</a:t>
            </a:r>
            <a:r>
              <a:rPr lang="ja-JP" altLang="en-US" sz="2800" dirty="0" smtClean="0"/>
              <a:t>作業前部会（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日間）　　　　　　　　　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　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3885-897D-4CFA-9287-5322C6679BB0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41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697" y="640080"/>
            <a:ext cx="11153503" cy="1417321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障害者権利</a:t>
            </a:r>
            <a:r>
              <a:rPr lang="ja-JP" altLang="en-US" dirty="0" smtClean="0"/>
              <a:t>委員会の歩み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2015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9349" y="2060848"/>
            <a:ext cx="11952651" cy="3730352"/>
          </a:xfrm>
        </p:spPr>
        <p:txBody>
          <a:bodyPr>
            <a:noAutofit/>
          </a:bodyPr>
          <a:lstStyle/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13</a:t>
            </a:r>
            <a:r>
              <a:rPr lang="ja-JP" altLang="en-US" sz="2800" dirty="0" smtClean="0"/>
              <a:t>回会期　</a:t>
            </a:r>
            <a:r>
              <a:rPr lang="en-US" altLang="ja-JP" sz="2800" dirty="0" smtClean="0"/>
              <a:t>2015/3.4</a:t>
            </a:r>
            <a:r>
              <a:rPr lang="ja-JP" altLang="en-US" sz="2800" dirty="0" smtClean="0"/>
              <a:t>　（</a:t>
            </a:r>
            <a:r>
              <a:rPr lang="ja-JP" altLang="en-US" sz="2800" dirty="0" smtClean="0">
                <a:solidFill>
                  <a:srgbClr val="FF0000"/>
                </a:solidFill>
              </a:rPr>
              <a:t>初の</a:t>
            </a:r>
            <a:r>
              <a:rPr lang="en-US" altLang="ja-JP" sz="2800" dirty="0" smtClean="0">
                <a:solidFill>
                  <a:srgbClr val="FF0000"/>
                </a:solidFill>
              </a:rPr>
              <a:t>3</a:t>
            </a:r>
            <a:r>
              <a:rPr lang="ja-JP" altLang="en-US" sz="2800" dirty="0" smtClean="0">
                <a:solidFill>
                  <a:srgbClr val="FF0000"/>
                </a:solidFill>
              </a:rPr>
              <a:t>週間半</a:t>
            </a:r>
            <a:r>
              <a:rPr lang="ja-JP" altLang="en-US" sz="2800" dirty="0" smtClean="0"/>
              <a:t>）</a:t>
            </a:r>
            <a:endParaRPr lang="en-US" altLang="ja-JP" sz="2800" dirty="0"/>
          </a:p>
          <a:p>
            <a:pPr lvl="1"/>
            <a:r>
              <a:rPr lang="ja-JP" altLang="en-US" sz="2800" dirty="0" smtClean="0"/>
              <a:t>クック諸島、クロアチア、チェコ、ドミニカ共和国、ドイツ、</a:t>
            </a:r>
            <a:r>
              <a:rPr lang="ja-JP" altLang="en-US" sz="2800" dirty="0" smtClean="0">
                <a:solidFill>
                  <a:srgbClr val="C00000"/>
                </a:solidFill>
              </a:rPr>
              <a:t>モンゴル、</a:t>
            </a:r>
            <a:endParaRPr lang="en-US" altLang="ja-JP" sz="2800" dirty="0" smtClean="0">
              <a:solidFill>
                <a:srgbClr val="C00000"/>
              </a:solidFill>
            </a:endParaRPr>
          </a:p>
          <a:p>
            <a:pPr marL="393192" lvl="1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トルクメニスタン＜</a:t>
            </a:r>
            <a:r>
              <a:rPr lang="en-US" altLang="ja-JP" sz="2800" dirty="0" smtClean="0">
                <a:solidFill>
                  <a:srgbClr val="FF0000"/>
                </a:solidFill>
              </a:rPr>
              <a:t>7</a:t>
            </a:r>
            <a:r>
              <a:rPr lang="en-US" altLang="ja-JP" sz="2800" dirty="0" smtClean="0"/>
              <a:t>/26</a:t>
            </a:r>
            <a:r>
              <a:rPr lang="ja-JP" altLang="en-US" sz="2800" dirty="0" smtClean="0"/>
              <a:t>＞</a:t>
            </a:r>
            <a:r>
              <a:rPr lang="en-US" altLang="ja-JP" sz="2800" dirty="0" smtClean="0"/>
              <a:t> </a:t>
            </a:r>
          </a:p>
          <a:p>
            <a:pPr lvl="1"/>
            <a:r>
              <a:rPr lang="ja-JP" altLang="en-US" sz="2800" dirty="0" smtClean="0"/>
              <a:t>教育（第</a:t>
            </a:r>
            <a:r>
              <a:rPr lang="en-US" altLang="ja-JP" sz="2800" dirty="0" smtClean="0"/>
              <a:t>24</a:t>
            </a:r>
            <a:r>
              <a:rPr lang="ja-JP" altLang="en-US" sz="2800" dirty="0" smtClean="0"/>
              <a:t>条）に関する一般的討議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第</a:t>
            </a:r>
            <a:r>
              <a:rPr lang="en-US" altLang="ja-JP" sz="2800" dirty="0" smtClean="0"/>
              <a:t>3</a:t>
            </a:r>
            <a:r>
              <a:rPr lang="ja-JP" altLang="en-US" sz="2800" dirty="0" smtClean="0"/>
              <a:t>回</a:t>
            </a:r>
            <a:r>
              <a:rPr lang="ja-JP" altLang="en-US" sz="2800" dirty="0"/>
              <a:t>作業前部会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日間）</a:t>
            </a:r>
            <a:endParaRPr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3885-897D-4CFA-9287-5322C6679BB0}" type="slidenum">
              <a:rPr kumimoji="1" lang="ja-JP" altLang="en-US" smtClean="0"/>
              <a:t>12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347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52697" y="640080"/>
            <a:ext cx="11153503" cy="1417321"/>
          </a:xfrm>
        </p:spPr>
        <p:txBody>
          <a:bodyPr>
            <a:normAutofit/>
          </a:bodyPr>
          <a:lstStyle/>
          <a:p>
            <a:pPr algn="ctr"/>
            <a:r>
              <a:rPr lang="ja-JP" altLang="en-US" dirty="0"/>
              <a:t>障害者権利</a:t>
            </a:r>
            <a:r>
              <a:rPr lang="ja-JP" altLang="en-US" dirty="0" smtClean="0"/>
              <a:t>委員会の歩み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 smtClean="0"/>
              <a:t>2015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39349" y="2060848"/>
            <a:ext cx="11952651" cy="3730352"/>
          </a:xfrm>
        </p:spPr>
        <p:txBody>
          <a:bodyPr>
            <a:noAutofit/>
          </a:bodyPr>
          <a:lstStyle/>
          <a:p>
            <a:pPr lvl="1"/>
            <a:endParaRPr lang="en-US" altLang="ja-JP" sz="2800" dirty="0" smtClean="0"/>
          </a:p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14</a:t>
            </a:r>
            <a:r>
              <a:rPr lang="ja-JP" altLang="en-US" sz="2800" dirty="0" smtClean="0"/>
              <a:t>回会期　</a:t>
            </a:r>
            <a:r>
              <a:rPr lang="en-US" altLang="ja-JP" sz="2800" dirty="0" smtClean="0"/>
              <a:t>2015/8</a:t>
            </a:r>
            <a:r>
              <a:rPr lang="ja-JP" altLang="en-US" sz="2800" dirty="0" smtClean="0"/>
              <a:t>･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　</a:t>
            </a:r>
            <a:r>
              <a:rPr lang="en-US" altLang="ja-JP" sz="2800" dirty="0" smtClean="0"/>
              <a:t>(3</a:t>
            </a:r>
            <a:r>
              <a:rPr lang="ja-JP" altLang="en-US" sz="2800" dirty="0"/>
              <a:t>週間）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ケニア（ブラックアフリカ初）、ウクライナ、ガボン、モーリシャス、ブラジル、カタール、</a:t>
            </a:r>
            <a:r>
              <a:rPr lang="en-US" altLang="ja-JP" sz="2800" dirty="0" smtClean="0"/>
              <a:t>EU</a:t>
            </a:r>
          </a:p>
          <a:p>
            <a:pPr marL="393192" lvl="1" indent="0">
              <a:buNone/>
            </a:pPr>
            <a:r>
              <a:rPr lang="ja-JP" altLang="en-US" sz="2800" dirty="0" smtClean="0"/>
              <a:t>＜</a:t>
            </a:r>
            <a:r>
              <a:rPr lang="en-US" altLang="ja-JP" sz="2800" dirty="0" smtClean="0"/>
              <a:t>7/33</a:t>
            </a:r>
            <a:r>
              <a:rPr lang="ja-JP" altLang="en-US" sz="2800" dirty="0" smtClean="0"/>
              <a:t>＞</a:t>
            </a:r>
            <a:endParaRPr lang="en-US" altLang="ja-JP" sz="2800" dirty="0"/>
          </a:p>
          <a:p>
            <a:pPr lvl="1"/>
            <a:r>
              <a:rPr lang="ja-JP" altLang="en-US" sz="2800" dirty="0" smtClean="0"/>
              <a:t>第</a:t>
            </a:r>
            <a:r>
              <a:rPr lang="en-US" altLang="ja-JP" sz="2800" dirty="0"/>
              <a:t>4</a:t>
            </a:r>
            <a:r>
              <a:rPr lang="ja-JP" altLang="en-US" sz="2800" dirty="0" smtClean="0"/>
              <a:t>回作業前部会（</a:t>
            </a:r>
            <a:r>
              <a:rPr lang="en-US" altLang="ja-JP" sz="2800" dirty="0"/>
              <a:t>5</a:t>
            </a:r>
            <a:r>
              <a:rPr lang="ja-JP" altLang="en-US" sz="2800" dirty="0" smtClean="0"/>
              <a:t>日間）　　　　　　　　　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　　　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3885-897D-4CFA-9287-5322C6679BB0}" type="slidenum">
              <a:rPr kumimoji="1" lang="ja-JP" altLang="en-US" smtClean="0"/>
              <a:t>13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6347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7829" y="692331"/>
            <a:ext cx="10918371" cy="1365070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障害者権利委員会の歩み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2016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>
                <a:latin typeface="+mn-ea"/>
              </a:rPr>
              <a:t>第</a:t>
            </a:r>
            <a:r>
              <a:rPr kumimoji="1" lang="en-US" altLang="ja-JP" sz="2800" dirty="0" smtClean="0">
                <a:latin typeface="+mn-ea"/>
              </a:rPr>
              <a:t>15</a:t>
            </a:r>
            <a:r>
              <a:rPr kumimoji="1" lang="ja-JP" altLang="en-US" sz="2800" dirty="0" smtClean="0">
                <a:latin typeface="+mn-ea"/>
              </a:rPr>
              <a:t>回会期　</a:t>
            </a:r>
            <a:r>
              <a:rPr kumimoji="1" lang="en-US" altLang="ja-JP" sz="2800" dirty="0" smtClean="0">
                <a:latin typeface="+mn-ea"/>
              </a:rPr>
              <a:t>2016/3</a:t>
            </a:r>
            <a:r>
              <a:rPr kumimoji="1" lang="ja-JP" altLang="en-US" sz="2800" dirty="0" smtClean="0">
                <a:latin typeface="+mn-ea"/>
              </a:rPr>
              <a:t>・</a:t>
            </a:r>
            <a:r>
              <a:rPr kumimoji="1" lang="en-US" altLang="ja-JP" sz="2800" dirty="0" smtClean="0">
                <a:latin typeface="+mn-ea"/>
              </a:rPr>
              <a:t>4</a:t>
            </a:r>
            <a:r>
              <a:rPr kumimoji="1" lang="ja-JP" altLang="en-US" sz="2800" dirty="0" smtClean="0">
                <a:latin typeface="+mn-ea"/>
              </a:rPr>
              <a:t>　（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+mn-ea"/>
              </a:rPr>
              <a:t>初の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+mn-ea"/>
              </a:rPr>
              <a:t>4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+mn-ea"/>
              </a:rPr>
              <a:t>週間</a:t>
            </a:r>
            <a:r>
              <a:rPr kumimoji="1" lang="ja-JP" altLang="en-US" sz="2800" dirty="0" smtClean="0">
                <a:latin typeface="+mn-ea"/>
              </a:rPr>
              <a:t>）</a:t>
            </a:r>
            <a:endParaRPr kumimoji="1" lang="en-US" altLang="ja-JP" sz="2800" dirty="0" smtClean="0">
              <a:latin typeface="+mn-ea"/>
            </a:endParaRPr>
          </a:p>
          <a:p>
            <a:pPr lvl="1"/>
            <a:r>
              <a:rPr lang="ja-JP" altLang="en-US" sz="2800" dirty="0" smtClean="0">
                <a:latin typeface="+mn-ea"/>
              </a:rPr>
              <a:t>セルビア、スロバキア、ポルトガル、チリ、リトアニア、ウガンダ、タイ（東南アジア初）＜７</a:t>
            </a:r>
            <a:r>
              <a:rPr lang="en-US" altLang="ja-JP" sz="2800" dirty="0" smtClean="0">
                <a:latin typeface="+mn-ea"/>
              </a:rPr>
              <a:t>/40 </a:t>
            </a:r>
            <a:r>
              <a:rPr lang="ja-JP" altLang="en-US" sz="2800" dirty="0" smtClean="0">
                <a:latin typeface="+mn-ea"/>
              </a:rPr>
              <a:t>＞</a:t>
            </a:r>
            <a:endParaRPr lang="en-US" altLang="ja-JP" sz="2800" dirty="0" smtClean="0">
              <a:latin typeface="+mn-ea"/>
            </a:endParaRPr>
          </a:p>
          <a:p>
            <a:pPr lvl="1"/>
            <a:r>
              <a:rPr lang="ja-JP" altLang="en-US" sz="2800" dirty="0">
                <a:latin typeface="+mn-ea"/>
              </a:rPr>
              <a:t>一般的</a:t>
            </a:r>
            <a:r>
              <a:rPr lang="ja-JP" altLang="en-US" sz="2800" dirty="0" smtClean="0">
                <a:latin typeface="+mn-ea"/>
              </a:rPr>
              <a:t>意見第</a:t>
            </a:r>
            <a:r>
              <a:rPr lang="en-US" altLang="ja-JP" sz="2800" dirty="0" smtClean="0">
                <a:latin typeface="+mn-ea"/>
              </a:rPr>
              <a:t>3</a:t>
            </a:r>
            <a:r>
              <a:rPr lang="ja-JP" altLang="en-US" sz="2800" dirty="0" smtClean="0">
                <a:latin typeface="+mn-ea"/>
              </a:rPr>
              <a:t>号（第</a:t>
            </a:r>
            <a:r>
              <a:rPr lang="en-US" altLang="ja-JP" sz="2800" dirty="0" smtClean="0">
                <a:latin typeface="+mn-ea"/>
              </a:rPr>
              <a:t>6</a:t>
            </a:r>
            <a:r>
              <a:rPr lang="ja-JP" altLang="en-US" sz="2800" dirty="0" smtClean="0">
                <a:latin typeface="+mn-ea"/>
              </a:rPr>
              <a:t>条</a:t>
            </a:r>
            <a:r>
              <a:rPr kumimoji="1" lang="ja-JP" altLang="en-US" sz="2800" dirty="0" smtClean="0">
                <a:latin typeface="+mn-ea"/>
              </a:rPr>
              <a:t>女性・女児障害者）</a:t>
            </a:r>
            <a:r>
              <a:rPr lang="ja-JP" altLang="en-US" sz="2800" dirty="0" smtClean="0">
                <a:latin typeface="+mn-ea"/>
              </a:rPr>
              <a:t>公開第</a:t>
            </a:r>
            <a:r>
              <a:rPr lang="en-US" altLang="ja-JP" sz="2800" dirty="0" smtClean="0">
                <a:latin typeface="+mn-ea"/>
              </a:rPr>
              <a:t>1</a:t>
            </a:r>
            <a:r>
              <a:rPr lang="ja-JP" altLang="en-US" sz="2800" dirty="0" smtClean="0">
                <a:latin typeface="+mn-ea"/>
              </a:rPr>
              <a:t>読</a:t>
            </a:r>
            <a:endParaRPr lang="en-US" altLang="ja-JP" sz="2800" dirty="0" smtClean="0">
              <a:latin typeface="+mn-ea"/>
            </a:endParaRPr>
          </a:p>
          <a:p>
            <a:pPr lvl="1"/>
            <a:r>
              <a:rPr kumimoji="1" lang="ja-JP" altLang="en-US" sz="2800" dirty="0" smtClean="0">
                <a:latin typeface="+mn-ea"/>
              </a:rPr>
              <a:t>一般的意見第</a:t>
            </a:r>
            <a:r>
              <a:rPr kumimoji="1" lang="en-US" altLang="ja-JP" sz="2800" dirty="0">
                <a:latin typeface="+mn-ea"/>
              </a:rPr>
              <a:t>4</a:t>
            </a:r>
            <a:r>
              <a:rPr kumimoji="1" lang="ja-JP" altLang="en-US" sz="2800" dirty="0" smtClean="0">
                <a:latin typeface="+mn-ea"/>
              </a:rPr>
              <a:t>号（第</a:t>
            </a:r>
            <a:r>
              <a:rPr kumimoji="1" lang="en-US" altLang="ja-JP" sz="2800" dirty="0" smtClean="0">
                <a:latin typeface="+mn-ea"/>
              </a:rPr>
              <a:t>24</a:t>
            </a:r>
            <a:r>
              <a:rPr kumimoji="1" lang="ja-JP" altLang="en-US" sz="2800" dirty="0" smtClean="0">
                <a:latin typeface="+mn-ea"/>
              </a:rPr>
              <a:t>条教育）検討</a:t>
            </a:r>
            <a:endParaRPr kumimoji="1" lang="en-US" altLang="ja-JP" sz="2800" dirty="0" smtClean="0">
              <a:latin typeface="+mn-ea"/>
            </a:endParaRPr>
          </a:p>
          <a:p>
            <a:pPr lvl="1"/>
            <a:r>
              <a:rPr lang="ja-JP" altLang="en-US" sz="2800" dirty="0" smtClean="0">
                <a:latin typeface="+mn-ea"/>
              </a:rPr>
              <a:t>第</a:t>
            </a:r>
            <a:r>
              <a:rPr lang="en-US" altLang="ja-JP" sz="2800" dirty="0">
                <a:latin typeface="+mn-ea"/>
              </a:rPr>
              <a:t>19</a:t>
            </a:r>
            <a:r>
              <a:rPr lang="ja-JP" altLang="en-US" sz="2800" dirty="0">
                <a:latin typeface="+mn-ea"/>
              </a:rPr>
              <a:t>条</a:t>
            </a:r>
            <a:r>
              <a:rPr lang="ja-JP" altLang="en-US" sz="2800" dirty="0" smtClean="0">
                <a:latin typeface="+mn-ea"/>
              </a:rPr>
              <a:t>に関する一般的討論（</a:t>
            </a:r>
            <a:r>
              <a:rPr lang="en-US" altLang="ja-JP" sz="2800" dirty="0" smtClean="0">
                <a:latin typeface="+mn-ea"/>
              </a:rPr>
              <a:t>DGD)</a:t>
            </a:r>
            <a:endParaRPr kumimoji="1" lang="en-US" altLang="ja-JP" sz="2800" dirty="0" smtClean="0">
              <a:latin typeface="+mn-ea"/>
            </a:endParaRPr>
          </a:p>
          <a:p>
            <a:pPr lvl="1"/>
            <a:r>
              <a:rPr lang="ja-JP" altLang="en-US" sz="2800" dirty="0">
                <a:latin typeface="+mn-ea"/>
              </a:rPr>
              <a:t>第</a:t>
            </a:r>
            <a:r>
              <a:rPr lang="en-US" altLang="ja-JP" sz="2800" dirty="0">
                <a:latin typeface="+mn-ea"/>
              </a:rPr>
              <a:t>5</a:t>
            </a:r>
            <a:r>
              <a:rPr lang="ja-JP" altLang="en-US" sz="2800" dirty="0" smtClean="0">
                <a:latin typeface="+mn-ea"/>
              </a:rPr>
              <a:t>回作業前部会（</a:t>
            </a:r>
            <a:r>
              <a:rPr lang="ja-JP" altLang="en-US" sz="2800" dirty="0">
                <a:latin typeface="+mn-ea"/>
              </a:rPr>
              <a:t>４</a:t>
            </a:r>
            <a:r>
              <a:rPr lang="ja-JP" altLang="en-US" sz="2800" dirty="0" smtClean="0">
                <a:latin typeface="+mn-ea"/>
              </a:rPr>
              <a:t>日間）</a:t>
            </a:r>
            <a:r>
              <a:rPr lang="ja-JP" altLang="en-US" sz="2800" dirty="0" smtClean="0">
                <a:solidFill>
                  <a:srgbClr val="FF0000"/>
                </a:solidFill>
                <a:latin typeface="+mn-ea"/>
              </a:rPr>
              <a:t>初めて、会期前に開催</a:t>
            </a:r>
            <a:endParaRPr kumimoji="1" lang="ja-JP" altLang="en-US" sz="2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3885-897D-4CFA-9287-5322C6679BB0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8507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53143" y="666206"/>
            <a:ext cx="10853057" cy="1391195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障害者権利委員会の歩み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2016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>
                <a:latin typeface="+mn-ea"/>
              </a:rPr>
              <a:t>第</a:t>
            </a:r>
            <a:r>
              <a:rPr kumimoji="1" lang="en-US" altLang="ja-JP" sz="2800" dirty="0" smtClean="0">
                <a:latin typeface="+mn-ea"/>
              </a:rPr>
              <a:t>16</a:t>
            </a:r>
            <a:r>
              <a:rPr kumimoji="1" lang="ja-JP" altLang="en-US" sz="2800" dirty="0" smtClean="0">
                <a:latin typeface="+mn-ea"/>
              </a:rPr>
              <a:t>回会期　</a:t>
            </a:r>
            <a:r>
              <a:rPr kumimoji="1" lang="en-US" altLang="ja-JP" sz="2800" dirty="0" smtClean="0">
                <a:latin typeface="+mn-ea"/>
              </a:rPr>
              <a:t>2016/8</a:t>
            </a:r>
            <a:r>
              <a:rPr kumimoji="1" lang="ja-JP" altLang="en-US" sz="2800" dirty="0" smtClean="0">
                <a:latin typeface="+mn-ea"/>
              </a:rPr>
              <a:t>・</a:t>
            </a:r>
            <a:r>
              <a:rPr lang="en-US" altLang="ja-JP" sz="2800" dirty="0" smtClean="0">
                <a:latin typeface="+mn-ea"/>
              </a:rPr>
              <a:t>9</a:t>
            </a:r>
            <a:r>
              <a:rPr kumimoji="1" lang="ja-JP" altLang="en-US" sz="2800" dirty="0" smtClean="0">
                <a:latin typeface="+mn-ea"/>
              </a:rPr>
              <a:t>　（</a:t>
            </a:r>
            <a:r>
              <a:rPr kumimoji="1" lang="en-US" altLang="ja-JP" sz="2800" dirty="0" smtClean="0">
                <a:latin typeface="+mn-ea"/>
              </a:rPr>
              <a:t>3</a:t>
            </a:r>
            <a:r>
              <a:rPr kumimoji="1" lang="ja-JP" altLang="en-US" sz="2800" dirty="0" smtClean="0">
                <a:latin typeface="+mn-ea"/>
              </a:rPr>
              <a:t>週間）</a:t>
            </a:r>
            <a:endParaRPr kumimoji="1" lang="en-US" altLang="ja-JP" sz="2800" dirty="0" smtClean="0">
              <a:latin typeface="+mn-ea"/>
            </a:endParaRPr>
          </a:p>
          <a:p>
            <a:pPr lvl="1"/>
            <a:r>
              <a:rPr lang="ja-JP" altLang="en-US" sz="2800" dirty="0" smtClean="0">
                <a:latin typeface="+mn-ea"/>
              </a:rPr>
              <a:t>エチオピア、イタリア、コロンビア、ウルグアイ、アラブ首長国連邦、グアテマラ、ボリビア、モルドバ＜</a:t>
            </a:r>
            <a:r>
              <a:rPr lang="en-US" altLang="ja-JP" sz="2800" dirty="0" smtClean="0">
                <a:solidFill>
                  <a:srgbClr val="FF0000"/>
                </a:solidFill>
                <a:latin typeface="+mn-ea"/>
              </a:rPr>
              <a:t>8</a:t>
            </a:r>
            <a:r>
              <a:rPr lang="en-US" altLang="ja-JP" sz="2800" dirty="0" smtClean="0">
                <a:latin typeface="+mn-ea"/>
              </a:rPr>
              <a:t>/47</a:t>
            </a:r>
            <a:r>
              <a:rPr lang="ja-JP" altLang="en-US" sz="2800" dirty="0" smtClean="0">
                <a:latin typeface="+mn-ea"/>
              </a:rPr>
              <a:t>＞</a:t>
            </a:r>
            <a:endParaRPr lang="en-US" altLang="ja-JP" sz="2800" dirty="0" smtClean="0">
              <a:latin typeface="+mn-ea"/>
            </a:endParaRPr>
          </a:p>
          <a:p>
            <a:pPr lvl="1"/>
            <a:r>
              <a:rPr kumimoji="1" lang="ja-JP" altLang="en-US" sz="2800" dirty="0" smtClean="0">
                <a:latin typeface="+mn-ea"/>
              </a:rPr>
              <a:t>一般的意見第</a:t>
            </a:r>
            <a:r>
              <a:rPr kumimoji="1" lang="en-US" altLang="ja-JP" sz="2800" dirty="0">
                <a:latin typeface="+mn-ea"/>
              </a:rPr>
              <a:t>4</a:t>
            </a:r>
            <a:r>
              <a:rPr kumimoji="1" lang="ja-JP" altLang="en-US" sz="2800" dirty="0" smtClean="0">
                <a:latin typeface="+mn-ea"/>
              </a:rPr>
              <a:t>号（第</a:t>
            </a:r>
            <a:r>
              <a:rPr kumimoji="1" lang="en-US" altLang="ja-JP" sz="2800" dirty="0" smtClean="0">
                <a:latin typeface="+mn-ea"/>
              </a:rPr>
              <a:t>24</a:t>
            </a:r>
            <a:r>
              <a:rPr kumimoji="1" lang="ja-JP" altLang="en-US" sz="2800" dirty="0" smtClean="0">
                <a:latin typeface="+mn-ea"/>
              </a:rPr>
              <a:t>条インクルーシブ教育）公開第一読</a:t>
            </a:r>
            <a:endParaRPr kumimoji="1" lang="en-US" altLang="ja-JP" sz="2800" dirty="0" smtClean="0">
              <a:latin typeface="+mn-ea"/>
            </a:endParaRPr>
          </a:p>
          <a:p>
            <a:pPr lvl="1"/>
            <a:r>
              <a:rPr lang="ja-JP" altLang="en-US" sz="2800" dirty="0" smtClean="0">
                <a:latin typeface="+mn-ea"/>
              </a:rPr>
              <a:t>第６回作業前部会（</a:t>
            </a:r>
            <a:r>
              <a:rPr lang="ja-JP" altLang="en-US" sz="2800" dirty="0">
                <a:latin typeface="+mn-ea"/>
              </a:rPr>
              <a:t>４</a:t>
            </a:r>
            <a:r>
              <a:rPr lang="ja-JP" altLang="en-US" sz="2800" dirty="0" smtClean="0">
                <a:latin typeface="+mn-ea"/>
              </a:rPr>
              <a:t>日間）会期後に開催</a:t>
            </a:r>
            <a:endParaRPr kumimoji="1" lang="ja-JP" altLang="en-US" sz="28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3885-897D-4CFA-9287-5322C6679BB0}" type="slidenum">
              <a:rPr kumimoji="1" lang="ja-JP" altLang="en-US" smtClean="0"/>
              <a:t>15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0781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43775" y="675162"/>
            <a:ext cx="10798097" cy="1332057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東アジアと条約年表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en-US" altLang="ja-JP" sz="2800" dirty="0" smtClean="0"/>
              <a:t>2006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12</a:t>
            </a:r>
            <a:r>
              <a:rPr kumimoji="1" lang="ja-JP" altLang="en-US" sz="2800" dirty="0" smtClean="0"/>
              <a:t>月　障害者権利条約採択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2011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月　　障害者権利委員会審査開始（チュニジア）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2012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9</a:t>
            </a:r>
            <a:r>
              <a:rPr kumimoji="1" lang="ja-JP" altLang="en-US" sz="2800" dirty="0" smtClean="0"/>
              <a:t>月　　中国、香港、マカオ審査実施（建設的対話）＊</a:t>
            </a:r>
            <a:r>
              <a:rPr kumimoji="1" lang="en-US" altLang="ja-JP" sz="2800" dirty="0" smtClean="0"/>
              <a:t>4</a:t>
            </a:r>
            <a:r>
              <a:rPr kumimoji="1" lang="ja-JP" altLang="en-US" sz="2800" dirty="0" smtClean="0"/>
              <a:t>番目</a:t>
            </a:r>
            <a:endParaRPr kumimoji="1" lang="en-US" altLang="ja-JP" sz="2800" dirty="0" smtClean="0"/>
          </a:p>
          <a:p>
            <a:r>
              <a:rPr lang="en-US" altLang="zh-TW" sz="2800" dirty="0"/>
              <a:t>2013</a:t>
            </a:r>
            <a:r>
              <a:rPr lang="zh-TW" altLang="en-US" sz="2800" dirty="0"/>
              <a:t>年</a:t>
            </a:r>
            <a:r>
              <a:rPr lang="en-US" altLang="zh-TW" sz="2800" dirty="0"/>
              <a:t>7</a:t>
            </a:r>
            <a:r>
              <a:rPr lang="zh-TW" altLang="en-US" sz="2800" dirty="0"/>
              <a:t>月　　北朝鮮署名</a:t>
            </a:r>
          </a:p>
          <a:p>
            <a:r>
              <a:rPr lang="en-US" altLang="ja-JP" sz="2800" dirty="0" smtClean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　　台湾立法院障害者権利条約施行法成立</a:t>
            </a:r>
            <a:endParaRPr kumimoji="1" lang="en-US" altLang="ja-JP" sz="2800" dirty="0" smtClean="0"/>
          </a:p>
          <a:p>
            <a:r>
              <a:rPr lang="en-US" altLang="ja-JP" sz="2800" dirty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　　韓国審査実施</a:t>
            </a:r>
            <a:endParaRPr lang="en-US" altLang="ja-JP" sz="2800" dirty="0" smtClean="0"/>
          </a:p>
          <a:p>
            <a:r>
              <a:rPr kumimoji="1" lang="en-US" altLang="ja-JP" sz="2800" dirty="0"/>
              <a:t>2015</a:t>
            </a:r>
            <a:r>
              <a:rPr kumimoji="1" lang="ja-JP" altLang="en-US" sz="2800" dirty="0" smtClean="0"/>
              <a:t>年</a:t>
            </a:r>
            <a:r>
              <a:rPr lang="en-US" altLang="ja-JP" sz="2800" dirty="0"/>
              <a:t>4</a:t>
            </a:r>
            <a:r>
              <a:rPr kumimoji="1" lang="ja-JP" altLang="en-US" sz="2800" dirty="0" smtClean="0"/>
              <a:t>月　　モンゴル審査実施</a:t>
            </a:r>
            <a:endParaRPr kumimoji="1" lang="en-US" altLang="ja-JP" sz="2800" dirty="0" smtClean="0"/>
          </a:p>
          <a:p>
            <a:r>
              <a:rPr lang="en-US" altLang="ja-JP" sz="2800" dirty="0"/>
              <a:t>2016</a:t>
            </a:r>
            <a:r>
              <a:rPr lang="ja-JP" altLang="en-US" sz="2800" dirty="0" smtClean="0"/>
              <a:t>年春　　　日本第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回政府報告</a:t>
            </a:r>
            <a:endParaRPr kumimoji="1" lang="en-US" altLang="ja-JP" sz="2800" dirty="0" smtClean="0"/>
          </a:p>
          <a:p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2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6341" y="657922"/>
            <a:ext cx="10669859" cy="1399479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中国、香港、マカオと条約審査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kumimoji="1" lang="en-US" altLang="ja-JP" sz="2800" dirty="0" smtClean="0"/>
              <a:t>2007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3</a:t>
            </a:r>
            <a:r>
              <a:rPr kumimoji="1" lang="ja-JP" altLang="en-US" sz="2800" dirty="0" smtClean="0"/>
              <a:t>月　署名（署名開放日）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2008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　批准</a:t>
            </a:r>
            <a:endParaRPr lang="en-US" altLang="ja-JP" sz="2800" dirty="0" smtClean="0"/>
          </a:p>
          <a:p>
            <a:r>
              <a:rPr lang="en-US" altLang="ja-JP" sz="2800" dirty="0"/>
              <a:t>2010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　</a:t>
            </a:r>
            <a:r>
              <a:rPr lang="ja-JP" altLang="en-US" sz="2800" dirty="0"/>
              <a:t>第</a:t>
            </a:r>
            <a:r>
              <a:rPr lang="en-US" altLang="ja-JP" sz="2800" dirty="0"/>
              <a:t>1</a:t>
            </a:r>
            <a:r>
              <a:rPr lang="ja-JP" altLang="en-US" sz="2800" dirty="0"/>
              <a:t>回政府報告</a:t>
            </a:r>
            <a:r>
              <a:rPr lang="ja-JP" altLang="en-US" sz="2800" dirty="0" smtClean="0"/>
              <a:t>提出</a:t>
            </a:r>
            <a:r>
              <a:rPr lang="en-US" altLang="ja-JP" sz="2800" dirty="0" smtClean="0"/>
              <a:t>(8/30)</a:t>
            </a:r>
          </a:p>
          <a:p>
            <a:r>
              <a:rPr lang="en-US" altLang="ja-JP" sz="2800" dirty="0"/>
              <a:t>2010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　第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回政府報告締め切り</a:t>
            </a:r>
            <a:r>
              <a:rPr lang="en-US" altLang="ja-JP" sz="2800" dirty="0" smtClean="0"/>
              <a:t>(8/31)</a:t>
            </a:r>
            <a:endParaRPr lang="en-US" altLang="ja-JP" sz="2800" dirty="0"/>
          </a:p>
          <a:p>
            <a:r>
              <a:rPr lang="en-US" altLang="ja-JP" sz="2800" dirty="0" smtClean="0"/>
              <a:t>2012</a:t>
            </a:r>
            <a:r>
              <a:rPr lang="ja-JP" altLang="en-US" sz="2800" dirty="0" smtClean="0"/>
              <a:t>年</a:t>
            </a:r>
            <a:r>
              <a:rPr lang="en-US" altLang="ja-JP" sz="2800" dirty="0"/>
              <a:t>5</a:t>
            </a:r>
            <a:r>
              <a:rPr lang="ja-JP" altLang="en-US" sz="2800" dirty="0" smtClean="0"/>
              <a:t>月　事前質問事項</a:t>
            </a:r>
            <a:r>
              <a:rPr lang="en-US" altLang="ja-JP" sz="2800" dirty="0" smtClean="0"/>
              <a:t>(LOIs)</a:t>
            </a:r>
            <a:r>
              <a:rPr lang="ja-JP" altLang="en-US" sz="2800" dirty="0" smtClean="0"/>
              <a:t>公表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2012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9</a:t>
            </a:r>
            <a:r>
              <a:rPr kumimoji="1" lang="ja-JP" altLang="en-US" sz="2800" dirty="0" smtClean="0"/>
              <a:t>月　事前質問事項</a:t>
            </a:r>
            <a:r>
              <a:rPr kumimoji="1" lang="en-US" altLang="ja-JP" sz="2800" dirty="0" smtClean="0"/>
              <a:t>(LOIs)</a:t>
            </a:r>
            <a:r>
              <a:rPr kumimoji="1" lang="ja-JP" altLang="en-US" sz="2800" dirty="0" err="1" smtClean="0"/>
              <a:t>への</a:t>
            </a:r>
            <a:r>
              <a:rPr kumimoji="1" lang="ja-JP" altLang="en-US" sz="2800" dirty="0" smtClean="0"/>
              <a:t>政府回答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2012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9</a:t>
            </a:r>
            <a:r>
              <a:rPr lang="ja-JP" altLang="en-US" sz="2800" dirty="0" smtClean="0"/>
              <a:t>月　審査（建設的対話）実施</a:t>
            </a:r>
            <a:endParaRPr lang="en-US" altLang="ja-JP" sz="2800" dirty="0" smtClean="0"/>
          </a:p>
          <a:p>
            <a:r>
              <a:rPr lang="en-US" altLang="ja-JP" sz="2800" dirty="0"/>
              <a:t>2012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月　総括所見公表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702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18457" y="783771"/>
            <a:ext cx="10787743" cy="1273630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韓国と条約審査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98862" y="2103120"/>
            <a:ext cx="10820400" cy="4024125"/>
          </a:xfrm>
        </p:spPr>
        <p:txBody>
          <a:bodyPr>
            <a:normAutofit lnSpcReduction="10000"/>
          </a:bodyPr>
          <a:lstStyle/>
          <a:p>
            <a:r>
              <a:rPr lang="en-US" altLang="ja-JP" sz="2800" dirty="0" smtClean="0"/>
              <a:t>2007</a:t>
            </a:r>
            <a:r>
              <a:rPr lang="ja-JP" altLang="en-US" sz="2800" dirty="0" smtClean="0"/>
              <a:t>年</a:t>
            </a:r>
            <a:r>
              <a:rPr lang="en-US" altLang="ja-JP" sz="2800" dirty="0"/>
              <a:t>3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署名（署名開放日）</a:t>
            </a:r>
            <a:endParaRPr lang="ja-JP" altLang="en-US" sz="2800" dirty="0"/>
          </a:p>
          <a:p>
            <a:r>
              <a:rPr lang="en-US" altLang="ja-JP" sz="2800" dirty="0"/>
              <a:t>2008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批准</a:t>
            </a:r>
          </a:p>
          <a:p>
            <a:r>
              <a:rPr lang="en-US" altLang="ja-JP" sz="2800" dirty="0" smtClean="0"/>
              <a:t>2011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第</a:t>
            </a:r>
            <a:r>
              <a:rPr lang="en-US" altLang="ja-JP" sz="2800" dirty="0"/>
              <a:t>1</a:t>
            </a:r>
            <a:r>
              <a:rPr lang="ja-JP" altLang="en-US" sz="2800" dirty="0"/>
              <a:t>回政府</a:t>
            </a:r>
            <a:r>
              <a:rPr lang="ja-JP" altLang="en-US" sz="2800" dirty="0" smtClean="0"/>
              <a:t>報告締め切り</a:t>
            </a:r>
            <a:endParaRPr lang="en-US" altLang="ja-JP" sz="2800" dirty="0" smtClean="0"/>
          </a:p>
          <a:p>
            <a:r>
              <a:rPr lang="en-US" altLang="ja-JP" sz="2800" dirty="0" smtClean="0"/>
              <a:t>2011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第</a:t>
            </a:r>
            <a:r>
              <a:rPr lang="en-US" altLang="ja-JP" sz="2800" dirty="0"/>
              <a:t>1</a:t>
            </a:r>
            <a:r>
              <a:rPr lang="ja-JP" altLang="en-US" sz="2800" dirty="0" smtClean="0"/>
              <a:t>回政府報告提出</a:t>
            </a:r>
            <a:endParaRPr lang="en-US" altLang="ja-JP" sz="2800" dirty="0"/>
          </a:p>
          <a:p>
            <a:r>
              <a:rPr lang="en-US" altLang="ja-JP" sz="2800" dirty="0" smtClean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/>
              <a:t>5</a:t>
            </a:r>
            <a:r>
              <a:rPr lang="ja-JP" altLang="en-US" sz="2800" dirty="0"/>
              <a:t>月　</a:t>
            </a:r>
            <a:r>
              <a:rPr lang="ja-JP" altLang="en-US" sz="2800" dirty="0" smtClean="0"/>
              <a:t>事前質問事項</a:t>
            </a:r>
            <a:r>
              <a:rPr lang="en-US" altLang="ja-JP" sz="2800" dirty="0" smtClean="0"/>
              <a:t>(LOIs)</a:t>
            </a:r>
            <a:r>
              <a:rPr lang="ja-JP" altLang="en-US" sz="2800" dirty="0" smtClean="0"/>
              <a:t>公表</a:t>
            </a:r>
            <a:endParaRPr lang="ja-JP" altLang="en-US" sz="2800" dirty="0"/>
          </a:p>
          <a:p>
            <a:r>
              <a:rPr lang="en-US" altLang="ja-JP" sz="2800" dirty="0" smtClean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事前質問事項</a:t>
            </a:r>
            <a:r>
              <a:rPr lang="en-US" altLang="ja-JP" sz="2800" dirty="0" smtClean="0"/>
              <a:t>(LOIs)</a:t>
            </a:r>
            <a:r>
              <a:rPr lang="ja-JP" altLang="en-US" sz="2800" dirty="0" err="1" smtClean="0"/>
              <a:t>へ</a:t>
            </a:r>
            <a:r>
              <a:rPr lang="ja-JP" altLang="en-US" sz="2800" dirty="0" err="1"/>
              <a:t>の</a:t>
            </a:r>
            <a:r>
              <a:rPr lang="ja-JP" altLang="en-US" sz="2800" dirty="0"/>
              <a:t>政府回答</a:t>
            </a:r>
          </a:p>
          <a:p>
            <a:r>
              <a:rPr lang="en-US" altLang="ja-JP" sz="2800" dirty="0" smtClean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/>
              <a:t>9</a:t>
            </a:r>
            <a:r>
              <a:rPr lang="ja-JP" altLang="en-US" sz="2800" dirty="0"/>
              <a:t>月　審査（建設的対話）実施</a:t>
            </a:r>
          </a:p>
          <a:p>
            <a:r>
              <a:rPr lang="en-US" altLang="ja-JP" sz="2800" dirty="0" smtClean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総括所見公表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628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0080" y="764373"/>
            <a:ext cx="10866120" cy="1299558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モンゴルと条約審査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sz="2800" dirty="0" smtClean="0"/>
              <a:t>2009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批准（署名なし）</a:t>
            </a:r>
            <a:endParaRPr lang="ja-JP" altLang="en-US" sz="2800" dirty="0"/>
          </a:p>
          <a:p>
            <a:r>
              <a:rPr lang="en-US" altLang="ja-JP" sz="2800" dirty="0"/>
              <a:t>2011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第</a:t>
            </a:r>
            <a:r>
              <a:rPr lang="en-US" altLang="ja-JP" sz="2800" dirty="0"/>
              <a:t>1</a:t>
            </a:r>
            <a:r>
              <a:rPr lang="ja-JP" altLang="en-US" sz="2800" dirty="0"/>
              <a:t>回政府報告締め切り</a:t>
            </a:r>
          </a:p>
          <a:p>
            <a:r>
              <a:rPr lang="en-US" altLang="ja-JP" sz="2800" dirty="0" smtClean="0"/>
              <a:t>2012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第</a:t>
            </a:r>
            <a:r>
              <a:rPr lang="en-US" altLang="ja-JP" sz="2800" dirty="0"/>
              <a:t>1</a:t>
            </a:r>
            <a:r>
              <a:rPr lang="ja-JP" altLang="en-US" sz="2800" dirty="0" smtClean="0"/>
              <a:t>回政府報告提出</a:t>
            </a:r>
            <a:endParaRPr lang="ja-JP" altLang="en-US" sz="2800" dirty="0"/>
          </a:p>
          <a:p>
            <a:r>
              <a:rPr lang="en-US" altLang="ja-JP" sz="2800" dirty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事前質問事項</a:t>
            </a:r>
            <a:r>
              <a:rPr lang="en-US" altLang="ja-JP" sz="2800" dirty="0" smtClean="0"/>
              <a:t>(LOIs)</a:t>
            </a:r>
            <a:r>
              <a:rPr lang="ja-JP" altLang="en-US" sz="2800" dirty="0" smtClean="0"/>
              <a:t>公表</a:t>
            </a:r>
            <a:endParaRPr lang="ja-JP" altLang="en-US" sz="2800" dirty="0"/>
          </a:p>
          <a:p>
            <a:r>
              <a:rPr lang="en-US" altLang="ja-JP" sz="2800" dirty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</a:t>
            </a:r>
            <a:r>
              <a:rPr lang="ja-JP" altLang="en-US" sz="2800" dirty="0" smtClean="0"/>
              <a:t>事前質問事項</a:t>
            </a:r>
            <a:r>
              <a:rPr lang="en-US" altLang="ja-JP" sz="2800" dirty="0" smtClean="0"/>
              <a:t>(LOIs)</a:t>
            </a:r>
            <a:r>
              <a:rPr lang="ja-JP" altLang="en-US" sz="2800" dirty="0" err="1" smtClean="0"/>
              <a:t>へ</a:t>
            </a:r>
            <a:r>
              <a:rPr lang="ja-JP" altLang="en-US" sz="2800" dirty="0" err="1"/>
              <a:t>の</a:t>
            </a:r>
            <a:r>
              <a:rPr lang="ja-JP" altLang="en-US" sz="2800" dirty="0"/>
              <a:t>政府</a:t>
            </a:r>
            <a:r>
              <a:rPr lang="ja-JP" altLang="en-US" sz="2800" dirty="0" smtClean="0"/>
              <a:t>回答提出</a:t>
            </a:r>
            <a:endParaRPr lang="ja-JP" altLang="en-US" sz="2800" dirty="0"/>
          </a:p>
          <a:p>
            <a:r>
              <a:rPr lang="en-US" altLang="ja-JP" sz="2800" dirty="0" smtClean="0"/>
              <a:t>2015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審査（建設的対話）実施</a:t>
            </a:r>
          </a:p>
          <a:p>
            <a:r>
              <a:rPr lang="en-US" altLang="ja-JP" sz="2800" dirty="0" smtClean="0"/>
              <a:t>2015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月</a:t>
            </a:r>
            <a:r>
              <a:rPr lang="ja-JP" altLang="en-US" sz="2800" dirty="0"/>
              <a:t>　総括所見公表</a:t>
            </a:r>
          </a:p>
          <a:p>
            <a:endParaRPr lang="ja-JP" altLang="en-US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13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80224"/>
            <a:ext cx="10820400" cy="1377177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概要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企画趣旨</a:t>
            </a:r>
            <a:endParaRPr kumimoji="1"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プログラム・資料、海外講師紹介</a:t>
            </a:r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障害者権利条約実施の国際的課題</a:t>
            </a:r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障害者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権利条約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の国際モニタリング：障害者権利委員会の歩み</a:t>
            </a:r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東アジアと条約年表</a:t>
            </a:r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東アジア６カ国</a:t>
            </a: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・地域（中国、香港、韓国、モンゴル、台湾、日本）報告</a:t>
            </a:r>
            <a:r>
              <a:rPr lang="ja-JP" altLang="en-US" sz="28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アウトライン</a:t>
            </a:r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総合司会からの御案内とお願い</a:t>
            </a:r>
          </a:p>
          <a:p>
            <a:endParaRPr lang="en-US" altLang="ja-JP" sz="2800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kumimoji="1" lang="ja-JP" altLang="en-US" sz="2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107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92331" y="770709"/>
            <a:ext cx="10813869" cy="1286692"/>
          </a:xfrm>
        </p:spPr>
        <p:txBody>
          <a:bodyPr/>
          <a:lstStyle/>
          <a:p>
            <a:pPr algn="ctr"/>
            <a:r>
              <a:rPr lang="ja-JP" altLang="en-US" dirty="0"/>
              <a:t>台湾</a:t>
            </a:r>
            <a:r>
              <a:rPr kumimoji="1" lang="ja-JP" altLang="en-US" dirty="0" smtClean="0"/>
              <a:t>と条約審査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sz="2800" dirty="0" smtClean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月　障害者権利条約施行法成立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2017</a:t>
            </a:r>
            <a:r>
              <a:rPr kumimoji="1" lang="ja-JP" altLang="en-US" sz="2800" dirty="0" smtClean="0"/>
              <a:t>年　第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回政府報告提出</a:t>
            </a:r>
            <a:endParaRPr lang="en-US" altLang="ja-JP" sz="2800" dirty="0"/>
          </a:p>
          <a:p>
            <a:r>
              <a:rPr lang="ja-JP" altLang="en-US" sz="2800" dirty="0" smtClean="0"/>
              <a:t>事前質問事項</a:t>
            </a:r>
            <a:r>
              <a:rPr lang="en-US" altLang="ja-JP" sz="2800" dirty="0" smtClean="0"/>
              <a:t>(LOIs)</a:t>
            </a:r>
            <a:r>
              <a:rPr lang="ja-JP" altLang="en-US" sz="2800" dirty="0" smtClean="0"/>
              <a:t>作成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審査（建設的対話）実施</a:t>
            </a:r>
            <a:endParaRPr lang="en-US" altLang="ja-JP" sz="2800" dirty="0" smtClean="0"/>
          </a:p>
          <a:p>
            <a:r>
              <a:rPr lang="ja-JP" altLang="en-US" sz="2800" dirty="0" smtClean="0"/>
              <a:t>総括所見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649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1520" y="731520"/>
            <a:ext cx="10774680" cy="1325881"/>
          </a:xfrm>
        </p:spPr>
        <p:txBody>
          <a:bodyPr/>
          <a:lstStyle/>
          <a:p>
            <a:pPr algn="ctr"/>
            <a:r>
              <a:rPr lang="ja-JP" altLang="en-US" dirty="0"/>
              <a:t>日本</a:t>
            </a:r>
            <a:r>
              <a:rPr kumimoji="1" lang="ja-JP" altLang="en-US" dirty="0" smtClean="0"/>
              <a:t>と条約審査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800" dirty="0" smtClean="0"/>
              <a:t>2007</a:t>
            </a:r>
            <a:r>
              <a:rPr kumimoji="1" lang="ja-JP" altLang="en-US" sz="2800" dirty="0" smtClean="0"/>
              <a:t>年</a:t>
            </a:r>
            <a:r>
              <a:rPr lang="en-US" altLang="ja-JP" sz="2800" dirty="0"/>
              <a:t>9</a:t>
            </a:r>
            <a:r>
              <a:rPr lang="ja-JP" altLang="en-US" sz="2800" dirty="0" smtClean="0"/>
              <a:t>月　</a:t>
            </a:r>
            <a:r>
              <a:rPr kumimoji="1" lang="ja-JP" altLang="en-US" sz="2800" dirty="0" smtClean="0"/>
              <a:t>署名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2014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　批准</a:t>
            </a:r>
            <a:endParaRPr lang="en-US" altLang="ja-JP" sz="2800" dirty="0" smtClean="0"/>
          </a:p>
          <a:p>
            <a:r>
              <a:rPr lang="en-US" altLang="ja-JP" sz="2800" dirty="0"/>
              <a:t>2016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　第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回政府報告締め切り（本日</a:t>
            </a:r>
            <a:r>
              <a:rPr lang="en-US" altLang="ja-JP" sz="2800" dirty="0" smtClean="0"/>
              <a:t>2/20)</a:t>
            </a:r>
          </a:p>
          <a:p>
            <a:r>
              <a:rPr kumimoji="1" lang="en-US" altLang="ja-JP" sz="2800" dirty="0" smtClean="0"/>
              <a:t>2016</a:t>
            </a:r>
            <a:r>
              <a:rPr kumimoji="1" lang="ja-JP" altLang="en-US" sz="2800" dirty="0" smtClean="0"/>
              <a:t>年春　第</a:t>
            </a:r>
            <a:r>
              <a:rPr kumimoji="1" lang="en-US" altLang="ja-JP" sz="2800" dirty="0" smtClean="0"/>
              <a:t>1</a:t>
            </a:r>
            <a:r>
              <a:rPr kumimoji="1" lang="ja-JP" altLang="en-US" sz="2800" dirty="0" smtClean="0"/>
              <a:t>回政府報告提出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2019/2020</a:t>
            </a:r>
            <a:r>
              <a:rPr lang="ja-JP" altLang="en-US" sz="2800" dirty="0" smtClean="0"/>
              <a:t>年　事前質問事項</a:t>
            </a:r>
            <a:r>
              <a:rPr lang="en-US" altLang="ja-JP" sz="2800" dirty="0" smtClean="0"/>
              <a:t>(LOIs)</a:t>
            </a:r>
            <a:r>
              <a:rPr lang="ja-JP" altLang="en-US" sz="2800" dirty="0" smtClean="0"/>
              <a:t>公表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2020</a:t>
            </a:r>
            <a:r>
              <a:rPr lang="ja-JP" altLang="en-US" sz="2800" dirty="0" smtClean="0"/>
              <a:t>年　審査（建設的対話）実施・総括所見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71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24829"/>
            <a:ext cx="10820400" cy="1332572"/>
          </a:xfrm>
        </p:spPr>
        <p:txBody>
          <a:bodyPr/>
          <a:lstStyle/>
          <a:p>
            <a:pPr algn="ctr"/>
            <a:r>
              <a:rPr lang="ja-JP" altLang="en-US" dirty="0"/>
              <a:t>障害者権利条約という共通の</a:t>
            </a:r>
            <a:r>
              <a:rPr lang="ja-JP" altLang="en-US" dirty="0" smtClean="0"/>
              <a:t>枠組み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東アジアでの国際</a:t>
            </a:r>
            <a:r>
              <a:rPr lang="ja-JP" altLang="en-US" dirty="0"/>
              <a:t>協力</a:t>
            </a:r>
            <a:r>
              <a:rPr lang="ja-JP" altLang="en-US" dirty="0" smtClean="0"/>
              <a:t>の推進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799" y="2174488"/>
            <a:ext cx="11078737" cy="4044197"/>
          </a:xfrm>
        </p:spPr>
        <p:txBody>
          <a:bodyPr>
            <a:normAutofit/>
          </a:bodyPr>
          <a:lstStyle/>
          <a:p>
            <a:r>
              <a:rPr kumimoji="1" lang="en-US" altLang="ja-JP" sz="2800" dirty="0" smtClean="0"/>
              <a:t>2015</a:t>
            </a:r>
            <a:r>
              <a:rPr kumimoji="1" lang="ja-JP" altLang="en-US" sz="2800" dirty="0" smtClean="0"/>
              <a:t>年</a:t>
            </a:r>
            <a:r>
              <a:rPr kumimoji="1" lang="en-US" altLang="ja-JP" sz="2800" dirty="0" smtClean="0"/>
              <a:t>10</a:t>
            </a:r>
            <a:r>
              <a:rPr kumimoji="1" lang="ja-JP" altLang="en-US" sz="2800" dirty="0" smtClean="0"/>
              <a:t>月</a:t>
            </a:r>
            <a:r>
              <a:rPr kumimoji="1" lang="en-US" altLang="ja-JP" sz="2800" dirty="0" smtClean="0"/>
              <a:t>22</a:t>
            </a:r>
            <a:r>
              <a:rPr lang="ja-JP" altLang="en-US" sz="2800" dirty="0" err="1"/>
              <a:t>・</a:t>
            </a:r>
            <a:r>
              <a:rPr kumimoji="1" lang="en-US" altLang="ja-JP" sz="2800" dirty="0" smtClean="0"/>
              <a:t>23</a:t>
            </a:r>
            <a:r>
              <a:rPr kumimoji="1" lang="ja-JP" altLang="en-US" sz="2800" dirty="0" smtClean="0"/>
              <a:t>日（東京）　日本障害フォーラム（</a:t>
            </a:r>
            <a:r>
              <a:rPr kumimoji="1" lang="en-US" altLang="ja-JP" sz="2800" dirty="0" smtClean="0"/>
              <a:t>JDF)</a:t>
            </a:r>
            <a:r>
              <a:rPr kumimoji="1" lang="ja-JP" altLang="en-US" sz="2800" dirty="0" smtClean="0"/>
              <a:t>日韓セッション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2015</a:t>
            </a:r>
            <a:r>
              <a:rPr kumimoji="1" lang="ja-JP" altLang="en-US" sz="2800" dirty="0" smtClean="0"/>
              <a:t>年</a:t>
            </a:r>
            <a:r>
              <a:rPr lang="en-US" altLang="ja-JP" sz="2800" dirty="0"/>
              <a:t>11</a:t>
            </a:r>
            <a:r>
              <a:rPr kumimoji="1" lang="ja-JP" altLang="en-US" sz="2800" dirty="0" smtClean="0"/>
              <a:t>月</a:t>
            </a:r>
            <a:r>
              <a:rPr kumimoji="1" lang="en-US" altLang="ja-JP" sz="2800" dirty="0" smtClean="0"/>
              <a:t>23</a:t>
            </a:r>
            <a:r>
              <a:rPr lang="ja-JP" altLang="en-US" sz="2800" dirty="0" err="1"/>
              <a:t>・</a:t>
            </a:r>
            <a:r>
              <a:rPr kumimoji="1" lang="en-US" altLang="ja-JP" sz="2800" dirty="0" smtClean="0"/>
              <a:t>24</a:t>
            </a:r>
            <a:r>
              <a:rPr kumimoji="1" lang="ja-JP" altLang="en-US" sz="2800" dirty="0" smtClean="0"/>
              <a:t>日（ソウル）　障害者権利条約国際ワークショップ</a:t>
            </a:r>
            <a:endParaRPr kumimoji="1" lang="en-US" altLang="ja-JP" sz="2800" dirty="0" smtClean="0"/>
          </a:p>
          <a:p>
            <a:r>
              <a:rPr lang="en-US" altLang="ja-JP" sz="2800" dirty="0"/>
              <a:t>2015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11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30</a:t>
            </a:r>
            <a:r>
              <a:rPr lang="ja-JP" altLang="en-US" sz="2800" dirty="0" smtClean="0"/>
              <a:t>日（北京）　障害学国際セミナー（日中韓）</a:t>
            </a:r>
            <a:endParaRPr kumimoji="1" lang="en-US" altLang="ja-JP" sz="2800" dirty="0" smtClean="0"/>
          </a:p>
          <a:p>
            <a:r>
              <a:rPr lang="en-US" altLang="ja-JP" sz="2800" dirty="0"/>
              <a:t>2015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12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17</a:t>
            </a:r>
            <a:r>
              <a:rPr lang="ja-JP" altLang="en-US" sz="2800" dirty="0" err="1"/>
              <a:t>・</a:t>
            </a:r>
            <a:r>
              <a:rPr lang="en-US" altLang="ja-JP" sz="2800" dirty="0" smtClean="0"/>
              <a:t>18</a:t>
            </a:r>
            <a:r>
              <a:rPr lang="ja-JP" altLang="en-US" sz="2800" dirty="0" smtClean="0"/>
              <a:t>日（台北）　障害者権利条約国際会議</a:t>
            </a:r>
            <a:endParaRPr kumimoji="1" lang="en-US" altLang="ja-JP" sz="2800" dirty="0" smtClean="0"/>
          </a:p>
          <a:p>
            <a:r>
              <a:rPr lang="en-US" altLang="ja-JP" sz="2800" dirty="0"/>
              <a:t>2016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20</a:t>
            </a:r>
            <a:r>
              <a:rPr lang="ja-JP" altLang="en-US" sz="2800" dirty="0" smtClean="0"/>
              <a:t>・</a:t>
            </a:r>
            <a:r>
              <a:rPr lang="en-US" altLang="ja-JP" sz="2800" dirty="0" smtClean="0"/>
              <a:t>21</a:t>
            </a:r>
            <a:r>
              <a:rPr lang="ja-JP" altLang="en-US" sz="2800" dirty="0" smtClean="0"/>
              <a:t>日（東京）　</a:t>
            </a:r>
            <a:endParaRPr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東アジアにおける障害者権利条約実施と市民社会公開講座</a:t>
            </a:r>
            <a:r>
              <a:rPr lang="en-US" altLang="ja-JP" sz="2800" dirty="0" smtClean="0"/>
              <a:t>				</a:t>
            </a:r>
            <a:r>
              <a:rPr lang="ja-JP" altLang="en-US" sz="2800" dirty="0" smtClean="0"/>
              <a:t>（中国、香港、韓国、モンゴル、台湾、日本）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166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799" y="1110342"/>
            <a:ext cx="10874829" cy="1293223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/>
              <a:t>６カ国・地域（中国、香港、韓国、モンゴル、台湾、日本</a:t>
            </a:r>
            <a:r>
              <a:rPr lang="ja-JP" altLang="en-US" dirty="0" smtClean="0"/>
              <a:t>）</a:t>
            </a:r>
            <a:r>
              <a:rPr lang="ja-JP" altLang="en-US" dirty="0"/>
              <a:t/>
            </a:r>
            <a:br>
              <a:rPr lang="ja-JP" altLang="en-US" dirty="0"/>
            </a:br>
            <a:r>
              <a:rPr lang="ja-JP" altLang="en-US" dirty="0"/>
              <a:t>報告</a:t>
            </a:r>
            <a:r>
              <a:rPr lang="ja-JP" altLang="en-US" dirty="0" smtClean="0"/>
              <a:t>アウトライン（１）</a:t>
            </a:r>
            <a:r>
              <a:rPr lang="ja-JP" altLang="en-US" dirty="0"/>
              <a:t/>
            </a:r>
            <a:br>
              <a:rPr lang="ja-JP" altLang="en-US" dirty="0"/>
            </a:b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2756263"/>
            <a:ext cx="10835640" cy="3462422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１</a:t>
            </a:r>
            <a:r>
              <a:rPr lang="ja-JP" altLang="en-US" sz="2800" dirty="0"/>
              <a:t>．	</a:t>
            </a:r>
            <a:r>
              <a:rPr lang="ja-JP" altLang="en-US" sz="2800" dirty="0" smtClean="0"/>
              <a:t>各国</a:t>
            </a:r>
            <a:r>
              <a:rPr lang="ja-JP" altLang="en-US" sz="2800" dirty="0"/>
              <a:t>・地域の障害者の全般的</a:t>
            </a:r>
            <a:r>
              <a:rPr lang="ja-JP" altLang="en-US" sz="2800" dirty="0" smtClean="0"/>
              <a:t>状況（簡潔に）</a:t>
            </a:r>
            <a:endParaRPr lang="ja-JP" altLang="en-US" sz="2800" dirty="0"/>
          </a:p>
          <a:p>
            <a:pPr lvl="1"/>
            <a:r>
              <a:rPr lang="en-US" altLang="ja-JP" sz="2800" dirty="0"/>
              <a:t>(</a:t>
            </a:r>
            <a:r>
              <a:rPr lang="ja-JP" altLang="en-US" sz="2800" dirty="0"/>
              <a:t>ア</a:t>
            </a:r>
            <a:r>
              <a:rPr lang="en-US" altLang="ja-JP" sz="2800" dirty="0"/>
              <a:t>)	</a:t>
            </a:r>
            <a:r>
              <a:rPr lang="ja-JP" altLang="en-US" sz="2800" dirty="0"/>
              <a:t>障害者の状況</a:t>
            </a:r>
          </a:p>
          <a:p>
            <a:pPr lvl="1"/>
            <a:r>
              <a:rPr lang="en-US" altLang="ja-JP" sz="2800" dirty="0"/>
              <a:t>(</a:t>
            </a:r>
            <a:r>
              <a:rPr lang="ja-JP" altLang="en-US" sz="2800" dirty="0"/>
              <a:t>イ</a:t>
            </a:r>
            <a:r>
              <a:rPr lang="en-US" altLang="ja-JP" sz="2800" dirty="0"/>
              <a:t>)	</a:t>
            </a:r>
            <a:r>
              <a:rPr lang="ja-JP" altLang="en-US" sz="2800" dirty="0"/>
              <a:t>障害者の数</a:t>
            </a:r>
          </a:p>
          <a:p>
            <a:pPr lvl="1"/>
            <a:r>
              <a:rPr lang="en-US" altLang="ja-JP" sz="2800" dirty="0"/>
              <a:t>(</a:t>
            </a:r>
            <a:r>
              <a:rPr lang="ja-JP" altLang="en-US" sz="2800" dirty="0"/>
              <a:t>ウ</a:t>
            </a:r>
            <a:r>
              <a:rPr lang="en-US" altLang="ja-JP" sz="2800" dirty="0"/>
              <a:t>)	</a:t>
            </a:r>
            <a:r>
              <a:rPr lang="ja-JP" altLang="en-US" sz="2800" dirty="0"/>
              <a:t>主要な法律</a:t>
            </a:r>
          </a:p>
          <a:p>
            <a:pPr lvl="1"/>
            <a:r>
              <a:rPr lang="en-US" altLang="ja-JP" sz="2800" dirty="0"/>
              <a:t>(</a:t>
            </a:r>
            <a:r>
              <a:rPr lang="ja-JP" altLang="en-US" sz="2800" dirty="0"/>
              <a:t>エ</a:t>
            </a:r>
            <a:r>
              <a:rPr lang="en-US" altLang="ja-JP" sz="2800" dirty="0"/>
              <a:t>)	</a:t>
            </a:r>
            <a:r>
              <a:rPr lang="ja-JP" altLang="en-US" sz="2800" dirty="0"/>
              <a:t>主要な障害分野の市民社会組織、障害者</a:t>
            </a:r>
            <a:r>
              <a:rPr lang="ja-JP" altLang="en-US" sz="2800" dirty="0" smtClean="0"/>
              <a:t>組織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40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27017"/>
            <a:ext cx="10783389" cy="1201784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/>
              <a:t>６カ国・地域（中国、香港、韓国、モンゴル、台湾、日本）</a:t>
            </a:r>
            <a:br>
              <a:rPr lang="ja-JP" altLang="en-US" dirty="0"/>
            </a:br>
            <a:r>
              <a:rPr lang="ja-JP" altLang="en-US" dirty="0"/>
              <a:t>報告</a:t>
            </a:r>
            <a:r>
              <a:rPr lang="ja-JP" altLang="en-US" dirty="0" smtClean="0"/>
              <a:t>アウトライン　（２）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799" y="1698171"/>
            <a:ext cx="10809515" cy="4336869"/>
          </a:xfrm>
        </p:spPr>
        <p:txBody>
          <a:bodyPr>
            <a:noAutofit/>
          </a:bodyPr>
          <a:lstStyle/>
          <a:p>
            <a:r>
              <a:rPr lang="ja-JP" altLang="en-US" sz="2800" dirty="0"/>
              <a:t>２．	市民社会組織と障害者組織の以下の段階での関与</a:t>
            </a:r>
          </a:p>
          <a:p>
            <a:pPr lvl="1"/>
            <a:r>
              <a:rPr lang="en-US" altLang="ja-JP" sz="2800" dirty="0"/>
              <a:t>(</a:t>
            </a:r>
            <a:r>
              <a:rPr lang="ja-JP" altLang="en-US" sz="2800" dirty="0"/>
              <a:t>ア</a:t>
            </a:r>
            <a:r>
              <a:rPr lang="en-US" altLang="ja-JP" sz="2800" dirty="0"/>
              <a:t>)	</a:t>
            </a:r>
            <a:r>
              <a:rPr lang="ja-JP" altLang="en-US" sz="2800" dirty="0"/>
              <a:t>条約交渉</a:t>
            </a:r>
          </a:p>
          <a:p>
            <a:pPr lvl="1"/>
            <a:r>
              <a:rPr lang="en-US" altLang="ja-JP" sz="2800" dirty="0"/>
              <a:t>(</a:t>
            </a:r>
            <a:r>
              <a:rPr lang="ja-JP" altLang="en-US" sz="2800" dirty="0"/>
              <a:t>イ</a:t>
            </a:r>
            <a:r>
              <a:rPr lang="en-US" altLang="ja-JP" sz="2800" dirty="0"/>
              <a:t>)	</a:t>
            </a:r>
            <a:r>
              <a:rPr lang="ja-JP" altLang="en-US" sz="2800" dirty="0" smtClean="0"/>
              <a:t>条約批准</a:t>
            </a:r>
            <a:r>
              <a:rPr lang="ja-JP" altLang="en-US" sz="2800" dirty="0"/>
              <a:t>過程</a:t>
            </a:r>
          </a:p>
          <a:p>
            <a:pPr lvl="1"/>
            <a:r>
              <a:rPr lang="en-US" altLang="ja-JP" sz="2800" dirty="0" smtClean="0"/>
              <a:t>(</a:t>
            </a:r>
            <a:r>
              <a:rPr lang="ja-JP" altLang="en-US" sz="2800" dirty="0"/>
              <a:t>ウ</a:t>
            </a:r>
            <a:r>
              <a:rPr lang="en-US" altLang="ja-JP" sz="2800" dirty="0"/>
              <a:t>)	</a:t>
            </a:r>
            <a:r>
              <a:rPr lang="ja-JP" altLang="en-US" sz="2800" dirty="0" smtClean="0"/>
              <a:t>政府報告作成過程</a:t>
            </a:r>
            <a:endParaRPr lang="ja-JP" altLang="en-US" sz="2800" dirty="0"/>
          </a:p>
          <a:p>
            <a:pPr lvl="1"/>
            <a:r>
              <a:rPr lang="en-US" altLang="ja-JP" sz="2800" dirty="0"/>
              <a:t>(</a:t>
            </a:r>
            <a:r>
              <a:rPr lang="ja-JP" altLang="en-US" sz="2800" dirty="0"/>
              <a:t>エ</a:t>
            </a:r>
            <a:r>
              <a:rPr lang="en-US" altLang="ja-JP" sz="2800" dirty="0"/>
              <a:t>)	</a:t>
            </a:r>
            <a:r>
              <a:rPr lang="ja-JP" altLang="en-US" sz="2800" dirty="0"/>
              <a:t>審査過程</a:t>
            </a:r>
          </a:p>
          <a:p>
            <a:pPr lvl="2"/>
            <a:r>
              <a:rPr lang="ja-JP" altLang="en-US" sz="2800" dirty="0"/>
              <a:t>①	パラレルレポート作成</a:t>
            </a:r>
          </a:p>
          <a:p>
            <a:pPr lvl="2"/>
            <a:r>
              <a:rPr lang="ja-JP" altLang="en-US" sz="2800" dirty="0"/>
              <a:t>②	</a:t>
            </a:r>
            <a:r>
              <a:rPr lang="ja-JP" altLang="en-US" sz="2800" dirty="0" smtClean="0"/>
              <a:t>事前質問事項</a:t>
            </a:r>
            <a:r>
              <a:rPr lang="en-US" altLang="ja-JP" sz="2800" dirty="0" smtClean="0"/>
              <a:t>(LOIs)</a:t>
            </a:r>
            <a:r>
              <a:rPr lang="ja-JP" altLang="en-US" sz="2800" dirty="0" smtClean="0"/>
              <a:t>作成</a:t>
            </a:r>
            <a:endParaRPr lang="ja-JP" altLang="en-US" sz="2800" dirty="0"/>
          </a:p>
          <a:p>
            <a:pPr lvl="2"/>
            <a:r>
              <a:rPr lang="ja-JP" altLang="en-US" sz="2800" dirty="0"/>
              <a:t>③	</a:t>
            </a:r>
            <a:r>
              <a:rPr lang="ja-JP" altLang="en-US" sz="2800" dirty="0" smtClean="0"/>
              <a:t>事前質問事項</a:t>
            </a:r>
            <a:r>
              <a:rPr lang="en-US" altLang="ja-JP" sz="2800" dirty="0" smtClean="0"/>
              <a:t>(LOIs)</a:t>
            </a:r>
            <a:r>
              <a:rPr lang="ja-JP" altLang="en-US" sz="2800" dirty="0" err="1" smtClean="0"/>
              <a:t>へ</a:t>
            </a:r>
            <a:r>
              <a:rPr lang="ja-JP" altLang="en-US" sz="2800" dirty="0" err="1"/>
              <a:t>の</a:t>
            </a:r>
            <a:r>
              <a:rPr lang="ja-JP" altLang="en-US" sz="2800" dirty="0"/>
              <a:t>政府回答への対応</a:t>
            </a:r>
          </a:p>
          <a:p>
            <a:pPr lvl="2"/>
            <a:r>
              <a:rPr lang="ja-JP" altLang="en-US" sz="2800" dirty="0"/>
              <a:t>④	総括所見（最終見解）案作成</a:t>
            </a:r>
          </a:p>
          <a:p>
            <a:pPr lvl="2"/>
            <a:r>
              <a:rPr lang="ja-JP" altLang="en-US" sz="2800" dirty="0"/>
              <a:t>⑤	</a:t>
            </a:r>
            <a:r>
              <a:rPr lang="ja-JP" altLang="en-US" sz="2800" dirty="0" smtClean="0"/>
              <a:t>ジュネーブでのブリーフィング・「建設的対話」参加</a:t>
            </a:r>
            <a:endParaRPr lang="ja-JP" altLang="en-US" sz="2800" dirty="0"/>
          </a:p>
          <a:p>
            <a:pPr lvl="1"/>
            <a:r>
              <a:rPr lang="en-US" altLang="ja-JP" sz="2800" dirty="0"/>
              <a:t>(</a:t>
            </a:r>
            <a:r>
              <a:rPr lang="ja-JP" altLang="en-US" sz="2800" dirty="0"/>
              <a:t>オ</a:t>
            </a:r>
            <a:r>
              <a:rPr lang="en-US" altLang="ja-JP" sz="2800" dirty="0"/>
              <a:t>)	</a:t>
            </a:r>
            <a:r>
              <a:rPr lang="ja-JP" altLang="en-US" sz="2800" dirty="0"/>
              <a:t>総括所見と</a:t>
            </a:r>
            <a:r>
              <a:rPr lang="ja-JP" altLang="en-US" sz="2800" dirty="0" smtClean="0"/>
              <a:t>フォローアップ</a:t>
            </a:r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440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21472" y="780585"/>
            <a:ext cx="11088029" cy="1276816"/>
          </a:xfrm>
        </p:spPr>
        <p:txBody>
          <a:bodyPr>
            <a:normAutofit fontScale="90000"/>
          </a:bodyPr>
          <a:lstStyle/>
          <a:p>
            <a:pPr algn="ctr"/>
            <a:r>
              <a:rPr lang="ja-JP" altLang="en-US" dirty="0"/>
              <a:t>６カ国・地域（中国、香港、韓国、モンゴル、台湾、日本）</a:t>
            </a:r>
            <a:br>
              <a:rPr lang="ja-JP" altLang="en-US" dirty="0"/>
            </a:br>
            <a:r>
              <a:rPr lang="ja-JP" altLang="en-US" dirty="0"/>
              <a:t>報告</a:t>
            </a:r>
            <a:r>
              <a:rPr lang="ja-JP" altLang="en-US" dirty="0" smtClean="0"/>
              <a:t>アウトライン（３）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sz="3200" dirty="0"/>
              <a:t>３</a:t>
            </a:r>
            <a:r>
              <a:rPr lang="ja-JP" altLang="en-US" sz="3200" dirty="0" smtClean="0"/>
              <a:t>．</a:t>
            </a:r>
            <a:r>
              <a:rPr lang="ja-JP" altLang="en-US" sz="2800" dirty="0" smtClean="0"/>
              <a:t>障害者</a:t>
            </a:r>
            <a:r>
              <a:rPr lang="ja-JP" altLang="en-US" sz="2800" dirty="0"/>
              <a:t>権利条約以前と</a:t>
            </a:r>
            <a:r>
              <a:rPr lang="ja-JP" altLang="en-US" sz="2800" dirty="0" smtClean="0"/>
              <a:t>、障害者</a:t>
            </a:r>
            <a:r>
              <a:rPr lang="ja-JP" altLang="en-US" sz="2800" dirty="0"/>
              <a:t>権利条約以後そして今後の課題</a:t>
            </a:r>
          </a:p>
          <a:p>
            <a:endParaRPr lang="ja-JP" altLang="en-US" sz="8000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88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624468"/>
            <a:ext cx="10820400" cy="1432933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ご案内とお願い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ja-JP" altLang="en-US" dirty="0"/>
              <a:t>・携帯電話の電源をお切り</a:t>
            </a:r>
            <a:r>
              <a:rPr lang="ja-JP" altLang="en-US" dirty="0" smtClean="0"/>
              <a:t>ください。</a:t>
            </a:r>
            <a:endParaRPr lang="ja-JP" altLang="en-US" dirty="0"/>
          </a:p>
          <a:p>
            <a:r>
              <a:rPr lang="ja-JP" altLang="en-US" dirty="0"/>
              <a:t>・記録のために撮影をしています。基本的にフロアーの写真は撮りませんが、</a:t>
            </a:r>
            <a:r>
              <a:rPr lang="ja-JP" altLang="en-US" dirty="0" smtClean="0"/>
              <a:t>気に</a:t>
            </a:r>
            <a:r>
              <a:rPr lang="ja-JP" altLang="en-US" dirty="0"/>
              <a:t>なる点があればお知らせください。</a:t>
            </a:r>
          </a:p>
          <a:p>
            <a:r>
              <a:rPr lang="ja-JP" altLang="en-US" dirty="0"/>
              <a:t>・資料の中にアンケート用紙を入れてあります。終了時に回収いたしますので</a:t>
            </a:r>
            <a:r>
              <a:rPr lang="ja-JP" altLang="en-US" dirty="0" smtClean="0"/>
              <a:t>是非</a:t>
            </a:r>
            <a:r>
              <a:rPr lang="ja-JP" altLang="en-US" dirty="0"/>
              <a:t>ご協力お願い致します。（中途で受付に提出</a:t>
            </a:r>
            <a:r>
              <a:rPr lang="ja-JP" altLang="en-US" dirty="0" smtClean="0"/>
              <a:t>も</a:t>
            </a:r>
            <a:r>
              <a:rPr lang="ja-JP" altLang="en-US" dirty="0"/>
              <a:t>可能です</a:t>
            </a:r>
            <a:r>
              <a:rPr lang="ja-JP" altLang="en-US" dirty="0" smtClean="0"/>
              <a:t>）</a:t>
            </a:r>
            <a:endParaRPr lang="ja-JP" altLang="en-US" dirty="0"/>
          </a:p>
          <a:p>
            <a:r>
              <a:rPr lang="ja-JP" altLang="en-US" dirty="0" smtClean="0"/>
              <a:t>アクセシブルトイレは地下</a:t>
            </a:r>
            <a:r>
              <a:rPr lang="en-US" altLang="ja-JP" dirty="0" smtClean="0"/>
              <a:t>1</a:t>
            </a:r>
            <a:r>
              <a:rPr lang="ja-JP" altLang="en-US" dirty="0" smtClean="0"/>
              <a:t>階、</a:t>
            </a:r>
            <a:r>
              <a:rPr lang="en-US" altLang="ja-JP" dirty="0" smtClean="0"/>
              <a:t>1</a:t>
            </a:r>
            <a:r>
              <a:rPr lang="ja-JP" altLang="en-US" dirty="0" smtClean="0"/>
              <a:t>階、</a:t>
            </a:r>
            <a:r>
              <a:rPr lang="en-US" altLang="ja-JP" dirty="0" smtClean="0"/>
              <a:t>3</a:t>
            </a:r>
            <a:r>
              <a:rPr lang="ja-JP" altLang="en-US" dirty="0" smtClean="0"/>
              <a:t>階にあります。</a:t>
            </a:r>
            <a:endParaRPr lang="en-US" altLang="ja-JP" dirty="0" smtClean="0"/>
          </a:p>
          <a:p>
            <a:r>
              <a:rPr lang="ja-JP" altLang="en-US" dirty="0" smtClean="0"/>
              <a:t>休憩室については、受付でお問い合わせください。</a:t>
            </a:r>
            <a:endParaRPr lang="en-US" altLang="ja-JP" dirty="0"/>
          </a:p>
          <a:p>
            <a:r>
              <a:rPr lang="ja-JP" altLang="en-US" dirty="0" smtClean="0"/>
              <a:t>自動販売機は</a:t>
            </a:r>
            <a:r>
              <a:rPr lang="en-US" altLang="ja-JP" dirty="0" smtClean="0"/>
              <a:t>1</a:t>
            </a:r>
            <a:r>
              <a:rPr lang="ja-JP" altLang="en-US" dirty="0" smtClean="0"/>
              <a:t>階です。</a:t>
            </a:r>
            <a:endParaRPr lang="en-US" altLang="ja-JP" dirty="0"/>
          </a:p>
          <a:p>
            <a:r>
              <a:rPr lang="ja-JP" altLang="en-US" dirty="0"/>
              <a:t>発言の冒頭で名前</a:t>
            </a:r>
            <a:r>
              <a:rPr lang="ja-JP" altLang="en-US" dirty="0" smtClean="0"/>
              <a:t>をお願いします。発言の際は、ゆっくり</a:t>
            </a:r>
            <a:r>
              <a:rPr lang="ja-JP" altLang="en-US" dirty="0"/>
              <a:t>と</a:t>
            </a:r>
            <a:r>
              <a:rPr lang="ja-JP" altLang="en-US" dirty="0" smtClean="0"/>
              <a:t>話してください。</a:t>
            </a:r>
            <a:endParaRPr lang="en-US" altLang="ja-JP" dirty="0" smtClean="0"/>
          </a:p>
          <a:p>
            <a:r>
              <a:rPr lang="ja-JP" altLang="en-US" dirty="0" smtClean="0"/>
              <a:t>海外ゲスト優先の場合があります。</a:t>
            </a:r>
            <a:endParaRPr lang="en-US" altLang="ja-JP" dirty="0" smtClean="0"/>
          </a:p>
          <a:p>
            <a:r>
              <a:rPr lang="ja-JP" altLang="en-US" dirty="0"/>
              <a:t>積極的</a:t>
            </a:r>
            <a:r>
              <a:rPr lang="ja-JP" altLang="en-US" dirty="0" smtClean="0"/>
              <a:t>な交流をお願いします。</a:t>
            </a:r>
            <a:endParaRPr lang="en-US" altLang="ja-JP" dirty="0" smtClean="0"/>
          </a:p>
          <a:p>
            <a:r>
              <a:rPr lang="ja-JP" altLang="en-US" dirty="0"/>
              <a:t>二日間</a:t>
            </a:r>
            <a:r>
              <a:rPr lang="ja-JP" altLang="en-US" dirty="0" smtClean="0"/>
              <a:t>の長丁場ですが</a:t>
            </a:r>
            <a:r>
              <a:rPr lang="ja-JP" altLang="en-US" dirty="0" smtClean="0"/>
              <a:t>、本企画を実り多いものにするために、ご協力をお願い申し上げます。</a:t>
            </a:r>
            <a:endParaRPr lang="en-US" altLang="ja-JP" dirty="0" smtClean="0"/>
          </a:p>
          <a:p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1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8019" y="758282"/>
            <a:ext cx="10954215" cy="1338147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企画趣旨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en-US" sz="2400" dirty="0" smtClean="0"/>
              <a:t>なぜ、東アジアか？東アジア</a:t>
            </a:r>
            <a:r>
              <a:rPr lang="ja-JP" altLang="en-US" sz="2400" dirty="0"/>
              <a:t>の</a:t>
            </a:r>
            <a:r>
              <a:rPr lang="ja-JP" altLang="en-US" sz="2400" dirty="0" smtClean="0"/>
              <a:t>平和と発展の</a:t>
            </a:r>
            <a:r>
              <a:rPr lang="ja-JP" altLang="en-US" sz="2400" dirty="0"/>
              <a:t>ため</a:t>
            </a:r>
            <a:r>
              <a:rPr lang="ja-JP" altLang="en-US" sz="2400" dirty="0" smtClean="0"/>
              <a:t>に</a:t>
            </a:r>
            <a:endParaRPr lang="en-US" altLang="ja-JP" sz="2400" dirty="0" smtClean="0"/>
          </a:p>
          <a:p>
            <a:pPr lvl="1"/>
            <a:r>
              <a:rPr lang="en-US" altLang="ja-JP" sz="2400" dirty="0" smtClean="0"/>
              <a:t>2012</a:t>
            </a:r>
            <a:r>
              <a:rPr lang="ja-JP" altLang="en-US" sz="2400" dirty="0" smtClean="0"/>
              <a:t>年　日中尖閣</a:t>
            </a:r>
            <a:r>
              <a:rPr lang="ja-JP" altLang="en-US" sz="2400" dirty="0"/>
              <a:t>諸島</a:t>
            </a:r>
            <a:r>
              <a:rPr lang="ja-JP" altLang="en-US" sz="2400" dirty="0" smtClean="0"/>
              <a:t>・釣魚島紛争</a:t>
            </a:r>
            <a:endParaRPr lang="en-US" altLang="ja-JP" sz="2400" dirty="0" smtClean="0"/>
          </a:p>
          <a:p>
            <a:pPr lvl="1"/>
            <a:r>
              <a:rPr lang="en-US" altLang="ja-JP" sz="2400" dirty="0"/>
              <a:t>2013</a:t>
            </a:r>
            <a:r>
              <a:rPr lang="ja-JP" altLang="en-US" sz="2400" dirty="0" smtClean="0"/>
              <a:t>年　</a:t>
            </a:r>
            <a:r>
              <a:rPr lang="en-US" altLang="ja-JP" sz="2400" dirty="0" smtClean="0"/>
              <a:t>REASE</a:t>
            </a:r>
            <a:r>
              <a:rPr lang="ja-JP" altLang="en-US" sz="2400" dirty="0" smtClean="0"/>
              <a:t>中国難病・障害・市民社会公開講座（１）（２）</a:t>
            </a:r>
            <a:endParaRPr lang="en-US" altLang="ja-JP" sz="2400" dirty="0"/>
          </a:p>
          <a:p>
            <a:r>
              <a:rPr kumimoji="1" lang="ja-JP" altLang="en-US" sz="2400" dirty="0" smtClean="0"/>
              <a:t>政治的、軍事的緊張に満ちた東アジア</a:t>
            </a:r>
            <a:endParaRPr kumimoji="1" lang="en-US" altLang="ja-JP" sz="2400" dirty="0" smtClean="0"/>
          </a:p>
          <a:p>
            <a:pPr lvl="1"/>
            <a:r>
              <a:rPr lang="ja-JP" altLang="en-US" sz="2400" dirty="0" smtClean="0"/>
              <a:t>韓国、北朝鮮、</a:t>
            </a:r>
            <a:r>
              <a:rPr lang="ja-JP" altLang="en-US" sz="2400" dirty="0"/>
              <a:t>台湾、</a:t>
            </a:r>
            <a:r>
              <a:rPr lang="ja-JP" altLang="en-US" sz="2400" dirty="0" smtClean="0"/>
              <a:t>中国</a:t>
            </a:r>
            <a:r>
              <a:rPr lang="ja-JP" altLang="en-US" sz="2400" dirty="0"/>
              <a:t>、</a:t>
            </a:r>
            <a:r>
              <a:rPr lang="ja-JP" altLang="en-US" sz="2400" dirty="0" smtClean="0"/>
              <a:t>日本、</a:t>
            </a:r>
            <a:r>
              <a:rPr lang="ja-JP" altLang="en-US" sz="2400" dirty="0"/>
              <a:t>香港、</a:t>
            </a:r>
            <a:r>
              <a:rPr lang="ja-JP" altLang="en-US" sz="2400" dirty="0" smtClean="0"/>
              <a:t>マカオ</a:t>
            </a:r>
            <a:r>
              <a:rPr lang="ja-JP" altLang="en-US" sz="2400" dirty="0"/>
              <a:t>、</a:t>
            </a:r>
            <a:r>
              <a:rPr lang="ja-JP" altLang="en-US" sz="2400" dirty="0" smtClean="0"/>
              <a:t>モンゴル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共生</a:t>
            </a:r>
            <a:r>
              <a:rPr lang="ja-JP" altLang="en-US" sz="2400" dirty="0"/>
              <a:t>の東アジアの市民社会ネットワークに</a:t>
            </a:r>
            <a:r>
              <a:rPr lang="ja-JP" altLang="en-US" sz="2400" dirty="0" smtClean="0"/>
              <a:t>向けて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障害者権利条約と障害者</a:t>
            </a:r>
            <a:r>
              <a:rPr lang="ja-JP" altLang="en-US" sz="2400" dirty="0" smtClean="0"/>
              <a:t>組織・</a:t>
            </a:r>
            <a:r>
              <a:rPr kumimoji="1" lang="ja-JP" altLang="en-US" sz="2400" dirty="0" smtClean="0"/>
              <a:t>市民社会組織の役割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目的①</a:t>
            </a:r>
            <a:r>
              <a:rPr lang="ja-JP" altLang="en-US" sz="2400" dirty="0"/>
              <a:t>東アジア各地域での障害者権利条約実施の市民社会の経験の</a:t>
            </a:r>
            <a:r>
              <a:rPr lang="ja-JP" altLang="en-US" sz="2400" dirty="0" smtClean="0"/>
              <a:t>共有</a:t>
            </a:r>
            <a:endParaRPr lang="en-US" altLang="ja-JP" sz="2400" dirty="0" smtClean="0"/>
          </a:p>
          <a:p>
            <a:r>
              <a:rPr lang="ja-JP" altLang="en-US" sz="2400" dirty="0" smtClean="0"/>
              <a:t>目的②</a:t>
            </a:r>
            <a:r>
              <a:rPr lang="ja-JP" altLang="en-US" sz="2400" dirty="0"/>
              <a:t>障害者組織をはじめとする東アジアの市民社会のネットワークの</a:t>
            </a:r>
            <a:r>
              <a:rPr lang="ja-JP" altLang="en-US" sz="2400" dirty="0" smtClean="0"/>
              <a:t>強化</a:t>
            </a:r>
            <a:endParaRPr lang="en-US" altLang="ja-JP" sz="2400" dirty="0"/>
          </a:p>
          <a:p>
            <a:endParaRPr kumimoji="1" lang="en-US" altLang="ja-JP" sz="2400" dirty="0" smtClean="0"/>
          </a:p>
          <a:p>
            <a:endParaRPr kumimoji="1"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925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53998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プログラム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sz="2800" dirty="0" smtClean="0"/>
              <a:t>21</a:t>
            </a:r>
            <a:r>
              <a:rPr kumimoji="1" lang="ja-JP" altLang="en-US" sz="2800" dirty="0" smtClean="0"/>
              <a:t>日午後　最終パネルディスカッション</a:t>
            </a:r>
            <a:endParaRPr kumimoji="1" lang="en-US" altLang="ja-JP" sz="2800" dirty="0" smtClean="0"/>
          </a:p>
          <a:p>
            <a:pPr marL="0" indent="0">
              <a:buNone/>
            </a:pPr>
            <a:r>
              <a:rPr lang="ja-JP" altLang="en-US" sz="2800" dirty="0"/>
              <a:t>　</a:t>
            </a:r>
            <a:r>
              <a:rPr lang="ja-JP" altLang="en-US" sz="2800" dirty="0" smtClean="0"/>
              <a:t>　</a:t>
            </a:r>
            <a:r>
              <a:rPr kumimoji="1" lang="ja-JP" altLang="en-US" sz="2800" dirty="0" smtClean="0"/>
              <a:t>「東アジアにおける障害者権利条約実施と市民社会」</a:t>
            </a:r>
            <a:endParaRPr kumimoji="1" lang="en-US" altLang="ja-JP" sz="2800" dirty="0" smtClean="0"/>
          </a:p>
          <a:p>
            <a:r>
              <a:rPr lang="ja-JP" altLang="en-US" sz="2800" dirty="0"/>
              <a:t>二日間</a:t>
            </a:r>
            <a:r>
              <a:rPr lang="ja-JP" altLang="en-US" sz="2800" dirty="0" smtClean="0"/>
              <a:t>の感想と、東アジアとしての連携やネットワークの可能性</a:t>
            </a:r>
            <a:endParaRPr kumimoji="1"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171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80585"/>
            <a:ext cx="10820400" cy="1276816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障害者権利条約実施の国際的課題（１）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2141035"/>
            <a:ext cx="11011829" cy="3980986"/>
          </a:xfrm>
        </p:spPr>
        <p:txBody>
          <a:bodyPr>
            <a:normAutofit/>
          </a:bodyPr>
          <a:lstStyle/>
          <a:p>
            <a:r>
              <a:rPr kumimoji="1" lang="ja-JP" altLang="en-US" sz="2800" dirty="0" smtClean="0"/>
              <a:t>条約：批准数</a:t>
            </a:r>
            <a:r>
              <a:rPr kumimoji="1" lang="en-US" altLang="ja-JP" sz="2800" dirty="0" smtClean="0"/>
              <a:t>161</a:t>
            </a:r>
            <a:r>
              <a:rPr lang="ja-JP" altLang="en-US" sz="2800" dirty="0" err="1"/>
              <a:t>、</a:t>
            </a:r>
            <a:r>
              <a:rPr kumimoji="1" lang="ja-JP" altLang="en-US" sz="2800" dirty="0" smtClean="0"/>
              <a:t>選択的議定書：批准数</a:t>
            </a:r>
            <a:r>
              <a:rPr kumimoji="1" lang="en-US" altLang="ja-JP" sz="2800" dirty="0" smtClean="0"/>
              <a:t>88</a:t>
            </a:r>
            <a:r>
              <a:rPr lang="ja-JP" altLang="en-US" sz="2800" dirty="0" smtClean="0"/>
              <a:t>　（</a:t>
            </a:r>
            <a:r>
              <a:rPr lang="en-US" altLang="ja-JP" sz="2800" dirty="0"/>
              <a:t>2016</a:t>
            </a:r>
            <a:r>
              <a:rPr lang="ja-JP" altLang="en-US" sz="2800" dirty="0"/>
              <a:t>年</a:t>
            </a:r>
            <a:r>
              <a:rPr lang="en-US" altLang="ja-JP" sz="2800" dirty="0"/>
              <a:t>2</a:t>
            </a:r>
            <a:r>
              <a:rPr lang="ja-JP" altLang="en-US" sz="2800" dirty="0" smtClean="0"/>
              <a:t>月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日現在）</a:t>
            </a:r>
            <a:endParaRPr lang="en-US" altLang="ja-JP" sz="2800" dirty="0" smtClean="0"/>
          </a:p>
          <a:p>
            <a:r>
              <a:rPr kumimoji="1" lang="ja-JP" altLang="en-US" sz="2800" dirty="0" smtClean="0"/>
              <a:t>第</a:t>
            </a:r>
            <a:r>
              <a:rPr kumimoji="1" lang="en-US" altLang="ja-JP" sz="2800" dirty="0"/>
              <a:t>1</a:t>
            </a:r>
            <a:r>
              <a:rPr kumimoji="1" lang="ja-JP" altLang="en-US" sz="2800" dirty="0" smtClean="0"/>
              <a:t>回審査終了数　</a:t>
            </a:r>
            <a:r>
              <a:rPr kumimoji="1" lang="en-US" altLang="ja-JP" sz="2800" dirty="0" smtClean="0"/>
              <a:t>33</a:t>
            </a:r>
          </a:p>
          <a:p>
            <a:r>
              <a:rPr lang="ja-JP" altLang="en-US" sz="2800" dirty="0" smtClean="0"/>
              <a:t>政府</a:t>
            </a:r>
            <a:r>
              <a:rPr lang="ja-JP" altLang="en-US" sz="2800" dirty="0"/>
              <a:t>報告</a:t>
            </a:r>
            <a:r>
              <a:rPr lang="ja-JP" altLang="en-US" sz="2800" dirty="0" smtClean="0"/>
              <a:t>の提出率の低さ</a:t>
            </a:r>
            <a:r>
              <a:rPr lang="en-US" altLang="ja-JP" sz="2800" dirty="0" smtClean="0"/>
              <a:t>(3</a:t>
            </a:r>
            <a:r>
              <a:rPr lang="ja-JP" altLang="en-US" sz="2800" dirty="0" smtClean="0"/>
              <a:t>割以上の締約国が未提出状態）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審査待機期間の長さ（</a:t>
            </a:r>
            <a:r>
              <a:rPr lang="en-US" altLang="ja-JP" sz="2800" dirty="0" smtClean="0"/>
              <a:t>4</a:t>
            </a:r>
            <a:r>
              <a:rPr lang="ja-JP" altLang="en-US" sz="2800" dirty="0" smtClean="0"/>
              <a:t>年前後）</a:t>
            </a:r>
            <a:endParaRPr lang="en-US" altLang="ja-JP" sz="28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8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80585"/>
            <a:ext cx="10820400" cy="1276816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障害者権利条約実施の国際的課題（２）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2141034"/>
            <a:ext cx="11034132" cy="4638907"/>
          </a:xfrm>
        </p:spPr>
        <p:txBody>
          <a:bodyPr>
            <a:normAutofit/>
          </a:bodyPr>
          <a:lstStyle/>
          <a:p>
            <a:r>
              <a:rPr lang="ja-JP" altLang="en-US" sz="2400" dirty="0" smtClean="0"/>
              <a:t>条約の理解と普及</a:t>
            </a:r>
            <a:endParaRPr lang="en-US" altLang="ja-JP" sz="2400" dirty="0" smtClean="0"/>
          </a:p>
          <a:p>
            <a:r>
              <a:rPr lang="ja-JP" altLang="en-US" sz="2400" dirty="0" smtClean="0"/>
              <a:t>一般的</a:t>
            </a:r>
            <a:r>
              <a:rPr lang="ja-JP" altLang="en-US" sz="2400" dirty="0"/>
              <a:t>意見</a:t>
            </a:r>
          </a:p>
          <a:p>
            <a:pPr lvl="1"/>
            <a:r>
              <a:rPr lang="ja-JP" altLang="en-US" sz="2400" dirty="0"/>
              <a:t>第</a:t>
            </a:r>
            <a:r>
              <a:rPr lang="en-US" altLang="ja-JP" sz="2400" dirty="0"/>
              <a:t>1</a:t>
            </a:r>
            <a:r>
              <a:rPr lang="ja-JP" altLang="en-US" sz="2400" dirty="0"/>
              <a:t>号　法的能力（</a:t>
            </a:r>
            <a:r>
              <a:rPr lang="en-US" altLang="ja-JP" sz="2400" dirty="0"/>
              <a:t>2014</a:t>
            </a:r>
            <a:r>
              <a:rPr lang="ja-JP" altLang="en-US" sz="2400" dirty="0"/>
              <a:t>年）代替的意思決定から支援付意思決定への移行・成年後見制度</a:t>
            </a:r>
          </a:p>
          <a:p>
            <a:pPr lvl="1"/>
            <a:r>
              <a:rPr lang="ja-JP" altLang="en-US" sz="2400" dirty="0"/>
              <a:t>第</a:t>
            </a:r>
            <a:r>
              <a:rPr lang="en-US" altLang="ja-JP" sz="2400" dirty="0"/>
              <a:t>2</a:t>
            </a:r>
            <a:r>
              <a:rPr lang="ja-JP" altLang="en-US" sz="2400" dirty="0"/>
              <a:t>号　アクセシビリティ（</a:t>
            </a:r>
            <a:r>
              <a:rPr lang="en-US" altLang="ja-JP" sz="2400" dirty="0"/>
              <a:t>2014</a:t>
            </a:r>
            <a:r>
              <a:rPr lang="ja-JP" altLang="en-US" sz="2400" dirty="0"/>
              <a:t>年）合理的配慮とアクセシビリティの関係</a:t>
            </a:r>
          </a:p>
          <a:p>
            <a:pPr lvl="1"/>
            <a:r>
              <a:rPr lang="ja-JP" altLang="en-US" sz="2400" dirty="0"/>
              <a:t>第</a:t>
            </a:r>
            <a:r>
              <a:rPr lang="en-US" altLang="ja-JP" sz="2400" dirty="0"/>
              <a:t>3</a:t>
            </a:r>
            <a:r>
              <a:rPr lang="ja-JP" altLang="en-US" sz="2400" dirty="0"/>
              <a:t>号　女性・女児障害者（</a:t>
            </a:r>
            <a:r>
              <a:rPr lang="en-US" altLang="ja-JP" sz="2400" dirty="0"/>
              <a:t>2016</a:t>
            </a:r>
            <a:r>
              <a:rPr lang="ja-JP" altLang="en-US" sz="2400" dirty="0"/>
              <a:t>年予定）ジェンダー</a:t>
            </a:r>
          </a:p>
          <a:p>
            <a:pPr lvl="1"/>
            <a:r>
              <a:rPr lang="ja-JP" altLang="en-US" sz="2400" dirty="0"/>
              <a:t>第</a:t>
            </a:r>
            <a:r>
              <a:rPr lang="en-US" altLang="ja-JP" sz="2400" dirty="0"/>
              <a:t>4</a:t>
            </a:r>
            <a:r>
              <a:rPr lang="ja-JP" altLang="en-US" sz="2400" dirty="0"/>
              <a:t>号　</a:t>
            </a:r>
            <a:r>
              <a:rPr lang="ja-JP" altLang="en-US" sz="2400" dirty="0" smtClean="0"/>
              <a:t>インクルーシブ教育（</a:t>
            </a:r>
            <a:r>
              <a:rPr lang="en-US" altLang="ja-JP" sz="2400" dirty="0"/>
              <a:t>2016</a:t>
            </a:r>
            <a:r>
              <a:rPr lang="ja-JP" altLang="en-US" sz="2400" dirty="0"/>
              <a:t>年予定）</a:t>
            </a:r>
          </a:p>
          <a:p>
            <a:pPr lvl="1"/>
            <a:r>
              <a:rPr lang="ja-JP" altLang="en-US" sz="2400" dirty="0"/>
              <a:t>第</a:t>
            </a:r>
            <a:r>
              <a:rPr lang="en-US" altLang="ja-JP" sz="2400" dirty="0"/>
              <a:t>5</a:t>
            </a:r>
            <a:r>
              <a:rPr lang="ja-JP" altLang="en-US" sz="2400" dirty="0"/>
              <a:t>号　自立した生活及び地域社会への</a:t>
            </a:r>
            <a:r>
              <a:rPr lang="ja-JP" altLang="en-US" sz="2400" dirty="0" smtClean="0"/>
              <a:t>包容（</a:t>
            </a:r>
            <a:r>
              <a:rPr lang="en-US" altLang="ja-JP" sz="2400" dirty="0"/>
              <a:t>2017</a:t>
            </a:r>
            <a:r>
              <a:rPr lang="ja-JP" altLang="en-US" sz="2400" dirty="0"/>
              <a:t>年以降）</a:t>
            </a:r>
          </a:p>
          <a:p>
            <a:r>
              <a:rPr lang="ja-JP" altLang="en-US" sz="2400" dirty="0"/>
              <a:t>ガイドライン</a:t>
            </a:r>
          </a:p>
          <a:p>
            <a:pPr lvl="1"/>
            <a:r>
              <a:rPr lang="ja-JP" altLang="en-US" sz="2400" dirty="0"/>
              <a:t>第</a:t>
            </a:r>
            <a:r>
              <a:rPr lang="en-US" altLang="ja-JP" sz="2400" dirty="0"/>
              <a:t>14</a:t>
            </a:r>
            <a:r>
              <a:rPr lang="ja-JP" altLang="en-US" sz="2400" dirty="0" smtClean="0"/>
              <a:t>条　身体</a:t>
            </a:r>
            <a:r>
              <a:rPr lang="ja-JP" altLang="en-US" sz="2400" dirty="0"/>
              <a:t>の自由及び</a:t>
            </a:r>
            <a:r>
              <a:rPr lang="ja-JP" altLang="en-US" sz="2400" dirty="0" smtClean="0"/>
              <a:t>安全（</a:t>
            </a:r>
            <a:r>
              <a:rPr lang="en-US" altLang="ja-JP" sz="2400" dirty="0" smtClean="0"/>
              <a:t>2015</a:t>
            </a:r>
            <a:r>
              <a:rPr lang="ja-JP" altLang="en-US" sz="2400" dirty="0" smtClean="0"/>
              <a:t>年）</a:t>
            </a:r>
            <a:endParaRPr lang="ja-JP" altLang="en-US" sz="24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844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780585"/>
            <a:ext cx="10820400" cy="1276816"/>
          </a:xfrm>
        </p:spPr>
        <p:txBody>
          <a:bodyPr/>
          <a:lstStyle/>
          <a:p>
            <a:pPr algn="ctr"/>
            <a:r>
              <a:rPr kumimoji="1" lang="ja-JP" altLang="en-US" dirty="0" smtClean="0"/>
              <a:t>障害者権利条約実施の国際的課題（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85800" y="2141034"/>
            <a:ext cx="11034132" cy="4638907"/>
          </a:xfrm>
        </p:spPr>
        <p:txBody>
          <a:bodyPr>
            <a:normAutofit/>
          </a:bodyPr>
          <a:lstStyle/>
          <a:p>
            <a:r>
              <a:rPr lang="ja-JP" altLang="en-US" sz="2800" dirty="0" smtClean="0"/>
              <a:t>人権分野での展開：他</a:t>
            </a:r>
            <a:r>
              <a:rPr lang="ja-JP" altLang="en-US" sz="2800" dirty="0"/>
              <a:t>の</a:t>
            </a:r>
            <a:r>
              <a:rPr lang="ja-JP" altLang="en-US" sz="2800" dirty="0" smtClean="0"/>
              <a:t>条約体との連携強化（自由権規約委員会、社会権規約委員会、女性差別撤廃委員会、子どもの権利委員会等）</a:t>
            </a:r>
            <a:endParaRPr lang="ja-JP" altLang="en-US" sz="2800" dirty="0"/>
          </a:p>
          <a:p>
            <a:r>
              <a:rPr lang="ja-JP" altLang="en-US" sz="2800" dirty="0" smtClean="0"/>
              <a:t>開発との連携：</a:t>
            </a:r>
            <a:r>
              <a:rPr lang="en-US" altLang="ja-JP" sz="2800" dirty="0" smtClean="0"/>
              <a:t>2030</a:t>
            </a:r>
            <a:r>
              <a:rPr lang="ja-JP" altLang="en-US" sz="2800" dirty="0"/>
              <a:t>開発アジェンダの持続的開発目標（</a:t>
            </a:r>
            <a:r>
              <a:rPr lang="en-US" altLang="ja-JP" sz="2800" dirty="0"/>
              <a:t>SDG</a:t>
            </a:r>
            <a:r>
              <a:rPr lang="ja-JP" altLang="en-US" sz="2800" dirty="0" smtClean="0"/>
              <a:t>ｓ：</a:t>
            </a:r>
            <a:r>
              <a:rPr lang="en-US" altLang="ja-JP" sz="2800" dirty="0" smtClean="0"/>
              <a:t>17</a:t>
            </a:r>
            <a:r>
              <a:rPr lang="ja-JP" altLang="en-US" sz="2800" dirty="0" smtClean="0"/>
              <a:t>目標）</a:t>
            </a:r>
            <a:r>
              <a:rPr lang="ja-JP" altLang="en-US" sz="2800" dirty="0"/>
              <a:t>との</a:t>
            </a:r>
            <a:r>
              <a:rPr lang="ja-JP" altLang="en-US" sz="2800" dirty="0" smtClean="0"/>
              <a:t>リンク（ハイレベル政治フォーラム）</a:t>
            </a:r>
            <a:endParaRPr lang="ja-JP" altLang="en-US" sz="2800" dirty="0"/>
          </a:p>
          <a:p>
            <a:r>
              <a:rPr lang="ja-JP" altLang="en-US" sz="2800" dirty="0" smtClean="0"/>
              <a:t>アジア太平洋地域の取組み：アジア</a:t>
            </a:r>
            <a:r>
              <a:rPr lang="ja-JP" altLang="en-US" sz="2800" dirty="0"/>
              <a:t>太平洋障害者の十年（第</a:t>
            </a:r>
            <a:r>
              <a:rPr lang="en-US" altLang="ja-JP" sz="2800" dirty="0"/>
              <a:t>3</a:t>
            </a:r>
            <a:r>
              <a:rPr lang="ja-JP" altLang="en-US" sz="2800" dirty="0" smtClean="0"/>
              <a:t>次：</a:t>
            </a:r>
            <a:r>
              <a:rPr lang="en-US" altLang="ja-JP" sz="2800" dirty="0" smtClean="0"/>
              <a:t>2013</a:t>
            </a:r>
            <a:r>
              <a:rPr lang="ja-JP" altLang="en-US" sz="2800" dirty="0"/>
              <a:t>年－</a:t>
            </a:r>
            <a:r>
              <a:rPr lang="en-US" altLang="ja-JP" sz="2800" dirty="0" smtClean="0"/>
              <a:t>2022</a:t>
            </a:r>
            <a:r>
              <a:rPr lang="ja-JP" altLang="en-US" sz="2800" dirty="0"/>
              <a:t>年）</a:t>
            </a:r>
            <a:r>
              <a:rPr lang="ja-JP" altLang="en-US" sz="2800" dirty="0" smtClean="0"/>
              <a:t>「権利を実現するインチョン</a:t>
            </a:r>
            <a:r>
              <a:rPr lang="ja-JP" altLang="en-US" sz="2800" dirty="0"/>
              <a:t>戦略</a:t>
            </a:r>
            <a:r>
              <a:rPr lang="ja-JP" altLang="en-US" sz="2800" dirty="0" smtClean="0"/>
              <a:t>」（</a:t>
            </a:r>
            <a:r>
              <a:rPr lang="en-US" altLang="ja-JP" sz="2800" dirty="0" smtClean="0"/>
              <a:t>10</a:t>
            </a:r>
            <a:r>
              <a:rPr lang="ja-JP" altLang="en-US" sz="2800" dirty="0" smtClean="0"/>
              <a:t>目標）と</a:t>
            </a:r>
            <a:r>
              <a:rPr lang="ja-JP" altLang="en-US" sz="2800" dirty="0"/>
              <a:t>の連携</a:t>
            </a:r>
          </a:p>
          <a:p>
            <a:endParaRPr lang="ja-JP" altLang="en-US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02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13954" y="613954"/>
            <a:ext cx="10892246" cy="1443447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障害者権利委員会の歩み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2</a:t>
            </a:r>
            <a:r>
              <a:rPr lang="en-US" altLang="ja-JP" dirty="0" smtClean="0"/>
              <a:t>009-2010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3393" y="2060848"/>
            <a:ext cx="11425268" cy="3958952"/>
          </a:xfrm>
        </p:spPr>
        <p:txBody>
          <a:bodyPr>
            <a:normAutofit fontScale="92500" lnSpcReduction="20000"/>
          </a:bodyPr>
          <a:lstStyle/>
          <a:p>
            <a:r>
              <a:rPr lang="ja-JP" altLang="en-US" sz="3200" dirty="0" smtClean="0"/>
              <a:t>第１回会期　</a:t>
            </a:r>
            <a:r>
              <a:rPr lang="en-US" altLang="ja-JP" sz="3200" dirty="0" smtClean="0"/>
              <a:t>2009/2</a:t>
            </a:r>
            <a:r>
              <a:rPr lang="ja-JP" altLang="en-US" sz="3200" dirty="0" smtClean="0"/>
              <a:t>　（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週間）</a:t>
            </a:r>
            <a:endParaRPr lang="en-US" altLang="ja-JP" sz="3200" dirty="0" smtClean="0"/>
          </a:p>
          <a:p>
            <a:pPr lvl="1"/>
            <a:r>
              <a:rPr lang="ja-JP" altLang="en-US" sz="3000" dirty="0" smtClean="0"/>
              <a:t>モハメド・タラウネ（ヨルダン）初代委員長選出</a:t>
            </a:r>
            <a:r>
              <a:rPr lang="en-US" altLang="ja-JP" sz="3000" dirty="0" smtClean="0"/>
              <a:t> </a:t>
            </a:r>
          </a:p>
          <a:p>
            <a:r>
              <a:rPr lang="ja-JP" altLang="en-US" sz="3200" dirty="0"/>
              <a:t>第</a:t>
            </a:r>
            <a:r>
              <a:rPr lang="en-US" altLang="ja-JP" sz="3200" dirty="0" smtClean="0"/>
              <a:t>2</a:t>
            </a:r>
            <a:r>
              <a:rPr lang="ja-JP" altLang="en-US" sz="3200" dirty="0" smtClean="0"/>
              <a:t>回会期　</a:t>
            </a:r>
            <a:r>
              <a:rPr lang="en-US" altLang="ja-JP" sz="3200" dirty="0" smtClean="0"/>
              <a:t>2009/10</a:t>
            </a:r>
            <a:r>
              <a:rPr lang="ja-JP" altLang="en-US" sz="3200" dirty="0" smtClean="0"/>
              <a:t>（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週間）</a:t>
            </a:r>
            <a:endParaRPr lang="en-US" altLang="ja-JP" sz="3200" dirty="0" smtClean="0"/>
          </a:p>
          <a:p>
            <a:pPr lvl="1"/>
            <a:r>
              <a:rPr lang="ja-JP" altLang="en-US" sz="3000" dirty="0" smtClean="0"/>
              <a:t>法的能力（第１２条）に関する一般的討議</a:t>
            </a:r>
            <a:endParaRPr lang="en-US" altLang="ja-JP" sz="3000" dirty="0" smtClean="0"/>
          </a:p>
          <a:p>
            <a:r>
              <a:rPr lang="ja-JP" altLang="en-US" sz="3200" dirty="0"/>
              <a:t>第</a:t>
            </a:r>
            <a:r>
              <a:rPr lang="en-US" altLang="ja-JP" sz="3200" dirty="0"/>
              <a:t>3</a:t>
            </a:r>
            <a:r>
              <a:rPr lang="ja-JP" altLang="en-US" sz="3200" dirty="0" smtClean="0"/>
              <a:t>回会期　</a:t>
            </a:r>
            <a:r>
              <a:rPr lang="en-US" altLang="ja-JP" sz="3200" dirty="0" smtClean="0"/>
              <a:t>2010/2</a:t>
            </a:r>
            <a:r>
              <a:rPr lang="ja-JP" altLang="en-US" sz="3200" dirty="0" smtClean="0"/>
              <a:t> （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週間）</a:t>
            </a:r>
            <a:endParaRPr lang="en-US" altLang="ja-JP" sz="3200" dirty="0" smtClean="0"/>
          </a:p>
          <a:p>
            <a:pPr lvl="1"/>
            <a:r>
              <a:rPr lang="ja-JP" altLang="en-US" sz="3000" dirty="0" smtClean="0"/>
              <a:t>ロン・マッカラム（豪）第</a:t>
            </a:r>
            <a:r>
              <a:rPr lang="en-US" altLang="ja-JP" sz="3000" dirty="0" smtClean="0"/>
              <a:t>2</a:t>
            </a:r>
            <a:r>
              <a:rPr lang="ja-JP" altLang="en-US" sz="3000" dirty="0" smtClean="0"/>
              <a:t>代委員長就任</a:t>
            </a:r>
            <a:endParaRPr lang="en-US" altLang="ja-JP" sz="3000" dirty="0" smtClean="0"/>
          </a:p>
          <a:p>
            <a:r>
              <a:rPr lang="ja-JP" altLang="en-US" sz="3200" dirty="0" smtClean="0"/>
              <a:t>第</a:t>
            </a:r>
            <a:r>
              <a:rPr lang="en-US" altLang="ja-JP" sz="3200" dirty="0" smtClean="0"/>
              <a:t>4</a:t>
            </a:r>
            <a:r>
              <a:rPr lang="ja-JP" altLang="en-US" sz="3200" dirty="0" smtClean="0"/>
              <a:t>回会期　</a:t>
            </a:r>
            <a:r>
              <a:rPr lang="en-US" altLang="ja-JP" sz="3200" dirty="0" smtClean="0"/>
              <a:t>2010/10</a:t>
            </a:r>
            <a:r>
              <a:rPr lang="ja-JP" altLang="en-US" sz="3200" dirty="0" smtClean="0"/>
              <a:t> （</a:t>
            </a:r>
            <a:r>
              <a:rPr lang="en-US" altLang="ja-JP" sz="3200" dirty="0" smtClean="0"/>
              <a:t>1</a:t>
            </a:r>
            <a:r>
              <a:rPr lang="ja-JP" altLang="en-US" sz="3200" dirty="0" smtClean="0"/>
              <a:t>週間）</a:t>
            </a:r>
            <a:endParaRPr lang="en-US" altLang="ja-JP" sz="3200" dirty="0" smtClean="0"/>
          </a:p>
          <a:p>
            <a:pPr lvl="1"/>
            <a:r>
              <a:rPr lang="ja-JP" altLang="en-US" sz="3000" dirty="0" smtClean="0"/>
              <a:t>チュニジア事前質問事項</a:t>
            </a:r>
            <a:r>
              <a:rPr lang="en-US" altLang="ja-JP" sz="3000" dirty="0" smtClean="0"/>
              <a:t>(LOIs)</a:t>
            </a:r>
            <a:r>
              <a:rPr lang="ja-JP" altLang="en-US" sz="3000" dirty="0" smtClean="0"/>
              <a:t>作成</a:t>
            </a:r>
            <a:endParaRPr lang="en-US" altLang="ja-JP" sz="3000" dirty="0" smtClean="0"/>
          </a:p>
          <a:p>
            <a:pPr lvl="1"/>
            <a:r>
              <a:rPr lang="ja-JP" altLang="en-US" sz="3000" dirty="0"/>
              <a:t>アクセシビリティ</a:t>
            </a:r>
            <a:r>
              <a:rPr lang="ja-JP" altLang="en-US" sz="3000" dirty="0" smtClean="0"/>
              <a:t>に関する一般的討議　　</a:t>
            </a:r>
            <a:endParaRPr lang="en-US" altLang="ja-JP" sz="300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3885-897D-4CFA-9287-5322C6679BB0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02441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66206" y="587829"/>
            <a:ext cx="10839994" cy="1469572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障害者権利委員会</a:t>
            </a:r>
            <a:r>
              <a:rPr lang="ja-JP" altLang="en-US" dirty="0" smtClean="0"/>
              <a:t>の歩み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en-US" altLang="ja-JP" dirty="0" smtClean="0"/>
              <a:t>2011-2012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3393" y="2060848"/>
            <a:ext cx="11425268" cy="3958952"/>
          </a:xfrm>
        </p:spPr>
        <p:txBody>
          <a:bodyPr>
            <a:normAutofit/>
          </a:bodyPr>
          <a:lstStyle/>
          <a:p>
            <a:r>
              <a:rPr lang="ja-JP" altLang="en-US" sz="2800" dirty="0">
                <a:solidFill>
                  <a:srgbClr val="FF0000"/>
                </a:solidFill>
              </a:rPr>
              <a:t>第</a:t>
            </a:r>
            <a:r>
              <a:rPr lang="en-US" altLang="ja-JP" sz="2800" dirty="0">
                <a:solidFill>
                  <a:srgbClr val="FF0000"/>
                </a:solidFill>
              </a:rPr>
              <a:t>5</a:t>
            </a:r>
            <a:r>
              <a:rPr lang="ja-JP" altLang="en-US" sz="2800" dirty="0" smtClean="0">
                <a:solidFill>
                  <a:srgbClr val="FF0000"/>
                </a:solidFill>
              </a:rPr>
              <a:t>回会期</a:t>
            </a:r>
            <a:r>
              <a:rPr lang="ja-JP" altLang="en-US" sz="2800" dirty="0">
                <a:solidFill>
                  <a:srgbClr val="FF0000"/>
                </a:solidFill>
              </a:rPr>
              <a:t>　</a:t>
            </a:r>
            <a:r>
              <a:rPr lang="en-US" altLang="ja-JP" sz="2800" dirty="0" smtClean="0">
                <a:solidFill>
                  <a:srgbClr val="FF0000"/>
                </a:solidFill>
              </a:rPr>
              <a:t>2011/4</a:t>
            </a:r>
            <a:r>
              <a:rPr lang="ja-JP" altLang="en-US" sz="2800" dirty="0">
                <a:solidFill>
                  <a:srgbClr val="FF0000"/>
                </a:solidFill>
              </a:rPr>
              <a:t>（</a:t>
            </a:r>
            <a:r>
              <a:rPr lang="en-US" altLang="ja-JP" sz="2800" dirty="0">
                <a:solidFill>
                  <a:srgbClr val="FF0000"/>
                </a:solidFill>
              </a:rPr>
              <a:t>1</a:t>
            </a:r>
            <a:r>
              <a:rPr lang="ja-JP" altLang="en-US" sz="2800" dirty="0">
                <a:solidFill>
                  <a:srgbClr val="FF0000"/>
                </a:solidFill>
              </a:rPr>
              <a:t>週間）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pPr lvl="1"/>
            <a:r>
              <a:rPr lang="ja-JP" altLang="en-US" sz="2800" dirty="0" smtClean="0">
                <a:solidFill>
                  <a:srgbClr val="FF0000"/>
                </a:solidFill>
              </a:rPr>
              <a:t>チュニジア審査</a:t>
            </a:r>
            <a:r>
              <a:rPr lang="ja-JP" altLang="en-US" sz="2800" dirty="0">
                <a:solidFill>
                  <a:srgbClr val="FF0000"/>
                </a:solidFill>
              </a:rPr>
              <a:t>開始　＜</a:t>
            </a:r>
            <a:r>
              <a:rPr lang="ja-JP" altLang="en-US" sz="2800" dirty="0" smtClean="0">
                <a:solidFill>
                  <a:srgbClr val="FF0000"/>
                </a:solidFill>
              </a:rPr>
              <a:t>審査数</a:t>
            </a:r>
            <a:r>
              <a:rPr lang="en-US" altLang="ja-JP" sz="2800" dirty="0" smtClean="0">
                <a:solidFill>
                  <a:srgbClr val="FF0000"/>
                </a:solidFill>
              </a:rPr>
              <a:t>1/</a:t>
            </a:r>
            <a:r>
              <a:rPr lang="ja-JP" altLang="en-US" sz="2800" dirty="0" smtClean="0">
                <a:solidFill>
                  <a:srgbClr val="FF0000"/>
                </a:solidFill>
              </a:rPr>
              <a:t>審査終了合計数１＞</a:t>
            </a:r>
            <a:endParaRPr lang="en-US" altLang="ja-JP" sz="2800" dirty="0" smtClean="0"/>
          </a:p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回会期　</a:t>
            </a:r>
            <a:r>
              <a:rPr lang="en-US" altLang="ja-JP" sz="2800" dirty="0" smtClean="0"/>
              <a:t>2011/9</a:t>
            </a:r>
            <a:r>
              <a:rPr lang="ja-JP" altLang="en-US" sz="2800" dirty="0"/>
              <a:t>（</a:t>
            </a:r>
            <a:r>
              <a:rPr lang="en-US" altLang="ja-JP" sz="2800" dirty="0"/>
              <a:t>1</a:t>
            </a:r>
            <a:r>
              <a:rPr lang="ja-JP" altLang="en-US" sz="2800" dirty="0" smtClean="0"/>
              <a:t>週間）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スペイン＜</a:t>
            </a:r>
            <a:r>
              <a:rPr lang="en-US" altLang="ja-JP" sz="2800" dirty="0" smtClean="0"/>
              <a:t>1/2</a:t>
            </a:r>
            <a:r>
              <a:rPr lang="ja-JP" altLang="en-US" sz="2800" dirty="0" smtClean="0"/>
              <a:t>＞</a:t>
            </a:r>
            <a:endParaRPr lang="en-US" altLang="ja-JP" sz="2800" dirty="0" smtClean="0"/>
          </a:p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7</a:t>
            </a:r>
            <a:r>
              <a:rPr lang="ja-JP" altLang="en-US" sz="2800" dirty="0" smtClean="0"/>
              <a:t>回会期　</a:t>
            </a:r>
            <a:r>
              <a:rPr lang="en-US" altLang="ja-JP" sz="2800" dirty="0" smtClean="0"/>
              <a:t>2012/4</a:t>
            </a:r>
            <a:r>
              <a:rPr lang="ja-JP" altLang="en-US" sz="2800" dirty="0"/>
              <a:t>（</a:t>
            </a:r>
            <a:r>
              <a:rPr lang="en-US" altLang="ja-JP" sz="2800" dirty="0"/>
              <a:t>1</a:t>
            </a:r>
            <a:r>
              <a:rPr lang="ja-JP" altLang="en-US" sz="2800" dirty="0"/>
              <a:t>週間）</a:t>
            </a:r>
            <a:endParaRPr lang="en-US" altLang="ja-JP" sz="2800" dirty="0" smtClean="0"/>
          </a:p>
          <a:p>
            <a:pPr lvl="1"/>
            <a:r>
              <a:rPr lang="ja-JP" altLang="en-US" sz="2800" dirty="0" smtClean="0"/>
              <a:t>ペルー＜１</a:t>
            </a:r>
            <a:r>
              <a:rPr lang="en-US" altLang="ja-JP" sz="2800" dirty="0" smtClean="0"/>
              <a:t>/3</a:t>
            </a:r>
            <a:r>
              <a:rPr lang="ja-JP" altLang="en-US" sz="2800" dirty="0" smtClean="0"/>
              <a:t>＞</a:t>
            </a:r>
            <a:endParaRPr lang="en-US" altLang="ja-JP" sz="2800" dirty="0"/>
          </a:p>
          <a:p>
            <a:r>
              <a:rPr lang="ja-JP" altLang="en-US" sz="2800" dirty="0" smtClean="0"/>
              <a:t>第</a:t>
            </a:r>
            <a:r>
              <a:rPr lang="en-US" altLang="ja-JP" sz="2800" dirty="0" smtClean="0"/>
              <a:t>8</a:t>
            </a:r>
            <a:r>
              <a:rPr lang="ja-JP" altLang="en-US" sz="2800" dirty="0" smtClean="0"/>
              <a:t>回会期　</a:t>
            </a:r>
            <a:r>
              <a:rPr lang="en-US" altLang="ja-JP" sz="2800" dirty="0" smtClean="0"/>
              <a:t>2012/9 </a:t>
            </a:r>
            <a:r>
              <a:rPr lang="ja-JP" altLang="en-US" sz="2800" dirty="0">
                <a:solidFill>
                  <a:srgbClr val="FF0000"/>
                </a:solidFill>
              </a:rPr>
              <a:t>（初の２週間）</a:t>
            </a:r>
            <a:endParaRPr lang="en-US" altLang="ja-JP" sz="2800" dirty="0" smtClean="0"/>
          </a:p>
          <a:p>
            <a:pPr lvl="1"/>
            <a:r>
              <a:rPr lang="ja-JP" altLang="en-US" sz="2800" dirty="0" smtClean="0">
                <a:solidFill>
                  <a:srgbClr val="FF0000"/>
                </a:solidFill>
              </a:rPr>
              <a:t>中国・香港・マカオ（</a:t>
            </a:r>
            <a:r>
              <a:rPr lang="ja-JP" altLang="en-US" sz="2800" dirty="0">
                <a:solidFill>
                  <a:srgbClr val="FF0000"/>
                </a:solidFill>
              </a:rPr>
              <a:t>アジア初</a:t>
            </a:r>
            <a:r>
              <a:rPr lang="ja-JP" altLang="en-US" sz="2800" dirty="0" smtClean="0">
                <a:solidFill>
                  <a:srgbClr val="FF0000"/>
                </a:solidFill>
              </a:rPr>
              <a:t>）、</a:t>
            </a:r>
            <a:r>
              <a:rPr lang="ja-JP" altLang="en-US" sz="2800" dirty="0" smtClean="0"/>
              <a:t>アルゼンチン、ハンガリー＜ </a:t>
            </a:r>
            <a:r>
              <a:rPr lang="en-US" altLang="ja-JP" sz="2800" dirty="0" smtClean="0"/>
              <a:t>3/6</a:t>
            </a:r>
            <a:r>
              <a:rPr lang="ja-JP" altLang="en-US" sz="2800" dirty="0" smtClean="0"/>
              <a:t>＞</a:t>
            </a:r>
            <a:endParaRPr lang="en-US" altLang="ja-JP" sz="2800" dirty="0"/>
          </a:p>
          <a:p>
            <a:endParaRPr lang="en-US" altLang="ja-JP" sz="2800" dirty="0"/>
          </a:p>
          <a:p>
            <a:endParaRPr lang="en-US" altLang="ja-JP" sz="2800" dirty="0" smtClean="0"/>
          </a:p>
          <a:p>
            <a:endParaRPr lang="en-US" altLang="ja-JP" sz="2800" dirty="0"/>
          </a:p>
          <a:p>
            <a:endParaRPr lang="en-US" altLang="ja-JP" sz="2800" dirty="0" smtClean="0"/>
          </a:p>
          <a:p>
            <a:endParaRPr lang="en-US" altLang="ja-JP" sz="2800" dirty="0" smtClean="0"/>
          </a:p>
          <a:p>
            <a:endParaRPr lang="en-US" altLang="ja-JP" sz="28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463885-897D-4CFA-9287-5322C6679BB0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6852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飛行機雲">
  <a:themeElements>
    <a:clrScheme name="飛行機雲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飛行機雲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飛行機雲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627</Words>
  <Application>Microsoft Office PowerPoint</Application>
  <PresentationFormat>ユーザー設定</PresentationFormat>
  <Paragraphs>224</Paragraphs>
  <Slides>26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26</vt:i4>
      </vt:variant>
    </vt:vector>
  </HeadingPairs>
  <TitlesOfParts>
    <vt:vector size="27" baseType="lpstr">
      <vt:lpstr>飛行機雲</vt:lpstr>
      <vt:lpstr>REASE公開講座　東アジアにおける障害者権利条約実施と市民社会  障害者権利条約実施の国際的課題と東アジア - 全体ガイダンス  長瀬修 立命館大学生存学研究センター客員教授 </vt:lpstr>
      <vt:lpstr>概要</vt:lpstr>
      <vt:lpstr>企画趣旨</vt:lpstr>
      <vt:lpstr>プログラム</vt:lpstr>
      <vt:lpstr>障害者権利条約実施の国際的課題（１）</vt:lpstr>
      <vt:lpstr>障害者権利条約実施の国際的課題（２）</vt:lpstr>
      <vt:lpstr>障害者権利条約実施の国際的課題（3）</vt:lpstr>
      <vt:lpstr>障害者権利委員会の歩み 2009-2010</vt:lpstr>
      <vt:lpstr>障害者権利委員会の歩み 2011-2012</vt:lpstr>
      <vt:lpstr>障害者権利委員会の歩み 2013</vt:lpstr>
      <vt:lpstr>障害者権利委員会の歩み 2014</vt:lpstr>
      <vt:lpstr>障害者権利委員会の歩み 2015</vt:lpstr>
      <vt:lpstr>障害者権利委員会の歩み 2015</vt:lpstr>
      <vt:lpstr>障害者権利委員会の歩み 2016</vt:lpstr>
      <vt:lpstr>障害者権利委員会の歩み 2016</vt:lpstr>
      <vt:lpstr>東アジアと条約年表</vt:lpstr>
      <vt:lpstr>中国、香港、マカオと条約審査</vt:lpstr>
      <vt:lpstr>韓国と条約審査</vt:lpstr>
      <vt:lpstr>モンゴルと条約審査</vt:lpstr>
      <vt:lpstr>台湾と条約審査</vt:lpstr>
      <vt:lpstr>日本と条約審査</vt:lpstr>
      <vt:lpstr>障害者権利条約という共通の枠組み 東アジアでの国際協力の推進</vt:lpstr>
      <vt:lpstr>６カ国・地域（中国、香港、韓国、モンゴル、台湾、日本） 報告アウトライン（１） </vt:lpstr>
      <vt:lpstr>６カ国・地域（中国、香港、韓国、モンゴル、台湾、日本） 報告アウトライン　（２）</vt:lpstr>
      <vt:lpstr>６カ国・地域（中国、香港、韓国、モンゴル、台湾、日本） 報告アウトライン（３）</vt:lpstr>
      <vt:lpstr>ご案内とお願い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2016-02-07T05:19:55Z</dcterms:created>
  <dcterms:modified xsi:type="dcterms:W3CDTF">2016-02-10T10:55:30Z</dcterms:modified>
</cp:coreProperties>
</file>