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5" r:id="rId9"/>
    <p:sldId id="266" r:id="rId10"/>
    <p:sldId id="267" r:id="rId11"/>
    <p:sldId id="270" r:id="rId12"/>
    <p:sldId id="268" r:id="rId13"/>
    <p:sldId id="269" r:id="rId14"/>
    <p:sldId id="271" r:id="rId15"/>
    <p:sldId id="272" r:id="rId16"/>
    <p:sldId id="274" r:id="rId17"/>
    <p:sldId id="275" r:id="rId18"/>
    <p:sldId id="273" r:id="rId19"/>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ja-JP"/>
          </a:pPr>
          <a:endParaRPr lang="ja-JP"/>
        </a:p>
      </c:txPr>
    </c:title>
    <c:autoTitleDeleted val="0"/>
    <c:plotArea>
      <c:layout/>
      <c:doughnutChart>
        <c:varyColors val="1"/>
        <c:ser>
          <c:idx val="0"/>
          <c:order val="0"/>
          <c:tx>
            <c:strRef>
              <c:f>'Sheet1'!$B$1</c:f>
              <c:strCache>
                <c:ptCount val="1"/>
                <c:pt idx="0">
                  <c:v>モンゴル人口</c:v>
                </c:pt>
              </c:strCache>
            </c:strRef>
          </c:tx>
          <c:dLbls>
            <c:spPr>
              <a:noFill/>
              <a:ln>
                <a:noFill/>
              </a:ln>
              <a:effectLst/>
            </c:spPr>
            <c:txPr>
              <a:bodyPr/>
              <a:lstStyle/>
              <a:p>
                <a:pPr>
                  <a:defRPr lang="ja-JP"/>
                </a:pPr>
                <a:endParaRPr lang="ja-JP"/>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総人口</c:v>
                </c:pt>
                <c:pt idx="1">
                  <c:v>障害者</c:v>
                </c:pt>
              </c:strCache>
            </c:strRef>
          </c:cat>
          <c:val>
            <c:numRef>
              <c:f>'Sheet1'!$B$2:$B$3</c:f>
              <c:numCache>
                <c:formatCode>General</c:formatCode>
                <c:ptCount val="2"/>
                <c:pt idx="0">
                  <c:v>95.9</c:v>
                </c:pt>
                <c:pt idx="1">
                  <c:v>4.0999999999999996</c:v>
                </c:pt>
              </c:numCache>
            </c:numRef>
          </c:val>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77549886993292449"/>
          <c:y val="0.24649637545306857"/>
          <c:w val="0.21061224117818622"/>
          <c:h val="0.38954693163354615"/>
        </c:manualLayout>
      </c:layout>
      <c:overlay val="0"/>
      <c:txPr>
        <a:bodyPr/>
        <a:lstStyle/>
        <a:p>
          <a:pPr>
            <a:defRPr lang="ja-JP"/>
          </a:pPr>
          <a:endParaRPr lang="ja-JP"/>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sz="1400" dirty="0"/>
              <a:t>障害者人口</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障害者人口</c:v>
                </c:pt>
              </c:strCache>
            </c:strRef>
          </c:tx>
          <c:explosion val="25"/>
          <c:dLbls>
            <c:spPr>
              <a:noFill/>
              <a:ln>
                <a:noFill/>
              </a:ln>
              <a:effectLst/>
            </c:spPr>
            <c:txPr>
              <a:bodyPr/>
              <a:lstStyle/>
              <a:p>
                <a:pPr>
                  <a:defRPr lang="ja-JP"/>
                </a:pPr>
                <a:endParaRPr lang="ja-JP"/>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視覚障害</c:v>
                </c:pt>
                <c:pt idx="1">
                  <c:v>聴覚障害</c:v>
                </c:pt>
                <c:pt idx="2">
                  <c:v>身体障害</c:v>
                </c:pt>
                <c:pt idx="3">
                  <c:v>精神障害</c:v>
                </c:pt>
                <c:pt idx="4">
                  <c:v>重複障害、内臓疾患障害など
</c:v>
                </c:pt>
              </c:strCache>
            </c:strRef>
          </c:cat>
          <c:val>
            <c:numRef>
              <c:f>Sheet1!$B$2:$B$6</c:f>
              <c:numCache>
                <c:formatCode>General</c:formatCode>
                <c:ptCount val="5"/>
                <c:pt idx="0">
                  <c:v>16631</c:v>
                </c:pt>
                <c:pt idx="1">
                  <c:v>18640</c:v>
                </c:pt>
                <c:pt idx="2">
                  <c:v>31260</c:v>
                </c:pt>
                <c:pt idx="3">
                  <c:v>20898</c:v>
                </c:pt>
                <c:pt idx="4">
                  <c:v>20645</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0"/>
          <c:y val="9.3160284341697028E-2"/>
          <c:w val="0.99836180854751644"/>
          <c:h val="0.2836348861004831"/>
        </c:manualLayout>
      </c:layout>
      <c:overlay val="0"/>
      <c:txPr>
        <a:bodyPr/>
        <a:lstStyle/>
        <a:p>
          <a:pPr>
            <a:defRPr lang="ja-JP"/>
          </a:pPr>
          <a:endParaRPr lang="ja-JP"/>
        </a:p>
      </c:txPr>
    </c:legend>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lvl1pPr>
          </a:lstStyle>
          <a:p>
            <a:fld id="{2BB2015E-3B16-44DE-9E2F-E270F4D89E23}" type="datetimeFigureOut">
              <a:rPr kumimoji="1" lang="ja-JP" altLang="en-US" smtClean="0"/>
              <a:pPr/>
              <a:t>2016/2/4</a:t>
            </a:fld>
            <a:endParaRPr kumimoji="1" lang="ja-JP" altLang="en-US" dirty="0"/>
          </a:p>
        </p:txBody>
      </p:sp>
      <p:sp>
        <p:nvSpPr>
          <p:cNvPr id="4" name="フッター プレースホルダー 3"/>
          <p:cNvSpPr>
            <a:spLocks noGrp="1"/>
          </p:cNvSpPr>
          <p:nvPr>
            <p:ph type="ftr" sz="quarter" idx="2"/>
          </p:nvPr>
        </p:nvSpPr>
        <p:spPr>
          <a:xfrm>
            <a:off x="0" y="9378824"/>
            <a:ext cx="2971800" cy="493713"/>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84613" y="9378824"/>
            <a:ext cx="2971800" cy="493713"/>
          </a:xfrm>
          <a:prstGeom prst="rect">
            <a:avLst/>
          </a:prstGeom>
        </p:spPr>
        <p:txBody>
          <a:bodyPr vert="horz" lIns="91440" tIns="45720" rIns="91440" bIns="45720" rtlCol="0" anchor="b"/>
          <a:lstStyle>
            <a:lvl1pPr algn="r">
              <a:defRPr sz="1200"/>
            </a:lvl1pPr>
          </a:lstStyle>
          <a:p>
            <a:fld id="{0F16C0F1-5DCE-4AA0-AB2A-FEA08D8E77B3}" type="slidenum">
              <a:rPr kumimoji="1" lang="ja-JP" altLang="en-US" smtClean="0"/>
              <a:pPr/>
              <a:t>‹#›</a:t>
            </a:fld>
            <a:endParaRPr kumimoji="1" lang="ja-JP" altLang="en-US" dirty="0"/>
          </a:p>
        </p:txBody>
      </p:sp>
    </p:spTree>
    <p:extLst>
      <p:ext uri="{BB962C8B-B14F-4D97-AF65-F5344CB8AC3E}">
        <p14:creationId xmlns:p14="http://schemas.microsoft.com/office/powerpoint/2010/main" val="291132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6371321D-BE9D-4CA7-9A21-5F23329EF998}" type="datetimeFigureOut">
              <a:rPr lang="en-US" smtClean="0"/>
              <a:pPr/>
              <a:t>2/4/2016</a:t>
            </a:fld>
            <a:endParaRPr lang="en-US" dirty="0"/>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690269"/>
            <a:ext cx="548640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2AFCAAAB-1D96-4FE8-B602-7773DC8CA195}" type="slidenum">
              <a:rPr lang="en-US" smtClean="0"/>
              <a:pPr/>
              <a:t>‹#›</a:t>
            </a:fld>
            <a:endParaRPr lang="en-US" dirty="0"/>
          </a:p>
        </p:txBody>
      </p:sp>
    </p:spTree>
    <p:extLst>
      <p:ext uri="{BB962C8B-B14F-4D97-AF65-F5344CB8AC3E}">
        <p14:creationId xmlns:p14="http://schemas.microsoft.com/office/powerpoint/2010/main" val="172388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FCAAAB-1D96-4FE8-B602-7773DC8CA195}" type="slidenum">
              <a:rPr lang="en-US" smtClean="0"/>
              <a:pPr/>
              <a:t>17</a:t>
            </a:fld>
            <a:endParaRPr lang="en-US" dirty="0"/>
          </a:p>
        </p:txBody>
      </p:sp>
    </p:spTree>
    <p:extLst>
      <p:ext uri="{BB962C8B-B14F-4D97-AF65-F5344CB8AC3E}">
        <p14:creationId xmlns:p14="http://schemas.microsoft.com/office/powerpoint/2010/main" val="319196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AA920B7-5F99-4D60-8362-CC65ABBA9754}" type="datetime1">
              <a:rPr lang="en-US" altLang="ja-JP" smtClean="0"/>
              <a:pPr/>
              <a:t>2/4/2016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DC6335A-816E-495A-B576-006373C1B0B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9FA651-870B-4EBA-B9BD-32878F367A8A}" type="datetime1">
              <a:rPr lang="en-US" altLang="ja-JP" smtClean="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6335A-816E-495A-B576-006373C1B0B6}" type="slidenum">
              <a:rPr lang="en-US" smtClean="0"/>
              <a:pPr/>
              <a:t>‹#›</a:t>
            </a:fld>
            <a:endParaRPr lang="en-US" dirty="0"/>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09CAF-805C-43A2-B1B8-24B1A31A91CC}" type="datetime1">
              <a:rPr lang="en-US" altLang="ja-JP" smtClean="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6335A-816E-495A-B576-006373C1B0B6}" type="slidenum">
              <a:rPr lang="en-US" smtClean="0"/>
              <a:pPr/>
              <a:t>‹#›</a:t>
            </a:fld>
            <a:endParaRPr lang="en-US"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EB82D6-D392-4752-800D-DEFC0E065479}" type="datetime1">
              <a:rPr lang="en-US" altLang="ja-JP" smtClean="0"/>
              <a:pPr/>
              <a:t>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C6335A-816E-495A-B576-006373C1B0B6}"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892413-BDE0-478C-B748-79C999A2BB56}" type="datetime1">
              <a:rPr lang="en-US" altLang="ja-JP" smtClean="0"/>
              <a:pPr/>
              <a:t>2/4/2016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3DC6335A-816E-495A-B576-006373C1B0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678480C-F07E-40FA-A647-00600CF8219D}" type="datetime1">
              <a:rPr lang="en-US" altLang="ja-JP" smtClean="0"/>
              <a:pPr/>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C6335A-816E-495A-B576-006373C1B0B6}"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4B19A96-B744-4DFF-8F59-70E9F15E27B4}" type="datetime1">
              <a:rPr lang="en-US" altLang="ja-JP" smtClean="0"/>
              <a:pPr/>
              <a:t>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C6335A-816E-495A-B576-006373C1B0B6}"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080487-B873-4CDB-9A15-F82CEDA5C0C1}" type="datetime1">
              <a:rPr lang="en-US" altLang="ja-JP" smtClean="0"/>
              <a:pPr/>
              <a:t>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C6335A-816E-495A-B576-006373C1B0B6}" type="slidenum">
              <a:rPr lang="en-US" smtClean="0"/>
              <a:pPr/>
              <a:t>‹#›</a:t>
            </a:fld>
            <a:endParaRPr lang="en-US" dirty="0"/>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1E12C-CBDF-4C41-BA43-7B43CF1885CC}" type="datetime1">
              <a:rPr lang="en-US" altLang="ja-JP" smtClean="0"/>
              <a:pPr/>
              <a:t>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C6335A-816E-495A-B576-006373C1B0B6}" type="slidenum">
              <a:rPr lang="en-US" smtClean="0"/>
              <a:pPr/>
              <a:t>‹#›</a:t>
            </a:fld>
            <a:endParaRPr lang="en-US" dirty="0"/>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457E0B-70EE-412C-A9C4-CDFB98825FA9}" type="datetime1">
              <a:rPr lang="en-US" altLang="ja-JP" smtClean="0"/>
              <a:pPr/>
              <a:t>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C6335A-816E-495A-B576-006373C1B0B6}"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998284-738E-4BCC-AE0A-0A4EBFF87E6B}" type="datetime1">
              <a:rPr lang="en-US" altLang="ja-JP" smtClean="0"/>
              <a:pPr/>
              <a:t>2/4/2016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3DC6335A-816E-495A-B576-006373C1B0B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216E3C9-E96F-4BF1-978E-D66FE2B6DCAD}" type="datetime1">
              <a:rPr lang="en-US" altLang="ja-JP" smtClean="0"/>
              <a:pPr/>
              <a:t>2/4/2016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DC6335A-816E-495A-B576-006373C1B0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55776" y="4581128"/>
            <a:ext cx="6336704" cy="1847056"/>
          </a:xfrm>
        </p:spPr>
        <p:txBody>
          <a:bodyPr>
            <a:normAutofit/>
          </a:bodyPr>
          <a:lstStyle/>
          <a:p>
            <a:r>
              <a:rPr lang="mn-MN" sz="2000" b="1" dirty="0" smtClean="0">
                <a:solidFill>
                  <a:schemeClr val="tx1"/>
                </a:solidFill>
              </a:rPr>
              <a:t>“</a:t>
            </a:r>
            <a:r>
              <a:rPr lang="en-US" sz="2000" b="1" dirty="0" smtClean="0">
                <a:solidFill>
                  <a:schemeClr val="tx1"/>
                </a:solidFill>
              </a:rPr>
              <a:t>Universal Progress</a:t>
            </a:r>
            <a:r>
              <a:rPr lang="mn-MN" sz="2000" b="1" dirty="0" smtClean="0">
                <a:solidFill>
                  <a:schemeClr val="tx1"/>
                </a:solidFill>
              </a:rPr>
              <a:t>” </a:t>
            </a:r>
            <a:r>
              <a:rPr lang="en-US" sz="2000" b="1" dirty="0" smtClean="0">
                <a:solidFill>
                  <a:schemeClr val="tx1"/>
                </a:solidFill>
              </a:rPr>
              <a:t>Independent living center</a:t>
            </a:r>
          </a:p>
          <a:p>
            <a:r>
              <a:rPr lang="ja-JP" altLang="en-US" sz="2000" b="1" dirty="0" smtClean="0">
                <a:solidFill>
                  <a:schemeClr val="tx1"/>
                </a:solidFill>
              </a:rPr>
              <a:t>ユニバーサルプログレス自立生活センター</a:t>
            </a:r>
            <a:endParaRPr lang="en-US" sz="2000" b="1" dirty="0" smtClean="0">
              <a:solidFill>
                <a:schemeClr val="tx1"/>
              </a:solidFill>
            </a:endParaRPr>
          </a:p>
          <a:p>
            <a:r>
              <a:rPr lang="en-US" sz="2000" b="1" dirty="0" smtClean="0">
                <a:solidFill>
                  <a:schemeClr val="tx1"/>
                </a:solidFill>
              </a:rPr>
              <a:t>Chuluundavaa Undrakhbayar</a:t>
            </a:r>
          </a:p>
          <a:p>
            <a:r>
              <a:rPr lang="ja-JP" altLang="en-US" sz="2000" b="1" dirty="0">
                <a:solidFill>
                  <a:schemeClr val="tx1"/>
                </a:solidFill>
              </a:rPr>
              <a:t>チョロンダワ・オンダラフバヤール</a:t>
            </a:r>
            <a:endParaRPr lang="en-US" sz="2000" b="1" dirty="0" smtClean="0">
              <a:solidFill>
                <a:schemeClr val="tx1"/>
              </a:solidFill>
            </a:endParaRPr>
          </a:p>
          <a:p>
            <a:endParaRPr lang="en-US" sz="2000" b="1" dirty="0" smtClean="0">
              <a:solidFill>
                <a:schemeClr val="tx1"/>
              </a:solidFill>
            </a:endParaRPr>
          </a:p>
          <a:p>
            <a:endParaRPr lang="en-US" dirty="0"/>
          </a:p>
        </p:txBody>
      </p:sp>
      <p:sp>
        <p:nvSpPr>
          <p:cNvPr id="2" name="Title 1"/>
          <p:cNvSpPr>
            <a:spLocks noGrp="1"/>
          </p:cNvSpPr>
          <p:nvPr>
            <p:ph type="ctrTitle"/>
          </p:nvPr>
        </p:nvSpPr>
        <p:spPr/>
        <p:txBody>
          <a:bodyPr>
            <a:normAutofit/>
          </a:bodyPr>
          <a:lstStyle/>
          <a:p>
            <a:r>
              <a:rPr lang="ja-JP" altLang="en-US" sz="3600" b="1" dirty="0" smtClean="0"/>
              <a:t>モンゴルの情勢</a:t>
            </a:r>
            <a:r>
              <a:rPr lang="en-US" sz="3600" dirty="0" smtClean="0"/>
              <a:t/>
            </a:r>
            <a:br>
              <a:rPr lang="en-US" sz="3600" dirty="0" smtClean="0"/>
            </a:br>
            <a:r>
              <a:rPr lang="ja-JP" altLang="en-US" sz="3600" b="1" dirty="0" smtClean="0"/>
              <a:t>障害者権利条約の前と後</a:t>
            </a:r>
            <a:endParaRPr lang="en-US" sz="3600" dirty="0"/>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994122"/>
          </a:xfrm>
        </p:spPr>
        <p:txBody>
          <a:bodyPr>
            <a:normAutofit/>
          </a:bodyPr>
          <a:lstStyle/>
          <a:p>
            <a:r>
              <a:rPr lang="ja-JP" altLang="en-US" sz="3600" b="1" dirty="0" smtClean="0">
                <a:solidFill>
                  <a:schemeClr val="tx1"/>
                </a:solidFill>
              </a:rPr>
              <a:t>障害者権利条約を批准後</a:t>
            </a:r>
            <a:endParaRPr lang="en-US" sz="3600" dirty="0">
              <a:solidFill>
                <a:schemeClr val="tx1"/>
              </a:solidFill>
            </a:endParaRPr>
          </a:p>
        </p:txBody>
      </p:sp>
      <p:sp>
        <p:nvSpPr>
          <p:cNvPr id="6" name="Content Placeholder 5"/>
          <p:cNvSpPr>
            <a:spLocks noGrp="1"/>
          </p:cNvSpPr>
          <p:nvPr>
            <p:ph sz="quarter" idx="1"/>
          </p:nvPr>
        </p:nvSpPr>
        <p:spPr/>
        <p:txBody>
          <a:bodyPr/>
          <a:lstStyle/>
          <a:p>
            <a:r>
              <a:rPr lang="ja-JP" altLang="en-US" dirty="0" smtClean="0"/>
              <a:t>障害者基本法の作成は本年５月完成を目指しています。</a:t>
            </a:r>
            <a:endParaRPr lang="en-US" altLang="ja-JP" dirty="0" smtClean="0"/>
          </a:p>
          <a:p>
            <a:r>
              <a:rPr lang="ja-JP" altLang="en-US" dirty="0" smtClean="0"/>
              <a:t>この法律は私たち障害者とモンゴル政府が共同で取り組み、アメリカ政府とイタリアのＮＰＯ団体ＡＩＦＯの支援によって、行われています。</a:t>
            </a:r>
            <a:endParaRPr lang="en-US" altLang="ja-JP" dirty="0" smtClean="0"/>
          </a:p>
          <a:p>
            <a:endParaRPr lang="en-US" dirty="0" smtClean="0"/>
          </a:p>
          <a:p>
            <a:endParaRPr lang="en-US" dirty="0"/>
          </a:p>
        </p:txBody>
      </p:sp>
      <p:sp>
        <p:nvSpPr>
          <p:cNvPr id="2" name="スライド番号プレースホルダー 1"/>
          <p:cNvSpPr>
            <a:spLocks noGrp="1"/>
          </p:cNvSpPr>
          <p:nvPr>
            <p:ph type="sldNum" sz="quarter" idx="12"/>
          </p:nvPr>
        </p:nvSpPr>
        <p:spPr/>
        <p:txBody>
          <a:bodyPr/>
          <a:lstStyle/>
          <a:p>
            <a:fld id="{3DC6335A-816E-495A-B576-006373C1B0B6}" type="slidenum">
              <a:rPr lang="en-US" smtClean="0"/>
              <a:pPr/>
              <a:t>10</a:t>
            </a:fld>
            <a:endParaRPr lang="en-US" dirty="0"/>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smtClean="0">
                <a:solidFill>
                  <a:schemeClr val="tx1"/>
                </a:solidFill>
              </a:rPr>
              <a:t>障害者権利条約審査</a:t>
            </a:r>
            <a:endParaRPr lang="en-US" sz="3600" dirty="0">
              <a:solidFill>
                <a:schemeClr val="tx1"/>
              </a:solidFill>
            </a:endParaRPr>
          </a:p>
        </p:txBody>
      </p:sp>
      <p:sp>
        <p:nvSpPr>
          <p:cNvPr id="7" name="Text Placeholder 6"/>
          <p:cNvSpPr>
            <a:spLocks noGrp="1"/>
          </p:cNvSpPr>
          <p:nvPr>
            <p:ph type="body" idx="1"/>
          </p:nvPr>
        </p:nvSpPr>
        <p:spPr>
          <a:xfrm>
            <a:off x="899592" y="1772816"/>
            <a:ext cx="3733800" cy="762000"/>
          </a:xfrm>
        </p:spPr>
        <p:txBody>
          <a:bodyPr/>
          <a:lstStyle/>
          <a:p>
            <a:r>
              <a:rPr lang="ja-JP" altLang="en-US" sz="2000" dirty="0" smtClean="0"/>
              <a:t>日本ＤＰＩの田丸さん、崔栄繁さん</a:t>
            </a:r>
            <a:endParaRPr lang="en-US" sz="2000" dirty="0"/>
          </a:p>
        </p:txBody>
      </p:sp>
      <p:sp>
        <p:nvSpPr>
          <p:cNvPr id="8" name="Text Placeholder 7"/>
          <p:cNvSpPr>
            <a:spLocks noGrp="1"/>
          </p:cNvSpPr>
          <p:nvPr>
            <p:ph type="body" sz="half" idx="3"/>
          </p:nvPr>
        </p:nvSpPr>
        <p:spPr>
          <a:xfrm>
            <a:off x="4932040" y="1772816"/>
            <a:ext cx="3733800" cy="762000"/>
          </a:xfrm>
        </p:spPr>
        <p:txBody>
          <a:bodyPr/>
          <a:lstStyle/>
          <a:p>
            <a:r>
              <a:rPr lang="ja-JP" altLang="en-US" dirty="0" smtClean="0"/>
              <a:t>障害者権利条約委員会や韓国審査について</a:t>
            </a:r>
            <a:endParaRPr lang="en-US" dirty="0"/>
          </a:p>
        </p:txBody>
      </p:sp>
      <p:pic>
        <p:nvPicPr>
          <p:cNvPr id="5" name="Content Placeholder 4" descr="1598928_612279828880342_7544160064196342939_o.jpg"/>
          <p:cNvPicPr>
            <a:picLocks noGrp="1" noChangeAspect="1"/>
          </p:cNvPicPr>
          <p:nvPr>
            <p:ph sz="half" idx="2"/>
          </p:nvPr>
        </p:nvPicPr>
        <p:blipFill>
          <a:blip r:embed="rId2" cstate="print"/>
          <a:stretch>
            <a:fillRect/>
          </a:stretch>
        </p:blipFill>
        <p:spPr>
          <a:xfrm>
            <a:off x="777503" y="2952161"/>
            <a:ext cx="4082529" cy="2709087"/>
          </a:xfrm>
          <a:prstGeom prst="rect">
            <a:avLst/>
          </a:prstGeom>
          <a:ln>
            <a:noFill/>
          </a:ln>
          <a:effectLst>
            <a:softEdge rad="112500"/>
          </a:effectLst>
        </p:spPr>
      </p:pic>
      <p:pic>
        <p:nvPicPr>
          <p:cNvPr id="6" name="Content Placeholder 5" descr="1973400_612276595547332_6887772378285844100_o.jpg"/>
          <p:cNvPicPr>
            <a:picLocks noGrp="1" noChangeAspect="1"/>
          </p:cNvPicPr>
          <p:nvPr>
            <p:ph sz="half" idx="4"/>
          </p:nvPr>
        </p:nvPicPr>
        <p:blipFill>
          <a:blip r:embed="rId3" cstate="print"/>
          <a:stretch>
            <a:fillRect/>
          </a:stretch>
        </p:blipFill>
        <p:spPr>
          <a:xfrm>
            <a:off x="4953967" y="2952161"/>
            <a:ext cx="4082529" cy="2709087"/>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3DC6335A-816E-495A-B576-006373C1B0B6}" type="slidenum">
              <a:rPr lang="en-US" smtClean="0"/>
              <a:pPr/>
              <a:t>11</a:t>
            </a:fld>
            <a:endParaRPr lang="en-US" dirty="0"/>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smtClean="0">
                <a:solidFill>
                  <a:schemeClr val="tx1"/>
                </a:solidFill>
              </a:rPr>
              <a:t>障害者権利条約審査</a:t>
            </a:r>
            <a:endParaRPr lang="en-US" sz="3600" dirty="0">
              <a:solidFill>
                <a:schemeClr val="tx1"/>
              </a:solidFill>
            </a:endParaRPr>
          </a:p>
        </p:txBody>
      </p:sp>
      <p:sp>
        <p:nvSpPr>
          <p:cNvPr id="5" name="Text Placeholder 4"/>
          <p:cNvSpPr>
            <a:spLocks noGrp="1"/>
          </p:cNvSpPr>
          <p:nvPr>
            <p:ph type="body" idx="1"/>
          </p:nvPr>
        </p:nvSpPr>
        <p:spPr>
          <a:xfrm>
            <a:off x="971600" y="1916832"/>
            <a:ext cx="7546032" cy="508992"/>
          </a:xfrm>
        </p:spPr>
        <p:txBody>
          <a:bodyPr/>
          <a:lstStyle/>
          <a:p>
            <a:r>
              <a:rPr lang="en-US" altLang="ja-JP" sz="2000" dirty="0" smtClean="0"/>
              <a:t>IDA</a:t>
            </a:r>
            <a:r>
              <a:rPr lang="ja-JP" altLang="en-US" sz="2000" dirty="0" smtClean="0"/>
              <a:t>（国際障害同盟）が二日間のトレーニングを行いました</a:t>
            </a:r>
            <a:r>
              <a:rPr lang="en-US" altLang="ja-JP" sz="2000" dirty="0" smtClean="0"/>
              <a:t>.</a:t>
            </a:r>
          </a:p>
        </p:txBody>
      </p:sp>
      <p:pic>
        <p:nvPicPr>
          <p:cNvPr id="6" name="Content Placeholder 5" descr="10863827_646141558827502_1530202930869417566_o.jpg"/>
          <p:cNvPicPr>
            <a:picLocks noGrp="1" noChangeAspect="1"/>
          </p:cNvPicPr>
          <p:nvPr>
            <p:ph sz="half" idx="2"/>
          </p:nvPr>
        </p:nvPicPr>
        <p:blipFill>
          <a:blip r:embed="rId2" cstate="print"/>
          <a:stretch>
            <a:fillRect/>
          </a:stretch>
        </p:blipFill>
        <p:spPr>
          <a:xfrm>
            <a:off x="415983" y="3144230"/>
            <a:ext cx="4232217" cy="2373002"/>
          </a:xfrm>
          <a:prstGeom prst="rect">
            <a:avLst/>
          </a:prstGeom>
          <a:ln>
            <a:noFill/>
          </a:ln>
          <a:effectLst>
            <a:softEdge rad="112500"/>
          </a:effectLst>
        </p:spPr>
      </p:pic>
      <p:pic>
        <p:nvPicPr>
          <p:cNvPr id="7" name="Content Placeholder 6" descr="10856833_646140692160922_6273919933479664864_o.jpg"/>
          <p:cNvPicPr>
            <a:picLocks noGrp="1" noChangeAspect="1"/>
          </p:cNvPicPr>
          <p:nvPr>
            <p:ph sz="half" idx="4"/>
          </p:nvPr>
        </p:nvPicPr>
        <p:blipFill>
          <a:blip r:embed="rId3" cstate="print"/>
          <a:stretch>
            <a:fillRect/>
          </a:stretch>
        </p:blipFill>
        <p:spPr>
          <a:xfrm>
            <a:off x="4716016" y="3144230"/>
            <a:ext cx="4283968" cy="2402019"/>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3DC6335A-816E-495A-B576-006373C1B0B6}" type="slidenum">
              <a:rPr lang="en-US" smtClean="0"/>
              <a:pPr/>
              <a:t>12</a:t>
            </a:fld>
            <a:endParaRPr lang="en-US" dirty="0"/>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995710"/>
          </a:xfrm>
        </p:spPr>
        <p:txBody>
          <a:bodyPr>
            <a:normAutofit/>
          </a:bodyPr>
          <a:lstStyle/>
          <a:p>
            <a:r>
              <a:rPr lang="ja-JP" altLang="en-US" sz="3600" dirty="0" smtClean="0">
                <a:solidFill>
                  <a:schemeClr val="tx1"/>
                </a:solidFill>
              </a:rPr>
              <a:t>障害者権利条約審査</a:t>
            </a:r>
            <a:endParaRPr lang="en-US" sz="3600" dirty="0">
              <a:solidFill>
                <a:schemeClr val="tx1"/>
              </a:solidFill>
            </a:endParaRPr>
          </a:p>
        </p:txBody>
      </p:sp>
      <p:sp>
        <p:nvSpPr>
          <p:cNvPr id="5" name="Text Placeholder 4"/>
          <p:cNvSpPr>
            <a:spLocks noGrp="1"/>
          </p:cNvSpPr>
          <p:nvPr>
            <p:ph type="body" idx="1"/>
          </p:nvPr>
        </p:nvSpPr>
        <p:spPr>
          <a:xfrm>
            <a:off x="971600" y="1628800"/>
            <a:ext cx="7330008" cy="762000"/>
          </a:xfrm>
        </p:spPr>
        <p:txBody>
          <a:bodyPr/>
          <a:lstStyle/>
          <a:p>
            <a:r>
              <a:rPr lang="ja-JP" altLang="en-US" dirty="0" smtClean="0"/>
              <a:t>国連から障害者権利条約委員会から「事前質問事項（質問リスト）」が届きました</a:t>
            </a:r>
            <a:r>
              <a:rPr lang="en-US" altLang="ja-JP" dirty="0" smtClean="0"/>
              <a:t>.</a:t>
            </a:r>
          </a:p>
        </p:txBody>
      </p:sp>
      <p:pic>
        <p:nvPicPr>
          <p:cNvPr id="6" name="Content Placeholder 5" descr="10540949_646140992160892_9097910271916943125_o.jpg"/>
          <p:cNvPicPr>
            <a:picLocks noGrp="1" noChangeAspect="1"/>
          </p:cNvPicPr>
          <p:nvPr>
            <p:ph sz="half" idx="2"/>
          </p:nvPr>
        </p:nvPicPr>
        <p:blipFill>
          <a:blip r:embed="rId2" cstate="print"/>
          <a:stretch>
            <a:fillRect/>
          </a:stretch>
        </p:blipFill>
        <p:spPr>
          <a:xfrm>
            <a:off x="266456" y="2780928"/>
            <a:ext cx="4381744" cy="2456842"/>
          </a:xfrm>
          <a:prstGeom prst="rect">
            <a:avLst/>
          </a:prstGeom>
          <a:ln>
            <a:noFill/>
          </a:ln>
          <a:effectLst>
            <a:softEdge rad="112500"/>
          </a:effectLst>
        </p:spPr>
      </p:pic>
      <p:pic>
        <p:nvPicPr>
          <p:cNvPr id="7" name="Content Placeholder 6" descr="peer counseling1 325.jpg"/>
          <p:cNvPicPr>
            <a:picLocks noGrp="1" noChangeAspect="1"/>
          </p:cNvPicPr>
          <p:nvPr>
            <p:ph sz="half" idx="4"/>
          </p:nvPr>
        </p:nvPicPr>
        <p:blipFill>
          <a:blip r:embed="rId3" cstate="print"/>
          <a:stretch>
            <a:fillRect/>
          </a:stretch>
        </p:blipFill>
        <p:spPr>
          <a:xfrm>
            <a:off x="4953000" y="2790825"/>
            <a:ext cx="3733800" cy="2800350"/>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3DC6335A-816E-495A-B576-006373C1B0B6}" type="slidenum">
              <a:rPr lang="en-US" smtClean="0"/>
              <a:pPr/>
              <a:t>13</a:t>
            </a:fld>
            <a:endParaRPr lang="en-US" dirty="0"/>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ja-JP" altLang="en-US" sz="3600" dirty="0" smtClean="0">
                <a:solidFill>
                  <a:schemeClr val="tx1"/>
                </a:solidFill>
              </a:rPr>
              <a:t>障害者権利条約審査</a:t>
            </a:r>
            <a:endParaRPr lang="en-US" sz="3600" dirty="0">
              <a:solidFill>
                <a:schemeClr val="tx1"/>
              </a:solidFill>
            </a:endParaRPr>
          </a:p>
        </p:txBody>
      </p:sp>
      <p:sp>
        <p:nvSpPr>
          <p:cNvPr id="8" name="Text Placeholder 7"/>
          <p:cNvSpPr>
            <a:spLocks noGrp="1"/>
          </p:cNvSpPr>
          <p:nvPr>
            <p:ph type="body" idx="1"/>
          </p:nvPr>
        </p:nvSpPr>
        <p:spPr/>
        <p:txBody>
          <a:bodyPr/>
          <a:lstStyle/>
          <a:p>
            <a:r>
              <a:rPr lang="ja-JP" altLang="en-US" dirty="0" smtClean="0"/>
              <a:t>モンゴル障害者代表達</a:t>
            </a:r>
            <a:endParaRPr lang="en-US" dirty="0"/>
          </a:p>
        </p:txBody>
      </p:sp>
      <p:sp>
        <p:nvSpPr>
          <p:cNvPr id="9" name="Text Placeholder 8"/>
          <p:cNvSpPr>
            <a:spLocks noGrp="1"/>
          </p:cNvSpPr>
          <p:nvPr>
            <p:ph type="body" sz="half" idx="3"/>
          </p:nvPr>
        </p:nvSpPr>
        <p:spPr/>
        <p:txBody>
          <a:bodyPr/>
          <a:lstStyle/>
          <a:p>
            <a:endParaRPr lang="en-US" dirty="0"/>
          </a:p>
        </p:txBody>
      </p:sp>
      <p:pic>
        <p:nvPicPr>
          <p:cNvPr id="5" name="Content Placeholder 4" descr="11102886_703739539734370_7726110752237614881_o.jpg"/>
          <p:cNvPicPr>
            <a:picLocks noGrp="1" noChangeAspect="1"/>
          </p:cNvPicPr>
          <p:nvPr>
            <p:ph sz="half" idx="2"/>
          </p:nvPr>
        </p:nvPicPr>
        <p:blipFill>
          <a:blip r:embed="rId2" cstate="print"/>
          <a:stretch>
            <a:fillRect/>
          </a:stretch>
        </p:blipFill>
        <p:spPr>
          <a:xfrm>
            <a:off x="914400" y="2790825"/>
            <a:ext cx="3733800" cy="2800350"/>
          </a:xfrm>
        </p:spPr>
      </p:pic>
      <p:sp>
        <p:nvSpPr>
          <p:cNvPr id="10" name="Content Placeholder 9"/>
          <p:cNvSpPr>
            <a:spLocks noGrp="1"/>
          </p:cNvSpPr>
          <p:nvPr>
            <p:ph sz="half" idx="4"/>
          </p:nvPr>
        </p:nvSpPr>
        <p:spPr/>
        <p:txBody>
          <a:bodyPr/>
          <a:lstStyle/>
          <a:p>
            <a:endParaRPr lang="en-US" dirty="0"/>
          </a:p>
        </p:txBody>
      </p:sp>
      <p:sp>
        <p:nvSpPr>
          <p:cNvPr id="2" name="スライド番号プレースホルダー 1"/>
          <p:cNvSpPr>
            <a:spLocks noGrp="1"/>
          </p:cNvSpPr>
          <p:nvPr>
            <p:ph type="sldNum" sz="quarter" idx="12"/>
          </p:nvPr>
        </p:nvSpPr>
        <p:spPr/>
        <p:txBody>
          <a:bodyPr/>
          <a:lstStyle/>
          <a:p>
            <a:fld id="{3DC6335A-816E-495A-B576-006373C1B0B6}" type="slidenum">
              <a:rPr lang="en-US" smtClean="0"/>
              <a:pPr/>
              <a:t>14</a:t>
            </a:fld>
            <a:endParaRPr lang="en-US" dirty="0"/>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smtClean="0">
                <a:solidFill>
                  <a:schemeClr val="tx1"/>
                </a:solidFill>
              </a:rPr>
              <a:t>障害者権利条約審査</a:t>
            </a:r>
            <a:endParaRPr lang="en-US" sz="3600" dirty="0">
              <a:solidFill>
                <a:schemeClr val="tx1"/>
              </a:solidFill>
            </a:endParaRPr>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half" idx="3"/>
          </p:nvPr>
        </p:nvSpPr>
        <p:spPr/>
        <p:txBody>
          <a:bodyPr/>
          <a:lstStyle/>
          <a:p>
            <a:r>
              <a:rPr lang="ja-JP" altLang="en-US" dirty="0" smtClean="0"/>
              <a:t>総括所見（最終見解）</a:t>
            </a:r>
            <a:endParaRPr lang="en-US" dirty="0"/>
          </a:p>
        </p:txBody>
      </p:sp>
      <p:pic>
        <p:nvPicPr>
          <p:cNvPr id="7" name="Content Placeholder 6" descr="11187219_951680748216238_3245327963764742985_o.jpg"/>
          <p:cNvPicPr>
            <a:picLocks noGrp="1" noChangeAspect="1"/>
          </p:cNvPicPr>
          <p:nvPr>
            <p:ph sz="half" idx="2"/>
          </p:nvPr>
        </p:nvPicPr>
        <p:blipFill>
          <a:blip r:embed="rId2" cstate="print"/>
          <a:stretch>
            <a:fillRect/>
          </a:stretch>
        </p:blipFill>
        <p:spPr>
          <a:xfrm>
            <a:off x="358726" y="2376897"/>
            <a:ext cx="4040188" cy="2675046"/>
          </a:xfrm>
        </p:spPr>
      </p:pic>
      <p:sp>
        <p:nvSpPr>
          <p:cNvPr id="6" name="Content Placeholder 5"/>
          <p:cNvSpPr>
            <a:spLocks noGrp="1"/>
          </p:cNvSpPr>
          <p:nvPr>
            <p:ph sz="half" idx="4"/>
          </p:nvPr>
        </p:nvSpPr>
        <p:spPr/>
        <p:txBody>
          <a:bodyPr>
            <a:normAutofit/>
          </a:bodyPr>
          <a:lstStyle/>
          <a:p>
            <a:r>
              <a:rPr lang="ja-JP" altLang="en-US" dirty="0" smtClean="0"/>
              <a:t>２０１５年４月１７日、国連障害者権利条約委員会からモンゴルの政府に</a:t>
            </a:r>
            <a:endParaRPr lang="en-US" altLang="ja-JP" dirty="0" smtClean="0"/>
          </a:p>
          <a:p>
            <a:r>
              <a:rPr lang="en-US" altLang="ja-JP" dirty="0" smtClean="0"/>
              <a:t>30</a:t>
            </a:r>
            <a:r>
              <a:rPr lang="ja-JP" altLang="en-US" smtClean="0"/>
              <a:t>勧</a:t>
            </a:r>
            <a:r>
              <a:rPr lang="ja-JP" altLang="en-US" dirty="0" smtClean="0"/>
              <a:t>告・要請が送られて来ました。</a:t>
            </a:r>
            <a:endParaRPr lang="en-US" altLang="ja-JP" dirty="0" smtClean="0"/>
          </a:p>
        </p:txBody>
      </p:sp>
      <p:sp>
        <p:nvSpPr>
          <p:cNvPr id="4" name="スライド番号プレースホルダー 3"/>
          <p:cNvSpPr>
            <a:spLocks noGrp="1"/>
          </p:cNvSpPr>
          <p:nvPr>
            <p:ph type="sldNum" sz="quarter" idx="12"/>
          </p:nvPr>
        </p:nvSpPr>
        <p:spPr/>
        <p:txBody>
          <a:bodyPr/>
          <a:lstStyle/>
          <a:p>
            <a:fld id="{3DC6335A-816E-495A-B576-006373C1B0B6}" type="slidenum">
              <a:rPr lang="en-US" smtClean="0"/>
              <a:pPr/>
              <a:t>15</a:t>
            </a:fld>
            <a:endParaRPr lang="en-US" dirty="0"/>
          </a:p>
        </p:txBody>
      </p:sp>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ja-JP" altLang="en-US" sz="3600" b="1" dirty="0" smtClean="0">
                <a:solidFill>
                  <a:schemeClr val="tx1"/>
                </a:solidFill>
              </a:rPr>
              <a:t>自立生活運動</a:t>
            </a:r>
            <a:r>
              <a:rPr lang="en-US" dirty="0" smtClean="0"/>
              <a:t/>
            </a:r>
            <a:br>
              <a:rPr lang="en-US" dirty="0" smtClean="0"/>
            </a:br>
            <a:endParaRPr lang="en-US" dirty="0"/>
          </a:p>
        </p:txBody>
      </p:sp>
      <p:sp>
        <p:nvSpPr>
          <p:cNvPr id="7" name="Content Placeholder 6"/>
          <p:cNvSpPr>
            <a:spLocks noGrp="1"/>
          </p:cNvSpPr>
          <p:nvPr>
            <p:ph sz="quarter" idx="1"/>
          </p:nvPr>
        </p:nvSpPr>
        <p:spPr/>
        <p:txBody>
          <a:bodyPr/>
          <a:lstStyle/>
          <a:p>
            <a:r>
              <a:rPr lang="mn-MN" b="1" dirty="0" smtClean="0"/>
              <a:t>“</a:t>
            </a:r>
            <a:r>
              <a:rPr lang="en-US" b="1" dirty="0" smtClean="0"/>
              <a:t>Universal Progress</a:t>
            </a:r>
            <a:r>
              <a:rPr lang="mn-MN" b="1" dirty="0" smtClean="0"/>
              <a:t>”</a:t>
            </a:r>
            <a:r>
              <a:rPr lang="en-US" b="1" dirty="0" smtClean="0"/>
              <a:t>  </a:t>
            </a:r>
            <a:r>
              <a:rPr lang="ja-JP" altLang="en-US" dirty="0" smtClean="0"/>
              <a:t>自立生活センター、</a:t>
            </a:r>
            <a:r>
              <a:rPr lang="en-US" dirty="0" smtClean="0"/>
              <a:t>2010</a:t>
            </a:r>
            <a:r>
              <a:rPr lang="ja-JP" altLang="en-US" dirty="0" smtClean="0"/>
              <a:t>年</a:t>
            </a:r>
            <a:r>
              <a:rPr lang="en-US" dirty="0" smtClean="0"/>
              <a:t>3</a:t>
            </a:r>
            <a:r>
              <a:rPr lang="ja-JP" altLang="en-US" dirty="0" smtClean="0"/>
              <a:t>月設立</a:t>
            </a:r>
            <a:endParaRPr lang="en-US" altLang="ja-JP" dirty="0" smtClean="0"/>
          </a:p>
          <a:p>
            <a:r>
              <a:rPr lang="ja-JP" altLang="en-US" dirty="0" smtClean="0"/>
              <a:t>全ての障害者が障害の程度に関わらず自立した生活が送れるように支援することを目的としています</a:t>
            </a:r>
            <a:r>
              <a:rPr lang="en-US" altLang="ja-JP" dirty="0" smtClean="0"/>
              <a:t>.</a:t>
            </a:r>
          </a:p>
          <a:p>
            <a:endParaRPr lang="en-US" dirty="0"/>
          </a:p>
        </p:txBody>
      </p:sp>
      <p:pic>
        <p:nvPicPr>
          <p:cNvPr id="9" name="Content Placeholder 8" descr="DSC02733.JPG"/>
          <p:cNvPicPr>
            <a:picLocks noGrp="1"/>
          </p:cNvPicPr>
          <p:nvPr>
            <p:ph sz="quarter" idx="2"/>
          </p:nvPr>
        </p:nvPicPr>
        <p:blipFill>
          <a:blip r:embed="rId2" cstate="print"/>
          <a:srcRect t="9714" b="22571"/>
          <a:stretch>
            <a:fillRect/>
          </a:stretch>
        </p:blipFill>
        <p:spPr>
          <a:xfrm>
            <a:off x="4283968" y="2204864"/>
            <a:ext cx="4860032" cy="2520280"/>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3DC6335A-816E-495A-B576-006373C1B0B6}" type="slidenum">
              <a:rPr lang="en-US" smtClean="0"/>
              <a:pPr/>
              <a:t>16</a:t>
            </a:fld>
            <a:endParaRPr lang="en-US" dirty="0"/>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ja-JP" altLang="en-US" sz="3600" dirty="0" smtClean="0">
                <a:solidFill>
                  <a:schemeClr val="tx1"/>
                </a:solidFill>
              </a:rPr>
              <a:t>活動内容</a:t>
            </a:r>
            <a:endParaRPr lang="en-US" sz="3600" dirty="0">
              <a:solidFill>
                <a:schemeClr val="tx1"/>
              </a:solidFill>
            </a:endParaRPr>
          </a:p>
        </p:txBody>
      </p:sp>
      <p:sp>
        <p:nvSpPr>
          <p:cNvPr id="4" name="Content Placeholder 3"/>
          <p:cNvSpPr>
            <a:spLocks noGrp="1"/>
          </p:cNvSpPr>
          <p:nvPr>
            <p:ph sz="quarter" idx="1"/>
          </p:nvPr>
        </p:nvSpPr>
        <p:spPr/>
        <p:txBody>
          <a:bodyPr>
            <a:normAutofit/>
          </a:bodyPr>
          <a:lstStyle/>
          <a:p>
            <a:pPr lvl="0"/>
            <a:endParaRPr lang="en-US" altLang="ja-JP" sz="2000" dirty="0" smtClean="0"/>
          </a:p>
          <a:p>
            <a:pPr lvl="0"/>
            <a:r>
              <a:rPr lang="ja-JP" altLang="en-US" sz="2000" dirty="0" smtClean="0"/>
              <a:t>介助サービス</a:t>
            </a:r>
            <a:endParaRPr lang="en-US" sz="2000" dirty="0" smtClean="0"/>
          </a:p>
          <a:p>
            <a:pPr lvl="0"/>
            <a:r>
              <a:rPr lang="ja-JP" altLang="en-US" sz="2000" dirty="0" smtClean="0"/>
              <a:t>ピアカウンセラー活動</a:t>
            </a:r>
            <a:r>
              <a:rPr lang="en-US" sz="2000" dirty="0" smtClean="0"/>
              <a:t>(</a:t>
            </a:r>
            <a:r>
              <a:rPr lang="ja-JP" altLang="en-US" sz="2000" dirty="0" smtClean="0"/>
              <a:t>障害者による相談サービス</a:t>
            </a:r>
            <a:r>
              <a:rPr lang="en-US" sz="2000" dirty="0" smtClean="0"/>
              <a:t>)</a:t>
            </a:r>
          </a:p>
          <a:p>
            <a:pPr lvl="0"/>
            <a:r>
              <a:rPr lang="ja-JP" altLang="en-US" sz="2000" dirty="0" smtClean="0"/>
              <a:t>健常者、障害者への研修活動</a:t>
            </a:r>
            <a:endParaRPr lang="en-US" sz="2000" dirty="0" smtClean="0"/>
          </a:p>
          <a:p>
            <a:pPr lvl="0"/>
            <a:r>
              <a:rPr lang="ja-JP" altLang="en-US" sz="2000" dirty="0" smtClean="0"/>
              <a:t>障害者自立の啓蒙活動</a:t>
            </a:r>
            <a:endParaRPr lang="en-US" sz="2000" dirty="0" smtClean="0"/>
          </a:p>
          <a:p>
            <a:pPr lvl="0"/>
            <a:r>
              <a:rPr lang="ja-JP" altLang="en-US" sz="2000" dirty="0" smtClean="0"/>
              <a:t>バリアフリー社会への具体的指導と助言</a:t>
            </a:r>
            <a:endParaRPr lang="en-US" sz="2000" dirty="0" smtClean="0"/>
          </a:p>
          <a:p>
            <a:endParaRPr lang="en-US" sz="2000" dirty="0"/>
          </a:p>
        </p:txBody>
      </p:sp>
      <p:pic>
        <p:nvPicPr>
          <p:cNvPr id="9" name="Content Placeholder 9" descr="S0473069.JPG"/>
          <p:cNvPicPr>
            <a:picLocks noChangeAspect="1"/>
          </p:cNvPicPr>
          <p:nvPr/>
        </p:nvPicPr>
        <p:blipFill>
          <a:blip r:embed="rId3" cstate="print"/>
          <a:srcRect/>
          <a:stretch>
            <a:fillRect/>
          </a:stretch>
        </p:blipFill>
        <p:spPr>
          <a:xfrm>
            <a:off x="6083333" y="2492896"/>
            <a:ext cx="3060667" cy="2295500"/>
          </a:xfrm>
          <a:prstGeom prst="rect">
            <a:avLst/>
          </a:prstGeom>
          <a:ln>
            <a:noFill/>
          </a:ln>
          <a:effectLst>
            <a:softEdge rad="112500"/>
          </a:effectLst>
        </p:spPr>
      </p:pic>
      <p:pic>
        <p:nvPicPr>
          <p:cNvPr id="11" name="Content Placeholder 4" descr="10603400_405197532961687_5555285319412745063_n.jpg"/>
          <p:cNvPicPr>
            <a:picLocks noChangeAspect="1"/>
          </p:cNvPicPr>
          <p:nvPr/>
        </p:nvPicPr>
        <p:blipFill>
          <a:blip r:embed="rId4" cstate="print"/>
          <a:srcRect/>
          <a:stretch>
            <a:fillRect/>
          </a:stretch>
        </p:blipFill>
        <p:spPr bwMode="auto">
          <a:xfrm>
            <a:off x="4211960" y="404664"/>
            <a:ext cx="3264842" cy="2448024"/>
          </a:xfrm>
          <a:prstGeom prst="rect">
            <a:avLst/>
          </a:prstGeom>
          <a:ln>
            <a:noFill/>
          </a:ln>
          <a:effectLst>
            <a:softEdge rad="112500"/>
          </a:effectLst>
        </p:spPr>
      </p:pic>
      <p:sp>
        <p:nvSpPr>
          <p:cNvPr id="7" name="Content Placeholder 6"/>
          <p:cNvSpPr>
            <a:spLocks noGrp="1"/>
          </p:cNvSpPr>
          <p:nvPr>
            <p:ph sz="quarter" idx="2"/>
          </p:nvPr>
        </p:nvSpPr>
        <p:spPr/>
        <p:txBody>
          <a:bodyPr/>
          <a:lstStyle/>
          <a:p>
            <a:endParaRPr lang="en-US" dirty="0"/>
          </a:p>
        </p:txBody>
      </p:sp>
      <p:pic>
        <p:nvPicPr>
          <p:cNvPr id="8" name="Content Placeholder 6" descr="DSCF8447.JPG"/>
          <p:cNvPicPr>
            <a:picLocks noChangeAspect="1"/>
          </p:cNvPicPr>
          <p:nvPr/>
        </p:nvPicPr>
        <p:blipFill>
          <a:blip r:embed="rId5" cstate="print"/>
          <a:srcRect/>
          <a:stretch>
            <a:fillRect/>
          </a:stretch>
        </p:blipFill>
        <p:spPr>
          <a:xfrm>
            <a:off x="4211960" y="4437112"/>
            <a:ext cx="2976331" cy="2232248"/>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3DC6335A-816E-495A-B576-006373C1B0B6}" type="slidenum">
              <a:rPr lang="en-US" smtClean="0"/>
              <a:pPr/>
              <a:t>17</a:t>
            </a:fld>
            <a:endParaRPr lang="en-US" dirty="0"/>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560" y="2780928"/>
            <a:ext cx="8229600" cy="1143000"/>
          </a:xfrm>
        </p:spPr>
        <p:txBody>
          <a:bodyPr/>
          <a:lstStyle/>
          <a:p>
            <a:r>
              <a:rPr lang="en-US" b="1" dirty="0" smtClean="0">
                <a:solidFill>
                  <a:schemeClr val="tx1"/>
                </a:solidFill>
              </a:rPr>
              <a:t>                       Thank you </a:t>
            </a:r>
            <a:endParaRPr lang="en-US" b="1" dirty="0">
              <a:solidFill>
                <a:schemeClr val="tx1"/>
              </a:solidFill>
            </a:endParaRPr>
          </a:p>
        </p:txBody>
      </p:sp>
      <p:sp>
        <p:nvSpPr>
          <p:cNvPr id="2" name="スライド番号プレースホルダー 1"/>
          <p:cNvSpPr>
            <a:spLocks noGrp="1"/>
          </p:cNvSpPr>
          <p:nvPr>
            <p:ph type="sldNum" sz="quarter" idx="12"/>
          </p:nvPr>
        </p:nvSpPr>
        <p:spPr/>
        <p:txBody>
          <a:bodyPr/>
          <a:lstStyle/>
          <a:p>
            <a:fld id="{3DC6335A-816E-495A-B576-006373C1B0B6}" type="slidenum">
              <a:rPr lang="en-US" smtClean="0"/>
              <a:pPr/>
              <a:t>18</a:t>
            </a:fld>
            <a:endParaRPr lang="en-US" dirty="0"/>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ja-JP" b="1" dirty="0" smtClean="0"/>
              <a:t/>
            </a:r>
            <a:br>
              <a:rPr lang="en-US" altLang="ja-JP" b="1" dirty="0" smtClean="0"/>
            </a:br>
            <a:r>
              <a:rPr lang="en-US" altLang="ja-JP" b="1" dirty="0" smtClean="0"/>
              <a:t/>
            </a:r>
            <a:br>
              <a:rPr lang="en-US" altLang="ja-JP" b="1" dirty="0" smtClean="0"/>
            </a:br>
            <a:r>
              <a:rPr lang="en-US" altLang="ja-JP" b="1" dirty="0" smtClean="0"/>
              <a:t/>
            </a:r>
            <a:br>
              <a:rPr lang="en-US" altLang="ja-JP" b="1" dirty="0" smtClean="0"/>
            </a:br>
            <a:r>
              <a:rPr lang="ja-JP" altLang="en-US" b="1" dirty="0" smtClean="0">
                <a:solidFill>
                  <a:schemeClr val="tx1"/>
                </a:solidFill>
              </a:rPr>
              <a:t>モンゴル</a:t>
            </a:r>
            <a:r>
              <a:rPr lang="ja-JP" altLang="en-US" sz="4000" b="1" dirty="0" smtClean="0">
                <a:solidFill>
                  <a:schemeClr val="tx1"/>
                </a:solidFill>
              </a:rPr>
              <a:t>障害者数</a:t>
            </a:r>
            <a:r>
              <a:rPr lang="en-US" dirty="0" smtClean="0"/>
              <a:t/>
            </a:r>
            <a:br>
              <a:rPr lang="en-US" dirty="0" smtClean="0"/>
            </a:br>
            <a:endParaRPr lang="en-US" dirty="0"/>
          </a:p>
        </p:txBody>
      </p:sp>
      <p:graphicFrame>
        <p:nvGraphicFramePr>
          <p:cNvPr id="12" name="Content Placeholder 11"/>
          <p:cNvGraphicFramePr>
            <a:graphicFrameLocks noGrp="1"/>
          </p:cNvGraphicFramePr>
          <p:nvPr>
            <p:ph sz="quarter" idx="1"/>
          </p:nvPr>
        </p:nvGraphicFramePr>
        <p:xfrm>
          <a:off x="0" y="1484784"/>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quarter" idx="2"/>
          </p:nvPr>
        </p:nvGraphicFramePr>
        <p:xfrm>
          <a:off x="4499992" y="1484784"/>
          <a:ext cx="4474840" cy="4641379"/>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fld id="{3DC6335A-816E-495A-B576-006373C1B0B6}" type="slidenum">
              <a:rPr lang="en-US" smtClean="0"/>
              <a:pPr/>
              <a:t>2</a:t>
            </a:fld>
            <a:endParaRPr lang="en-US" dirty="0"/>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600" dirty="0" smtClean="0">
                <a:solidFill>
                  <a:schemeClr val="tx1"/>
                </a:solidFill>
              </a:rPr>
              <a:t>障害者分類</a:t>
            </a:r>
            <a:r>
              <a:rPr lang="ja-JP" altLang="en-US" dirty="0" smtClean="0"/>
              <a:t>　</a:t>
            </a:r>
            <a:endParaRPr lang="en-US" dirty="0"/>
          </a:p>
        </p:txBody>
      </p:sp>
      <p:sp>
        <p:nvSpPr>
          <p:cNvPr id="3" name="Content Placeholder 2"/>
          <p:cNvSpPr>
            <a:spLocks noGrp="1"/>
          </p:cNvSpPr>
          <p:nvPr>
            <p:ph sz="quarter" idx="1"/>
          </p:nvPr>
        </p:nvSpPr>
        <p:spPr/>
        <p:txBody>
          <a:bodyPr/>
          <a:lstStyle/>
          <a:p>
            <a:r>
              <a:rPr lang="ja-JP" altLang="en-US" dirty="0" smtClean="0"/>
              <a:t>現在の法律でも労働できる能力の割合は、障害の度合いによって、</a:t>
            </a:r>
            <a:endParaRPr lang="en-US" altLang="ja-JP" dirty="0" smtClean="0"/>
          </a:p>
          <a:p>
            <a:r>
              <a:rPr lang="mn-MN" dirty="0" smtClean="0"/>
              <a:t>50-70% </a:t>
            </a:r>
            <a:endParaRPr lang="en-US" dirty="0" smtClean="0"/>
          </a:p>
          <a:p>
            <a:r>
              <a:rPr lang="mn-MN" dirty="0" smtClean="0"/>
              <a:t>70-100%</a:t>
            </a:r>
            <a:r>
              <a:rPr lang="ja-JP" altLang="en-US" dirty="0" smtClean="0"/>
              <a:t>に分類されています。</a:t>
            </a:r>
            <a:endParaRPr lang="en-US" altLang="ja-JP" dirty="0" smtClean="0"/>
          </a:p>
          <a:p>
            <a:pPr>
              <a:buNone/>
            </a:pPr>
            <a:r>
              <a:rPr lang="ja-JP" altLang="en-US" dirty="0" smtClean="0"/>
              <a:t>これは障害者の現実的な生活を理解せずに、医療関係者中心の分類です。</a:t>
            </a:r>
            <a:endParaRPr lang="en-US" dirty="0"/>
          </a:p>
        </p:txBody>
      </p:sp>
      <p:sp>
        <p:nvSpPr>
          <p:cNvPr id="4" name="スライド番号プレースホルダー 3"/>
          <p:cNvSpPr>
            <a:spLocks noGrp="1"/>
          </p:cNvSpPr>
          <p:nvPr>
            <p:ph type="sldNum" sz="quarter" idx="12"/>
          </p:nvPr>
        </p:nvSpPr>
        <p:spPr/>
        <p:txBody>
          <a:bodyPr/>
          <a:lstStyle/>
          <a:p>
            <a:fld id="{3DC6335A-816E-495A-B576-006373C1B0B6}" type="slidenum">
              <a:rPr lang="en-US" smtClean="0"/>
              <a:pPr/>
              <a:t>3</a:t>
            </a:fld>
            <a:endParaRPr lang="en-US" dirty="0"/>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a:bodyPr>
          <a:lstStyle/>
          <a:p>
            <a:r>
              <a:rPr lang="ja-JP" altLang="en-US" sz="3600" b="1" dirty="0" smtClean="0">
                <a:solidFill>
                  <a:schemeClr val="tx1"/>
                </a:solidFill>
              </a:rPr>
              <a:t>社会事情</a:t>
            </a:r>
            <a:endParaRPr lang="en-US" sz="3600" dirty="0">
              <a:solidFill>
                <a:schemeClr val="tx1"/>
              </a:solidFill>
            </a:endParaRPr>
          </a:p>
        </p:txBody>
      </p:sp>
      <p:sp>
        <p:nvSpPr>
          <p:cNvPr id="4" name="Content Placeholder 3"/>
          <p:cNvSpPr>
            <a:spLocks noGrp="1"/>
          </p:cNvSpPr>
          <p:nvPr>
            <p:ph sz="quarter" idx="1"/>
          </p:nvPr>
        </p:nvSpPr>
        <p:spPr/>
        <p:txBody>
          <a:bodyPr>
            <a:normAutofit fontScale="92500" lnSpcReduction="10000"/>
          </a:bodyPr>
          <a:lstStyle/>
          <a:p>
            <a:r>
              <a:rPr lang="ja-JP" altLang="en-US" dirty="0" smtClean="0"/>
              <a:t>モンゴルは</a:t>
            </a:r>
            <a:r>
              <a:rPr lang="mn-MN" dirty="0" smtClean="0"/>
              <a:t>1990</a:t>
            </a:r>
            <a:r>
              <a:rPr lang="ja-JP" altLang="en-US" dirty="0" smtClean="0"/>
              <a:t>年に社会主義時代から民主主義に移行しました。</a:t>
            </a:r>
            <a:endParaRPr lang="en-US" altLang="ja-JP" dirty="0" smtClean="0"/>
          </a:p>
          <a:p>
            <a:r>
              <a:rPr lang="ja-JP" altLang="en-US" dirty="0" smtClean="0"/>
              <a:t>社会主義時代は人権、憲法課題、障害者に関する法律権利はあったが十分ではないこと。</a:t>
            </a:r>
            <a:endParaRPr lang="en-US" altLang="ja-JP" dirty="0" smtClean="0"/>
          </a:p>
          <a:p>
            <a:r>
              <a:rPr lang="ja-JP" altLang="en-US" dirty="0" smtClean="0"/>
              <a:t>社会主義システムから移行して</a:t>
            </a:r>
            <a:r>
              <a:rPr lang="en-US" dirty="0" smtClean="0"/>
              <a:t>, </a:t>
            </a:r>
            <a:r>
              <a:rPr lang="ja-JP" altLang="en-US" dirty="0" smtClean="0"/>
              <a:t>２６年経過しましたが、障害者に関するインフラ問題、法律の対策はいまだ不十分です。</a:t>
            </a:r>
            <a:endParaRPr lang="en-US" dirty="0" smtClean="0"/>
          </a:p>
          <a:p>
            <a:endParaRPr lang="en-US" dirty="0"/>
          </a:p>
        </p:txBody>
      </p:sp>
      <p:pic>
        <p:nvPicPr>
          <p:cNvPr id="6" name="Content Placeholder 9" descr="DSC06367.JPG"/>
          <p:cNvPicPr>
            <a:picLocks noGrp="1" noChangeAspect="1"/>
          </p:cNvPicPr>
          <p:nvPr>
            <p:ph sz="quarter" idx="2"/>
          </p:nvPr>
        </p:nvPicPr>
        <p:blipFill>
          <a:blip r:embed="rId2" cstate="print"/>
          <a:srcRect/>
          <a:stretch>
            <a:fillRect/>
          </a:stretch>
        </p:blipFill>
        <p:spPr>
          <a:xfrm>
            <a:off x="5796136" y="404664"/>
            <a:ext cx="3103513" cy="2327635"/>
          </a:xfrm>
          <a:prstGeom prst="rect">
            <a:avLst/>
          </a:prstGeom>
          <a:ln>
            <a:noFill/>
          </a:ln>
          <a:effectLst>
            <a:softEdge rad="112500"/>
          </a:effectLst>
        </p:spPr>
      </p:pic>
      <p:pic>
        <p:nvPicPr>
          <p:cNvPr id="7" name="Content Placeholder 7" descr="DSC05338.JPG"/>
          <p:cNvPicPr>
            <a:picLocks noChangeAspect="1"/>
          </p:cNvPicPr>
          <p:nvPr/>
        </p:nvPicPr>
        <p:blipFill>
          <a:blip r:embed="rId3" cstate="print"/>
          <a:srcRect/>
          <a:stretch>
            <a:fillRect/>
          </a:stretch>
        </p:blipFill>
        <p:spPr>
          <a:xfrm>
            <a:off x="4427985" y="2492897"/>
            <a:ext cx="2989634" cy="2241638"/>
          </a:xfrm>
          <a:prstGeom prst="rect">
            <a:avLst/>
          </a:prstGeom>
          <a:ln>
            <a:noFill/>
          </a:ln>
          <a:effectLst>
            <a:softEdge rad="112500"/>
          </a:effectLst>
        </p:spPr>
      </p:pic>
      <p:pic>
        <p:nvPicPr>
          <p:cNvPr id="8" name="Content Placeholder 8" descr="DSC04442.JPG"/>
          <p:cNvPicPr>
            <a:picLocks noChangeAspect="1"/>
          </p:cNvPicPr>
          <p:nvPr/>
        </p:nvPicPr>
        <p:blipFill>
          <a:blip r:embed="rId4" cstate="print"/>
          <a:srcRect/>
          <a:stretch>
            <a:fillRect/>
          </a:stretch>
        </p:blipFill>
        <p:spPr>
          <a:xfrm>
            <a:off x="6084168" y="4293096"/>
            <a:ext cx="2855979" cy="2141984"/>
          </a:xfrm>
          <a:prstGeom prst="rect">
            <a:avLst/>
          </a:prstGeom>
          <a:ln>
            <a:noFill/>
          </a:ln>
          <a:effectLst>
            <a:softEdge rad="112500"/>
          </a:effectLst>
        </p:spPr>
      </p:pic>
      <p:sp>
        <p:nvSpPr>
          <p:cNvPr id="3" name="スライド番号プレースホルダー 2"/>
          <p:cNvSpPr>
            <a:spLocks noGrp="1"/>
          </p:cNvSpPr>
          <p:nvPr>
            <p:ph type="sldNum" sz="quarter" idx="12"/>
          </p:nvPr>
        </p:nvSpPr>
        <p:spPr/>
        <p:txBody>
          <a:bodyPr/>
          <a:lstStyle/>
          <a:p>
            <a:fld id="{3DC6335A-816E-495A-B576-006373C1B0B6}" type="slidenum">
              <a:rPr lang="en-US" smtClean="0"/>
              <a:pPr/>
              <a:t>4</a:t>
            </a:fld>
            <a:endParaRPr lang="en-US" dirty="0"/>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922114"/>
          </a:xfrm>
        </p:spPr>
        <p:txBody>
          <a:bodyPr>
            <a:normAutofit/>
          </a:bodyPr>
          <a:lstStyle/>
          <a:p>
            <a:r>
              <a:rPr lang="ja-JP" altLang="en-US" sz="3600" dirty="0" smtClean="0">
                <a:solidFill>
                  <a:schemeClr val="tx1"/>
                </a:solidFill>
              </a:rPr>
              <a:t>障害者権利条約の批准を取る前</a:t>
            </a:r>
            <a:endParaRPr lang="en-US" sz="3600" dirty="0">
              <a:solidFill>
                <a:schemeClr val="tx1"/>
              </a:solidFill>
            </a:endParaRPr>
          </a:p>
        </p:txBody>
      </p:sp>
      <p:sp>
        <p:nvSpPr>
          <p:cNvPr id="3" name="Content Placeholder 2"/>
          <p:cNvSpPr>
            <a:spLocks noGrp="1"/>
          </p:cNvSpPr>
          <p:nvPr>
            <p:ph sz="quarter" idx="1"/>
          </p:nvPr>
        </p:nvSpPr>
        <p:spPr/>
        <p:txBody>
          <a:bodyPr>
            <a:normAutofit/>
          </a:bodyPr>
          <a:lstStyle/>
          <a:p>
            <a:r>
              <a:rPr lang="ja-JP" altLang="en-US" sz="2800" dirty="0" smtClean="0"/>
              <a:t>２００６年、ＤＰＩとイタリアのＮＰＯ団体ＡＩＦＯのプロジェクト。</a:t>
            </a:r>
            <a:endParaRPr lang="en-US" altLang="ja-JP" sz="2800" dirty="0" smtClean="0"/>
          </a:p>
          <a:p>
            <a:r>
              <a:rPr lang="ja-JP" altLang="en-US" sz="2800" dirty="0" smtClean="0"/>
              <a:t>障害者権利条約の内容を学習して、自分たちの状況を振り返ることをはじめた。</a:t>
            </a:r>
            <a:endParaRPr lang="en-US" altLang="ja-JP" sz="2800" dirty="0" smtClean="0"/>
          </a:p>
          <a:p>
            <a:r>
              <a:rPr lang="ja-JP" altLang="en-US" sz="2800" dirty="0" smtClean="0"/>
              <a:t>私たちはモンゴルで初めて障害者のネットワークを作りました。</a:t>
            </a:r>
            <a:endParaRPr lang="en-US" altLang="ja-JP" sz="2800" dirty="0" smtClean="0"/>
          </a:p>
          <a:p>
            <a:r>
              <a:rPr lang="ja-JP" altLang="en-US" sz="2800" dirty="0" smtClean="0"/>
              <a:t>モンゴルの障害者に関する法律と障害者権利条約との差</a:t>
            </a:r>
            <a:endParaRPr lang="en-US" sz="2800" dirty="0"/>
          </a:p>
        </p:txBody>
      </p:sp>
      <p:sp>
        <p:nvSpPr>
          <p:cNvPr id="4" name="スライド番号プレースホルダー 3"/>
          <p:cNvSpPr>
            <a:spLocks noGrp="1"/>
          </p:cNvSpPr>
          <p:nvPr>
            <p:ph type="sldNum" sz="quarter" idx="12"/>
          </p:nvPr>
        </p:nvSpPr>
        <p:spPr/>
        <p:txBody>
          <a:bodyPr/>
          <a:lstStyle/>
          <a:p>
            <a:fld id="{3DC6335A-816E-495A-B576-006373C1B0B6}" type="slidenum">
              <a:rPr lang="en-US" smtClean="0"/>
              <a:pPr/>
              <a:t>5</a:t>
            </a:fld>
            <a:endParaRPr lang="en-US" dirty="0"/>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a:bodyPr>
          <a:lstStyle/>
          <a:p>
            <a:r>
              <a:rPr lang="ja-JP" altLang="en-US" sz="3600" dirty="0" smtClean="0">
                <a:solidFill>
                  <a:schemeClr val="tx1"/>
                </a:solidFill>
              </a:rPr>
              <a:t>障害者権利条約の批准前</a:t>
            </a:r>
            <a:endParaRPr lang="en-US" sz="3600" dirty="0">
              <a:solidFill>
                <a:schemeClr val="tx1"/>
              </a:solidFill>
            </a:endParaRPr>
          </a:p>
        </p:txBody>
      </p:sp>
      <p:sp>
        <p:nvSpPr>
          <p:cNvPr id="3" name="Content Placeholder 2"/>
          <p:cNvSpPr>
            <a:spLocks noGrp="1"/>
          </p:cNvSpPr>
          <p:nvPr>
            <p:ph sz="quarter" idx="1"/>
          </p:nvPr>
        </p:nvSpPr>
        <p:spPr/>
        <p:txBody>
          <a:bodyPr>
            <a:normAutofit/>
          </a:bodyPr>
          <a:lstStyle/>
          <a:p>
            <a:r>
              <a:rPr lang="ja-JP" altLang="en-US" dirty="0" smtClean="0"/>
              <a:t>政府に対して障害者権利条約を伝える運動</a:t>
            </a:r>
            <a:endParaRPr lang="en-US" altLang="ja-JP" dirty="0" smtClean="0"/>
          </a:p>
          <a:p>
            <a:r>
              <a:rPr lang="ja-JP" altLang="en-US" dirty="0" smtClean="0"/>
              <a:t>政府に交渉したこと</a:t>
            </a:r>
            <a:endParaRPr lang="en-US" altLang="ja-JP" dirty="0" smtClean="0"/>
          </a:p>
          <a:p>
            <a:r>
              <a:rPr lang="ja-JP" altLang="en-US" dirty="0" smtClean="0"/>
              <a:t>政府機関による障害者権利条約の全文の翻訳が行われたこと</a:t>
            </a:r>
          </a:p>
          <a:p>
            <a:r>
              <a:rPr lang="ja-JP" altLang="en-US" dirty="0" smtClean="0"/>
              <a:t>障害者権利条約の翻訳。例えば、単語自体がその当時、モンゴルにはなかった言葉であり、それを訳すとき政府が勝手に考えた内容となっているものもあります。例えば、</a:t>
            </a:r>
            <a:r>
              <a:rPr lang="mn-MN" dirty="0" smtClean="0"/>
              <a:t>(</a:t>
            </a:r>
            <a:r>
              <a:rPr lang="ja-JP" altLang="en-US" dirty="0" smtClean="0"/>
              <a:t>自立生活、障害者教育、＜合理的配慮＞</a:t>
            </a:r>
            <a:r>
              <a:rPr lang="mn-MN" dirty="0" smtClean="0"/>
              <a:t>)</a:t>
            </a:r>
            <a:r>
              <a:rPr lang="ja-JP" altLang="en-US" dirty="0" smtClean="0"/>
              <a:t>などは、正しく翻訳されていません。 </a:t>
            </a:r>
            <a:endParaRPr lang="en-US" dirty="0"/>
          </a:p>
        </p:txBody>
      </p:sp>
      <p:sp>
        <p:nvSpPr>
          <p:cNvPr id="4" name="スライド番号プレースホルダー 3"/>
          <p:cNvSpPr>
            <a:spLocks noGrp="1"/>
          </p:cNvSpPr>
          <p:nvPr>
            <p:ph type="sldNum" sz="quarter" idx="12"/>
          </p:nvPr>
        </p:nvSpPr>
        <p:spPr/>
        <p:txBody>
          <a:bodyPr/>
          <a:lstStyle/>
          <a:p>
            <a:fld id="{3DC6335A-816E-495A-B576-006373C1B0B6}" type="slidenum">
              <a:rPr lang="en-US" smtClean="0"/>
              <a:pPr/>
              <a:t>6</a:t>
            </a:fld>
            <a:endParaRPr lang="en-US" dirty="0"/>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a:bodyPr>
          <a:lstStyle/>
          <a:p>
            <a:pPr algn="ctr"/>
            <a:r>
              <a:rPr lang="ja-JP" altLang="en-US" sz="3600" b="1" dirty="0" smtClean="0">
                <a:solidFill>
                  <a:schemeClr val="tx1"/>
                </a:solidFill>
              </a:rPr>
              <a:t>障害者権利条約を批准</a:t>
            </a:r>
            <a:endParaRPr lang="en-US" sz="3600" dirty="0">
              <a:solidFill>
                <a:schemeClr val="tx1"/>
              </a:solidFill>
            </a:endParaRPr>
          </a:p>
        </p:txBody>
      </p:sp>
      <p:sp>
        <p:nvSpPr>
          <p:cNvPr id="3" name="Content Placeholder 2"/>
          <p:cNvSpPr>
            <a:spLocks noGrp="1"/>
          </p:cNvSpPr>
          <p:nvPr>
            <p:ph sz="quarter" idx="1"/>
          </p:nvPr>
        </p:nvSpPr>
        <p:spPr/>
        <p:txBody>
          <a:bodyPr/>
          <a:lstStyle/>
          <a:p>
            <a:r>
              <a:rPr lang="ja-JP" altLang="en-US" sz="2800" dirty="0" smtClean="0"/>
              <a:t>２００８年１２月１９日にモンゴルはこの障害者権利条約を批准し、</a:t>
            </a:r>
            <a:endParaRPr lang="en-US" altLang="ja-JP" sz="2800" dirty="0" smtClean="0"/>
          </a:p>
          <a:p>
            <a:r>
              <a:rPr lang="ja-JP" altLang="en-US" sz="2800" dirty="0" smtClean="0"/>
              <a:t>２００９年５月１３日に国連に批准した５８番目の国と正式登録しました。</a:t>
            </a:r>
            <a:endParaRPr lang="en-US" altLang="ja-JP" sz="2800" dirty="0" smtClean="0"/>
          </a:p>
          <a:p>
            <a:r>
              <a:rPr lang="ja-JP" altLang="en-US" sz="2800" dirty="0" smtClean="0"/>
              <a:t>障害者権利条約を批准後ネットワークは数を減らしていきます。</a:t>
            </a:r>
            <a:endParaRPr lang="en-US" altLang="ja-JP" sz="2800" dirty="0" smtClean="0"/>
          </a:p>
          <a:p>
            <a:endParaRPr lang="en-US" altLang="ja-JP" sz="2800" dirty="0" smtClean="0"/>
          </a:p>
          <a:p>
            <a:endParaRPr lang="en-US" altLang="ja-JP" sz="2800" dirty="0" smtClean="0"/>
          </a:p>
          <a:p>
            <a:endParaRPr lang="en-US"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3DC6335A-816E-495A-B576-006373C1B0B6}" type="slidenum">
              <a:rPr lang="en-US" smtClean="0"/>
              <a:pPr/>
              <a:t>7</a:t>
            </a:fld>
            <a:endParaRPr lang="en-US" dirty="0"/>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a:bodyPr>
          <a:lstStyle/>
          <a:p>
            <a:r>
              <a:rPr lang="ja-JP" altLang="en-US" sz="3600" b="1" dirty="0" smtClean="0">
                <a:solidFill>
                  <a:schemeClr val="tx1"/>
                </a:solidFill>
              </a:rPr>
              <a:t>障害者権利条約を批准後</a:t>
            </a:r>
            <a:endParaRPr lang="en-US" sz="3600" dirty="0">
              <a:solidFill>
                <a:schemeClr val="tx1"/>
              </a:solidFill>
            </a:endParaRPr>
          </a:p>
        </p:txBody>
      </p:sp>
      <p:sp>
        <p:nvSpPr>
          <p:cNvPr id="3" name="Content Placeholder 2"/>
          <p:cNvSpPr>
            <a:spLocks noGrp="1"/>
          </p:cNvSpPr>
          <p:nvPr>
            <p:ph sz="quarter" idx="1"/>
          </p:nvPr>
        </p:nvSpPr>
        <p:spPr/>
        <p:txBody>
          <a:bodyPr>
            <a:normAutofit/>
          </a:bodyPr>
          <a:lstStyle/>
          <a:p>
            <a:r>
              <a:rPr lang="ja-JP" altLang="en-US" dirty="0" smtClean="0"/>
              <a:t>政府は障害者権利条約の実施に向けて、活動を開始</a:t>
            </a:r>
            <a:endParaRPr lang="en-US" altLang="ja-JP" dirty="0" smtClean="0"/>
          </a:p>
          <a:p>
            <a:r>
              <a:rPr lang="ja-JP" altLang="en-US" dirty="0" smtClean="0"/>
              <a:t>障害者権利条約の実施のために政府の法令を制定</a:t>
            </a:r>
            <a:endParaRPr lang="en-US" altLang="ja-JP" dirty="0" smtClean="0"/>
          </a:p>
          <a:p>
            <a:r>
              <a:rPr lang="ja-JP" altLang="en-US" dirty="0" smtClean="0"/>
              <a:t>障害者権利条約を実施計画を作成</a:t>
            </a:r>
            <a:endParaRPr lang="en-US" altLang="ja-JP" dirty="0" smtClean="0"/>
          </a:p>
          <a:p>
            <a:r>
              <a:rPr lang="en-US" altLang="ja-JP" dirty="0" smtClean="0"/>
              <a:t>2012 </a:t>
            </a:r>
            <a:r>
              <a:rPr lang="ja-JP" altLang="en-US" dirty="0" smtClean="0"/>
              <a:t>年、人口発展社会福祉省に障害者発展部が新しく創設（障害者権利条約第３０条）</a:t>
            </a:r>
            <a:endParaRPr lang="en-US" altLang="ja-JP" dirty="0" smtClean="0"/>
          </a:p>
          <a:p>
            <a:endParaRPr lang="en-US" altLang="ja-JP" dirty="0" smtClean="0"/>
          </a:p>
          <a:p>
            <a:endParaRPr lang="en-US" altLang="ja-JP" dirty="0" smtClean="0"/>
          </a:p>
          <a:p>
            <a:endParaRPr lang="en-US" altLang="ja-JP" dirty="0" smtClean="0"/>
          </a:p>
          <a:p>
            <a:endParaRPr lang="en-US" dirty="0"/>
          </a:p>
        </p:txBody>
      </p:sp>
      <p:sp>
        <p:nvSpPr>
          <p:cNvPr id="4" name="スライド番号プレースホルダー 3"/>
          <p:cNvSpPr>
            <a:spLocks noGrp="1"/>
          </p:cNvSpPr>
          <p:nvPr>
            <p:ph type="sldNum" sz="quarter" idx="12"/>
          </p:nvPr>
        </p:nvSpPr>
        <p:spPr/>
        <p:txBody>
          <a:bodyPr/>
          <a:lstStyle/>
          <a:p>
            <a:fld id="{3DC6335A-816E-495A-B576-006373C1B0B6}" type="slidenum">
              <a:rPr lang="en-US" smtClean="0"/>
              <a:pPr/>
              <a:t>8</a:t>
            </a:fld>
            <a:endParaRPr lang="en-US" dirty="0"/>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normAutofit/>
          </a:bodyPr>
          <a:lstStyle/>
          <a:p>
            <a:r>
              <a:rPr lang="ja-JP" altLang="en-US" sz="3600" b="1" dirty="0" smtClean="0">
                <a:solidFill>
                  <a:schemeClr val="tx1"/>
                </a:solidFill>
              </a:rPr>
              <a:t>障害者権利条約を批准後</a:t>
            </a:r>
            <a:endParaRPr lang="en-US" sz="3600" dirty="0">
              <a:solidFill>
                <a:schemeClr val="tx1"/>
              </a:solidFill>
            </a:endParaRPr>
          </a:p>
        </p:txBody>
      </p:sp>
      <p:sp>
        <p:nvSpPr>
          <p:cNvPr id="3" name="Content Placeholder 2"/>
          <p:cNvSpPr>
            <a:spLocks noGrp="1"/>
          </p:cNvSpPr>
          <p:nvPr>
            <p:ph sz="quarter" idx="1"/>
          </p:nvPr>
        </p:nvSpPr>
        <p:spPr/>
        <p:txBody>
          <a:bodyPr/>
          <a:lstStyle/>
          <a:p>
            <a:r>
              <a:rPr lang="ja-JP" altLang="en-US" dirty="0" smtClean="0"/>
              <a:t>２０１２年の「アジア太平洋障害者の権利を実現するためのインチョン戦略」の実施</a:t>
            </a:r>
            <a:r>
              <a:rPr lang="en-US" dirty="0" smtClean="0"/>
              <a:t>(</a:t>
            </a:r>
            <a:r>
              <a:rPr lang="ja-JP" altLang="en-US" dirty="0" smtClean="0"/>
              <a:t>じっし</a:t>
            </a:r>
            <a:r>
              <a:rPr lang="en-US" dirty="0" smtClean="0"/>
              <a:t>)</a:t>
            </a:r>
            <a:r>
              <a:rPr lang="ja-JP" altLang="en-US" dirty="0" smtClean="0"/>
              <a:t>内容を受け入れ、その取り組み計画を作成し始めています。</a:t>
            </a:r>
            <a:endParaRPr lang="en-US" altLang="ja-JP" dirty="0" smtClean="0"/>
          </a:p>
          <a:p>
            <a:endParaRPr lang="en-US" dirty="0" smtClean="0"/>
          </a:p>
          <a:p>
            <a:endParaRPr lang="en-US" dirty="0"/>
          </a:p>
        </p:txBody>
      </p:sp>
      <p:pic>
        <p:nvPicPr>
          <p:cNvPr id="5" name="Content Placeholder 4" descr="www.apcdfoundation.org.jpg"/>
          <p:cNvPicPr>
            <a:picLocks noGrp="1" noChangeAspect="1"/>
          </p:cNvPicPr>
          <p:nvPr>
            <p:ph sz="quarter" idx="2"/>
          </p:nvPr>
        </p:nvPicPr>
        <p:blipFill>
          <a:blip r:embed="rId2" cstate="print"/>
          <a:stretch>
            <a:fillRect/>
          </a:stretch>
        </p:blipFill>
        <p:spPr>
          <a:xfrm>
            <a:off x="4644008" y="1700808"/>
            <a:ext cx="4038600" cy="2983876"/>
          </a:xfrm>
        </p:spPr>
      </p:pic>
      <p:sp>
        <p:nvSpPr>
          <p:cNvPr id="4" name="スライド番号プレースホルダー 3"/>
          <p:cNvSpPr>
            <a:spLocks noGrp="1"/>
          </p:cNvSpPr>
          <p:nvPr>
            <p:ph type="sldNum" sz="quarter" idx="12"/>
          </p:nvPr>
        </p:nvSpPr>
        <p:spPr/>
        <p:txBody>
          <a:bodyPr/>
          <a:lstStyle/>
          <a:p>
            <a:fld id="{3DC6335A-816E-495A-B576-006373C1B0B6}" type="slidenum">
              <a:rPr lang="en-US" smtClean="0"/>
              <a:pPr/>
              <a:t>9</a:t>
            </a:fld>
            <a:endParaRPr lang="en-US" dirty="0"/>
          </a:p>
        </p:txBody>
      </p:sp>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1387</TotalTime>
  <Words>678</Words>
  <Application>Microsoft Office PowerPoint</Application>
  <PresentationFormat>画面に合わせる (4:3)</PresentationFormat>
  <Paragraphs>87</Paragraphs>
  <Slides>18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HGｺﾞｼｯｸM</vt:lpstr>
      <vt:lpstr>HG創英ﾌﾟﾚｾﾞﾝｽEB</vt:lpstr>
      <vt:lpstr>ＭＳ Ｐゴシック</vt:lpstr>
      <vt:lpstr>Calibri</vt:lpstr>
      <vt:lpstr>Cambria</vt:lpstr>
      <vt:lpstr>Franklin Gothic Book</vt:lpstr>
      <vt:lpstr>Perpetua</vt:lpstr>
      <vt:lpstr>Wingdings 2</vt:lpstr>
      <vt:lpstr>Equity</vt:lpstr>
      <vt:lpstr>モンゴルの情勢 障害者権利条約の前と後</vt:lpstr>
      <vt:lpstr>   モンゴル障害者数 </vt:lpstr>
      <vt:lpstr>障害者分類　</vt:lpstr>
      <vt:lpstr>社会事情</vt:lpstr>
      <vt:lpstr>障害者権利条約の批准を取る前</vt:lpstr>
      <vt:lpstr>障害者権利条約の批准前</vt:lpstr>
      <vt:lpstr>障害者権利条約を批准</vt:lpstr>
      <vt:lpstr>障害者権利条約を批准後</vt:lpstr>
      <vt:lpstr>障害者権利条約を批准後</vt:lpstr>
      <vt:lpstr>障害者権利条約を批准後</vt:lpstr>
      <vt:lpstr>障害者権利条約審査</vt:lpstr>
      <vt:lpstr>障害者権利条約審査</vt:lpstr>
      <vt:lpstr>障害者権利条約審査</vt:lpstr>
      <vt:lpstr>障害者権利条約審査</vt:lpstr>
      <vt:lpstr>障害者権利条約審査</vt:lpstr>
      <vt:lpstr>  自立生活運動 </vt:lpstr>
      <vt:lpstr>活動内容</vt:lpstr>
      <vt:lpstr>                       Thank you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Nagase</cp:lastModifiedBy>
  <cp:revision>95</cp:revision>
  <cp:lastPrinted>2016-02-01T00:36:29Z</cp:lastPrinted>
  <dcterms:created xsi:type="dcterms:W3CDTF">2016-01-24T14:46:36Z</dcterms:created>
  <dcterms:modified xsi:type="dcterms:W3CDTF">2016-02-03T23:34:30Z</dcterms:modified>
</cp:coreProperties>
</file>