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121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254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30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61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57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87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950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91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9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751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274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344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092B0-73B2-CE4F-91DE-9541C0543EF8}" type="datetimeFigureOut">
              <a:rPr kumimoji="1" lang="ja-JP" altLang="en-US" smtClean="0"/>
              <a:t>2016/7/11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15C6-6C45-E346-AF03-019741723E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406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sz="2200" dirty="0" smtClean="0"/>
              <a:t>REASE</a:t>
            </a:r>
            <a:r>
              <a:rPr lang="ja-JP" altLang="en-US" sz="2200" dirty="0" smtClean="0"/>
              <a:t>公開講座「合理的配慮</a:t>
            </a:r>
            <a:r>
              <a:rPr lang="en-US" altLang="ja-JP" sz="2200" dirty="0" smtClean="0"/>
              <a:t>――</a:t>
            </a:r>
            <a:r>
              <a:rPr lang="ja-JP" altLang="en-US" sz="2200" dirty="0" smtClean="0"/>
              <a:t>対話を開く，対話が拓く」</a:t>
            </a: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en-US" altLang="ja-JP" sz="2200" dirty="0" smtClean="0"/>
              <a:t/>
            </a:r>
            <a:br>
              <a:rPr lang="en-US" altLang="ja-JP" sz="2200" dirty="0" smtClean="0"/>
            </a:br>
            <a:r>
              <a:rPr lang="ja-JP" altLang="en-US" sz="4000" dirty="0" smtClean="0"/>
              <a:t>多様性を踏まえた合理的配慮に向けて</a:t>
            </a:r>
            <a:r>
              <a:rPr lang="ja-JP" altLang="en-US" sz="4800" dirty="0" smtClean="0"/>
              <a:t/>
            </a:r>
            <a:br>
              <a:rPr lang="ja-JP" altLang="en-US" sz="4800" dirty="0" smtClean="0"/>
            </a:b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5080202"/>
            <a:ext cx="6696796" cy="854213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dirty="0" smtClean="0"/>
              <a:t>２０１６年７月１６日（土）</a:t>
            </a:r>
            <a:endParaRPr lang="en-US" altLang="ja-JP" sz="1800" dirty="0" smtClean="0"/>
          </a:p>
          <a:p>
            <a:pPr algn="r"/>
            <a:r>
              <a:rPr lang="ja-JP" altLang="en-US" sz="1800" dirty="0" smtClean="0"/>
              <a:t>飯野由里子（東京大学）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97935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本報告の前提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ja-JP" sz="2800" dirty="0" smtClean="0"/>
              <a:t>社会的</a:t>
            </a:r>
            <a:r>
              <a:rPr lang="ja-JP" altLang="ja-JP" sz="2800" dirty="0"/>
              <a:t>障壁は</a:t>
            </a:r>
            <a:r>
              <a:rPr lang="ja-JP" altLang="ja-JP" sz="2800" dirty="0" smtClean="0"/>
              <a:t>、障害</a:t>
            </a:r>
            <a:r>
              <a:rPr lang="ja-JP" altLang="ja-JP" sz="2800" dirty="0"/>
              <a:t>という差異のみによって生じているわけではない。</a:t>
            </a:r>
            <a:r>
              <a:rPr lang="ja-JP" altLang="ja-JP" sz="2800" dirty="0" smtClean="0">
                <a:effectLst/>
              </a:rPr>
              <a:t> </a:t>
            </a:r>
            <a:endParaRPr lang="en-US" altLang="ja-JP" sz="2800" dirty="0" smtClean="0">
              <a:effectLst/>
            </a:endParaRPr>
          </a:p>
          <a:p>
            <a:endParaRPr kumimoji="1" lang="en-US" altLang="ja-JP" sz="2800" dirty="0"/>
          </a:p>
          <a:p>
            <a:r>
              <a:rPr lang="ja-JP" altLang="en-US" sz="2800" dirty="0" smtClean="0"/>
              <a:t>むしろ、</a:t>
            </a:r>
            <a:r>
              <a:rPr lang="ja-JP" altLang="ja-JP" sz="2800" dirty="0" smtClean="0"/>
              <a:t>障害</a:t>
            </a:r>
            <a:r>
              <a:rPr lang="ja-JP" altLang="ja-JP" sz="2800" dirty="0"/>
              <a:t>という差異が他の</a:t>
            </a:r>
            <a:r>
              <a:rPr lang="ja-JP" altLang="ja-JP" sz="2800" dirty="0" smtClean="0"/>
              <a:t>差異と重なり合う</a:t>
            </a:r>
            <a:r>
              <a:rPr lang="ja-JP" altLang="en-US" sz="2800" dirty="0"/>
              <a:t>（</a:t>
            </a:r>
            <a:r>
              <a:rPr lang="ja-JP" altLang="en-US" sz="2800" dirty="0" smtClean="0"/>
              <a:t>交差する）</a:t>
            </a:r>
            <a:r>
              <a:rPr lang="ja-JP" altLang="ja-JP" sz="2800" dirty="0" smtClean="0"/>
              <a:t>、</a:t>
            </a:r>
            <a:r>
              <a:rPr lang="ja-JP" altLang="ja-JP" sz="2800" dirty="0"/>
              <a:t>より複雑な状況の中で生じて</a:t>
            </a:r>
            <a:r>
              <a:rPr lang="ja-JP" altLang="ja-JP" sz="2800" dirty="0" smtClean="0"/>
              <a:t>いる</a:t>
            </a:r>
            <a:r>
              <a:rPr lang="ja-JP" altLang="en-US" sz="2800" dirty="0" smtClean="0"/>
              <a:t>。</a:t>
            </a:r>
            <a:endParaRPr lang="en-US" altLang="ja-JP" sz="2800" dirty="0" smtClean="0"/>
          </a:p>
          <a:p>
            <a:endParaRPr lang="en-US" altLang="ja-JP" sz="2800" dirty="0" smtClean="0"/>
          </a:p>
          <a:p>
            <a:pPr marL="0" indent="0">
              <a:buNone/>
            </a:pPr>
            <a:endParaRPr lang="en-US" altLang="ja-JP" sz="2400" dirty="0" smtClean="0">
              <a:effectLst/>
            </a:endParaRPr>
          </a:p>
          <a:p>
            <a:endParaRPr lang="en-US" altLang="ja-JP" sz="2400" dirty="0" smtClean="0"/>
          </a:p>
          <a:p>
            <a:r>
              <a:rPr lang="ja-JP" altLang="ja-JP" sz="2800" dirty="0" smtClean="0"/>
              <a:t>合理的</a:t>
            </a:r>
            <a:r>
              <a:rPr lang="ja-JP" altLang="ja-JP" sz="2800" dirty="0"/>
              <a:t>配慮について考える際には</a:t>
            </a:r>
            <a:r>
              <a:rPr lang="ja-JP" altLang="ja-JP" sz="2800" dirty="0" smtClean="0"/>
              <a:t>、障害者</a:t>
            </a:r>
            <a:r>
              <a:rPr lang="ja-JP" altLang="ja-JP" sz="2800" dirty="0"/>
              <a:t>集団内部に存在する差異にも注意を払う必要が</a:t>
            </a:r>
            <a:r>
              <a:rPr lang="ja-JP" altLang="ja-JP" sz="2800" dirty="0" smtClean="0"/>
              <a:t>ある</a:t>
            </a:r>
            <a:r>
              <a:rPr lang="ja-JP" altLang="en-US" sz="2800" dirty="0" smtClean="0"/>
              <a:t>。</a:t>
            </a:r>
            <a:r>
              <a:rPr lang="ja-JP" altLang="ja-JP" sz="2800" dirty="0" smtClean="0">
                <a:effectLst/>
              </a:rPr>
              <a:t> </a:t>
            </a:r>
            <a:r>
              <a:rPr lang="ja-JP" altLang="en-US" sz="2800" dirty="0" smtClean="0">
                <a:effectLst/>
              </a:rPr>
              <a:t>　</a:t>
            </a:r>
            <a:endParaRPr kumimoji="1" lang="ja-JP" altLang="en-US" sz="2800" dirty="0"/>
          </a:p>
        </p:txBody>
      </p:sp>
      <p:sp>
        <p:nvSpPr>
          <p:cNvPr id="4" name="下矢印 3"/>
          <p:cNvSpPr/>
          <p:nvPr/>
        </p:nvSpPr>
        <p:spPr>
          <a:xfrm>
            <a:off x="4214833" y="3963434"/>
            <a:ext cx="397051" cy="733564"/>
          </a:xfrm>
          <a:prstGeom prst="down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336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本報告の目的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618669"/>
          </a:xfrm>
        </p:spPr>
        <p:txBody>
          <a:bodyPr>
            <a:normAutofit fontScale="77500" lnSpcReduction="20000"/>
          </a:bodyPr>
          <a:lstStyle/>
          <a:p>
            <a:r>
              <a:rPr lang="ja-JP" altLang="ja-JP" sz="3100" dirty="0"/>
              <a:t>今回の法整備によって、障害とその他の差異</a:t>
            </a:r>
            <a:r>
              <a:rPr lang="ja-JP" altLang="ja-JP" sz="3100" dirty="0" smtClean="0"/>
              <a:t>が</a:t>
            </a:r>
            <a:r>
              <a:rPr lang="ja-JP" altLang="en-US" sz="3100" dirty="0" smtClean="0"/>
              <a:t>交差する</a:t>
            </a:r>
            <a:r>
              <a:rPr lang="ja-JP" altLang="ja-JP" sz="3100" dirty="0" smtClean="0"/>
              <a:t>地点</a:t>
            </a:r>
            <a:r>
              <a:rPr lang="ja-JP" altLang="ja-JP" sz="3100" dirty="0"/>
              <a:t>で生じる社会的障壁の問題は、どの程度、解決可能なものになっていく</a:t>
            </a:r>
            <a:r>
              <a:rPr lang="ja-JP" altLang="ja-JP" sz="3100" dirty="0" smtClean="0"/>
              <a:t>のか</a:t>
            </a:r>
            <a:r>
              <a:rPr lang="ja-JP" altLang="en-US" sz="3100" dirty="0" smtClean="0"/>
              <a:t>？</a:t>
            </a:r>
            <a:endParaRPr lang="en-US" altLang="ja-JP" sz="3100" dirty="0" smtClean="0"/>
          </a:p>
          <a:p>
            <a:pPr lvl="1"/>
            <a:r>
              <a:rPr lang="ja-JP" altLang="en-US" sz="2600" dirty="0" smtClean="0"/>
              <a:t>障害とジェンダーの交差性（障害女性の同性介助にかかわるニーズ）</a:t>
            </a:r>
            <a:endParaRPr lang="en-US" altLang="ja-JP" sz="2600" dirty="0" smtClean="0"/>
          </a:p>
          <a:p>
            <a:endParaRPr lang="en-US" altLang="ja-JP" dirty="0"/>
          </a:p>
          <a:p>
            <a:r>
              <a:rPr lang="ja-JP" altLang="ja-JP" sz="3100" dirty="0" smtClean="0"/>
              <a:t>今後</a:t>
            </a:r>
            <a:r>
              <a:rPr lang="ja-JP" altLang="ja-JP" sz="3100" dirty="0"/>
              <a:t>取り組まれるべきものとして、どのような課題が残されている</a:t>
            </a:r>
            <a:r>
              <a:rPr lang="ja-JP" altLang="ja-JP" sz="3100" dirty="0" smtClean="0"/>
              <a:t>の</a:t>
            </a:r>
            <a:r>
              <a:rPr lang="ja-JP" altLang="en-US" sz="3100" dirty="0" smtClean="0"/>
              <a:t>か？</a:t>
            </a:r>
            <a:r>
              <a:rPr lang="ja-JP" altLang="ja-JP" sz="3100" dirty="0" smtClean="0">
                <a:effectLst/>
              </a:rPr>
              <a:t> </a:t>
            </a:r>
            <a:endParaRPr lang="en-US" altLang="ja-JP" sz="3100" dirty="0" smtClean="0">
              <a:effectLst/>
            </a:endParaRPr>
          </a:p>
          <a:p>
            <a:pPr lvl="1"/>
            <a:r>
              <a:rPr lang="ja-JP" altLang="en-US" sz="2600" dirty="0"/>
              <a:t>障害とジェンダーの交差性</a:t>
            </a:r>
            <a:r>
              <a:rPr lang="ja-JP" altLang="en-US" sz="2600" dirty="0" smtClean="0"/>
              <a:t>（トランスジェンダーの障害者の</a:t>
            </a:r>
            <a:r>
              <a:rPr lang="ja-JP" altLang="en-US" sz="2600" dirty="0"/>
              <a:t>ニーズ）</a:t>
            </a:r>
            <a:endParaRPr lang="en-US" altLang="ja-JP" sz="2600" dirty="0"/>
          </a:p>
          <a:p>
            <a:pPr lvl="1"/>
            <a:r>
              <a:rPr lang="ja-JP" altLang="en-US" sz="2600" dirty="0" smtClean="0"/>
              <a:t>性的マイノリティの障害者のニーズ</a:t>
            </a:r>
            <a:endParaRPr lang="en-US" altLang="ja-JP" sz="2600" dirty="0" smtClean="0"/>
          </a:p>
          <a:p>
            <a:pPr lvl="1"/>
            <a:r>
              <a:rPr lang="ja-JP" altLang="ja-JP" sz="2600" dirty="0" smtClean="0"/>
              <a:t>ニーズ表明にまつわる不安感や抵抗感</a:t>
            </a:r>
            <a:endParaRPr lang="en-US" altLang="ja-JP" sz="2600" dirty="0" smtClean="0"/>
          </a:p>
          <a:p>
            <a:endParaRPr lang="en-US" altLang="ja-JP" dirty="0" smtClean="0"/>
          </a:p>
          <a:p>
            <a:r>
              <a:rPr lang="ja-JP" altLang="en-US" sz="3100" dirty="0" smtClean="0"/>
              <a:t>合理的配慮が障害分野を超えてもつ可能性とは？</a:t>
            </a:r>
            <a:endParaRPr lang="en-US" altLang="ja-JP" sz="3100" dirty="0"/>
          </a:p>
          <a:p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577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障害とジェンダーの交差性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ja-JP" altLang="ja-JP" sz="3400" dirty="0" smtClean="0"/>
              <a:t>「</a:t>
            </a:r>
            <a:r>
              <a:rPr lang="ja-JP" altLang="ja-JP" sz="3400" dirty="0"/>
              <a:t>当該障害者の</a:t>
            </a:r>
            <a:r>
              <a:rPr lang="ja-JP" altLang="ja-JP" sz="3400" dirty="0">
                <a:solidFill>
                  <a:srgbClr val="FF0000"/>
                </a:solidFill>
              </a:rPr>
              <a:t>性別</a:t>
            </a:r>
            <a:r>
              <a:rPr lang="ja-JP" altLang="ja-JP" sz="3400" dirty="0"/>
              <a:t>、年齢及び障害の状態</a:t>
            </a:r>
            <a:r>
              <a:rPr lang="ja-JP" altLang="ja-JP" sz="3400" dirty="0">
                <a:solidFill>
                  <a:srgbClr val="FF0000"/>
                </a:solidFill>
              </a:rPr>
              <a:t>に応じて</a:t>
            </a:r>
            <a:r>
              <a:rPr lang="ja-JP" altLang="ja-JP" sz="3400" dirty="0"/>
              <a:t>、社会的障壁の除去の実施」が</a:t>
            </a:r>
            <a:r>
              <a:rPr lang="ja-JP" altLang="ja-JP" sz="3400" dirty="0" smtClean="0"/>
              <a:t>必要</a:t>
            </a:r>
            <a:r>
              <a:rPr lang="ja-JP" altLang="en-US" sz="3400" dirty="0" smtClean="0"/>
              <a:t>（</a:t>
            </a:r>
            <a:r>
              <a:rPr lang="ja-JP" altLang="ja-JP" sz="3400" dirty="0" smtClean="0"/>
              <a:t>差別解消法</a:t>
            </a:r>
            <a:r>
              <a:rPr lang="en-US" altLang="ja-JP" sz="3400" dirty="0" smtClean="0"/>
              <a:t>7</a:t>
            </a:r>
            <a:r>
              <a:rPr lang="ja-JP" altLang="ja-JP" sz="3400" dirty="0" smtClean="0"/>
              <a:t>条の</a:t>
            </a:r>
            <a:r>
              <a:rPr lang="en-US" altLang="ja-JP" sz="3400" dirty="0" smtClean="0"/>
              <a:t>2</a:t>
            </a:r>
            <a:r>
              <a:rPr lang="ja-JP" altLang="en-US" sz="3400" dirty="0" smtClean="0"/>
              <a:t>、</a:t>
            </a:r>
            <a:r>
              <a:rPr lang="en-US" altLang="ja-JP" sz="3400" dirty="0" smtClean="0"/>
              <a:t>8</a:t>
            </a:r>
            <a:r>
              <a:rPr lang="ja-JP" altLang="ja-JP" sz="3400" dirty="0" smtClean="0"/>
              <a:t>条の</a:t>
            </a:r>
            <a:r>
              <a:rPr lang="en-US" altLang="ja-JP" sz="3400" dirty="0" smtClean="0"/>
              <a:t>2</a:t>
            </a:r>
            <a:r>
              <a:rPr lang="ja-JP" altLang="en-US" sz="3400" dirty="0" smtClean="0"/>
              <a:t>）</a:t>
            </a:r>
            <a:endParaRPr lang="en-US" altLang="ja-JP" sz="3400" dirty="0" smtClean="0"/>
          </a:p>
          <a:p>
            <a:endParaRPr lang="en-US" altLang="ja-JP" sz="3400" dirty="0">
              <a:effectLst/>
            </a:endParaRPr>
          </a:p>
          <a:p>
            <a:r>
              <a:rPr lang="ja-JP" altLang="ja-JP" sz="3400" dirty="0" smtClean="0">
                <a:effectLst/>
              </a:rPr>
              <a:t> </a:t>
            </a:r>
            <a:r>
              <a:rPr lang="ja-JP" altLang="ja-JP" sz="3400" dirty="0"/>
              <a:t>「</a:t>
            </a:r>
            <a:r>
              <a:rPr lang="ja-JP" altLang="ja-JP" sz="3400" dirty="0">
                <a:solidFill>
                  <a:srgbClr val="FF0000"/>
                </a:solidFill>
              </a:rPr>
              <a:t>女性である障害者</a:t>
            </a:r>
            <a:r>
              <a:rPr lang="ja-JP" altLang="ja-JP" sz="3400" dirty="0"/>
              <a:t>は、障害に加えて女性であることにより、更に複合的な状況に置かれている場合がある」</a:t>
            </a:r>
            <a:r>
              <a:rPr lang="ja-JP" altLang="ja-JP" sz="3400" dirty="0" smtClean="0">
                <a:effectLst/>
              </a:rPr>
              <a:t> </a:t>
            </a:r>
            <a:r>
              <a:rPr lang="ja-JP" altLang="en-US" sz="3400" dirty="0" smtClean="0">
                <a:effectLst/>
              </a:rPr>
              <a:t>（</a:t>
            </a:r>
            <a:r>
              <a:rPr lang="ja-JP" altLang="ja-JP" sz="3400" dirty="0"/>
              <a:t>基本</a:t>
            </a:r>
            <a:r>
              <a:rPr lang="ja-JP" altLang="ja-JP" sz="3400" dirty="0" smtClean="0"/>
              <a:t>方針</a:t>
            </a:r>
            <a:r>
              <a:rPr lang="ja-JP" altLang="en-US" sz="3400" dirty="0" smtClean="0">
                <a:effectLst/>
              </a:rPr>
              <a:t>）</a:t>
            </a:r>
            <a:endParaRPr lang="en-US" altLang="ja-JP" sz="3400" dirty="0" smtClean="0">
              <a:effectLst/>
            </a:endParaRPr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sz="3400" dirty="0" smtClean="0"/>
              <a:t>今回の法整備によって、</a:t>
            </a:r>
            <a:r>
              <a:rPr lang="ja-JP" altLang="ja-JP" sz="3400" dirty="0" smtClean="0"/>
              <a:t>性別</a:t>
            </a:r>
            <a:r>
              <a:rPr lang="ja-JP" altLang="ja-JP" sz="3400" dirty="0"/>
              <a:t>に応じた合理的配慮の提供</a:t>
            </a:r>
            <a:r>
              <a:rPr lang="ja-JP" altLang="ja-JP" sz="3400" dirty="0" smtClean="0"/>
              <a:t>が望ましい</a:t>
            </a:r>
            <a:r>
              <a:rPr lang="ja-JP" altLang="ja-JP" sz="3400" dirty="0"/>
              <a:t>という</a:t>
            </a:r>
            <a:r>
              <a:rPr lang="ja-JP" altLang="ja-JP" sz="3400" dirty="0" smtClean="0"/>
              <a:t>理念</a:t>
            </a:r>
            <a:r>
              <a:rPr lang="ja-JP" altLang="en-US" sz="3400" dirty="0" smtClean="0"/>
              <a:t>は支持された。</a:t>
            </a:r>
            <a:endParaRPr lang="en-US" altLang="ja-JP" sz="3400" dirty="0" smtClean="0"/>
          </a:p>
          <a:p>
            <a:pPr lvl="1"/>
            <a:r>
              <a:rPr lang="ja-JP" altLang="ja-JP" dirty="0"/>
              <a:t>「</a:t>
            </a:r>
            <a:r>
              <a:rPr lang="ja-JP" altLang="en-US" dirty="0"/>
              <a:t>身体</a:t>
            </a:r>
            <a:r>
              <a:rPr lang="ja-JP" altLang="ja-JP" dirty="0"/>
              <a:t>介助は</a:t>
            </a:r>
            <a:r>
              <a:rPr lang="ja-JP" altLang="ja-JP" dirty="0" smtClean="0"/>
              <a:t>、</a:t>
            </a:r>
            <a:r>
              <a:rPr lang="ja-JP" altLang="en-US" dirty="0" smtClean="0"/>
              <a:t>同性である女性にお願いしたい」という要望は</a:t>
            </a:r>
            <a:r>
              <a:rPr lang="ja-JP" altLang="ja-JP" dirty="0"/>
              <a:t>正当なこととして受け止められなければ</a:t>
            </a:r>
            <a:r>
              <a:rPr lang="ja-JP" altLang="ja-JP" dirty="0" smtClean="0"/>
              <a:t>ならない</a:t>
            </a:r>
            <a:r>
              <a:rPr lang="ja-JP" altLang="en-US" dirty="0" smtClean="0"/>
              <a:t>。</a:t>
            </a:r>
            <a:r>
              <a:rPr lang="ja-JP" altLang="ja-JP" dirty="0" smtClean="0"/>
              <a:t> </a:t>
            </a:r>
            <a:r>
              <a:rPr lang="ja-JP" altLang="ja-JP" dirty="0" smtClean="0">
                <a:effectLst/>
              </a:rPr>
              <a:t> 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214833" y="3514538"/>
            <a:ext cx="397051" cy="733564"/>
          </a:xfrm>
          <a:prstGeom prst="down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63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dirty="0"/>
              <a:t>見落とされて</a:t>
            </a:r>
            <a:r>
              <a:rPr lang="ja-JP" altLang="ja-JP" dirty="0" smtClean="0"/>
              <a:t>しまった</a:t>
            </a:r>
            <a:r>
              <a:rPr lang="ja-JP" altLang="en-US" dirty="0" smtClean="0"/>
              <a:t>差異</a:t>
            </a:r>
            <a:r>
              <a:rPr lang="ja-JP" altLang="ja-JP" dirty="0" smtClean="0">
                <a:effectLst/>
              </a:rPr>
              <a:t> </a:t>
            </a:r>
            <a:r>
              <a:rPr lang="ja-JP" altLang="en-US" dirty="0" smtClean="0">
                <a:effectLst/>
              </a:rPr>
              <a:t>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ja-JP" dirty="0" smtClean="0"/>
              <a:t>「</a:t>
            </a:r>
            <a:r>
              <a:rPr lang="ja-JP" altLang="ja-JP" dirty="0" smtClean="0">
                <a:solidFill>
                  <a:srgbClr val="FF0000"/>
                </a:solidFill>
              </a:rPr>
              <a:t>性別</a:t>
            </a:r>
            <a:r>
              <a:rPr lang="ja-JP" altLang="ja-JP" dirty="0">
                <a:solidFill>
                  <a:srgbClr val="FF0000"/>
                </a:solidFill>
              </a:rPr>
              <a:t>に応じて</a:t>
            </a:r>
            <a:r>
              <a:rPr lang="ja-JP" altLang="ja-JP" dirty="0"/>
              <a:t>、社会的障壁の除去の実施</a:t>
            </a:r>
            <a:r>
              <a:rPr lang="ja-JP" altLang="ja-JP" dirty="0" smtClean="0"/>
              <a:t>」</a:t>
            </a:r>
            <a:r>
              <a:rPr lang="ja-JP" altLang="en-US" dirty="0" smtClean="0"/>
              <a:t>が必要</a:t>
            </a:r>
            <a:endParaRPr kumimoji="1" lang="en-US" altLang="ja-JP" dirty="0"/>
          </a:p>
          <a:p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/>
              <a:t>「性別」</a:t>
            </a:r>
            <a:r>
              <a:rPr lang="ja-JP" altLang="ja-JP" dirty="0"/>
              <a:t>に応じた</a:t>
            </a:r>
            <a:r>
              <a:rPr lang="ja-JP" altLang="ja-JP" dirty="0" smtClean="0"/>
              <a:t>配慮</a:t>
            </a:r>
            <a:r>
              <a:rPr lang="ja-JP" altLang="en-US" dirty="0" smtClean="0"/>
              <a:t>の中に、</a:t>
            </a:r>
            <a:r>
              <a:rPr kumimoji="1" lang="ja-JP" altLang="en-US" dirty="0" smtClean="0"/>
              <a:t>トランスジェンダーの障害者のニーズを尊重した配慮は</a:t>
            </a:r>
            <a:r>
              <a:rPr lang="ja-JP" altLang="ja-JP" dirty="0" smtClean="0"/>
              <a:t>含まれる</a:t>
            </a:r>
            <a:r>
              <a:rPr lang="ja-JP" altLang="en-US" dirty="0" smtClean="0">
                <a:effectLst/>
              </a:rPr>
              <a:t>か？</a:t>
            </a:r>
            <a:endParaRPr lang="en-US" altLang="ja-JP" dirty="0" smtClean="0">
              <a:effectLst/>
            </a:endParaRPr>
          </a:p>
          <a:p>
            <a:pPr lvl="1"/>
            <a:r>
              <a:rPr lang="ja-JP" altLang="en-US" dirty="0" smtClean="0"/>
              <a:t>戸籍ではなく、「自認」に基づく性別に応じた配慮は法的にも支持されるのか？</a:t>
            </a:r>
            <a:endParaRPr lang="en-US" altLang="ja-JP" dirty="0" smtClean="0">
              <a:effectLst/>
            </a:endParaRPr>
          </a:p>
          <a:p>
            <a:endParaRPr lang="en-US" altLang="ja-JP" dirty="0" smtClean="0">
              <a:effectLst/>
            </a:endParaRPr>
          </a:p>
          <a:p>
            <a:r>
              <a:rPr kumimoji="1" lang="ja-JP" altLang="en-US" dirty="0" smtClean="0"/>
              <a:t>性的マイノリティの障害者についてはどうか？</a:t>
            </a:r>
            <a:endParaRPr kumimoji="1" lang="en-US" altLang="ja-JP" dirty="0" smtClean="0"/>
          </a:p>
          <a:p>
            <a:pPr lvl="1"/>
            <a:r>
              <a:rPr lang="ja-JP" altLang="ja-JP" dirty="0" smtClean="0"/>
              <a:t>「</a:t>
            </a:r>
            <a:r>
              <a:rPr lang="ja-JP" altLang="en-US" dirty="0" smtClean="0"/>
              <a:t>身体</a:t>
            </a:r>
            <a:r>
              <a:rPr lang="ja-JP" altLang="ja-JP" dirty="0" smtClean="0"/>
              <a:t>介助</a:t>
            </a:r>
            <a:r>
              <a:rPr lang="ja-JP" altLang="ja-JP" dirty="0"/>
              <a:t>は、ホモフォビックでない人にお願いしたい</a:t>
            </a:r>
            <a:r>
              <a:rPr lang="ja-JP" altLang="ja-JP" dirty="0" smtClean="0"/>
              <a:t>」</a:t>
            </a:r>
            <a:r>
              <a:rPr lang="ja-JP" altLang="en-US" dirty="0" smtClean="0"/>
              <a:t>という要望は、正当なものとして受けとめられるか？</a:t>
            </a:r>
            <a:r>
              <a:rPr lang="ja-JP" altLang="ja-JP" dirty="0" smtClean="0">
                <a:effectLst/>
              </a:rPr>
              <a:t> </a:t>
            </a:r>
            <a:endParaRPr kumimoji="1" lang="ja-JP" altLang="en-US" dirty="0"/>
          </a:p>
        </p:txBody>
      </p:sp>
      <p:sp>
        <p:nvSpPr>
          <p:cNvPr id="4" name="下矢印 3"/>
          <p:cNvSpPr/>
          <p:nvPr/>
        </p:nvSpPr>
        <p:spPr>
          <a:xfrm>
            <a:off x="4214833" y="2236316"/>
            <a:ext cx="397051" cy="733564"/>
          </a:xfrm>
          <a:prstGeom prst="down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39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残された課題（</a:t>
            </a:r>
            <a:r>
              <a:rPr kumimoji="1" lang="en-US" altLang="ja-JP" sz="3600" dirty="0" smtClean="0"/>
              <a:t>1</a:t>
            </a:r>
            <a:r>
              <a:rPr kumimoji="1" lang="ja-JP" altLang="en-US" sz="3600" dirty="0" smtClean="0"/>
              <a:t>）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en-US" altLang="ja-JP" sz="3200" dirty="0" smtClean="0"/>
              <a:t>——</a:t>
            </a:r>
            <a:r>
              <a:rPr lang="ja-JP" altLang="en-US" sz="3200" dirty="0" smtClean="0"/>
              <a:t>差別</a:t>
            </a:r>
            <a:r>
              <a:rPr kumimoji="1" lang="ja-JP" altLang="en-US" sz="3200" dirty="0" smtClean="0"/>
              <a:t>構造の連動性をめぐる課題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lvl="1" indent="-457200"/>
            <a:r>
              <a:rPr lang="ja-JP" altLang="en-US" dirty="0" smtClean="0"/>
              <a:t>法律</a:t>
            </a:r>
            <a:r>
              <a:rPr lang="ja-JP" altLang="ja-JP" dirty="0" smtClean="0"/>
              <a:t>も</a:t>
            </a:r>
            <a:r>
              <a:rPr lang="ja-JP" altLang="ja-JP" dirty="0"/>
              <a:t>、より大きな社会的文脈の中に根深く存在して</a:t>
            </a:r>
            <a:r>
              <a:rPr lang="ja-JP" altLang="ja-JP" dirty="0" smtClean="0"/>
              <a:t>いる</a:t>
            </a:r>
            <a:r>
              <a:rPr lang="ja-JP" altLang="en-US" dirty="0" smtClean="0"/>
              <a:t>トランスフォビア、</a:t>
            </a:r>
            <a:r>
              <a:rPr lang="ja-JP" altLang="ja-JP" dirty="0" smtClean="0"/>
              <a:t>ホモフォビア</a:t>
            </a:r>
            <a:r>
              <a:rPr lang="ja-JP" altLang="en-US" dirty="0" smtClean="0"/>
              <a:t>、</a:t>
            </a:r>
            <a:r>
              <a:rPr lang="ja-JP" altLang="ja-JP" dirty="0" smtClean="0"/>
              <a:t>異性愛</a:t>
            </a:r>
            <a:r>
              <a:rPr lang="ja-JP" altLang="ja-JP" dirty="0"/>
              <a:t>規範の影響下</a:t>
            </a:r>
            <a:r>
              <a:rPr lang="ja-JP" altLang="en-US" dirty="0"/>
              <a:t>にあ</a:t>
            </a:r>
            <a:r>
              <a:rPr lang="ja-JP" altLang="ja-JP" dirty="0"/>
              <a:t>る</a:t>
            </a:r>
            <a:r>
              <a:rPr lang="ja-JP" altLang="en-US" dirty="0"/>
              <a:t>。</a:t>
            </a:r>
          </a:p>
          <a:p>
            <a:pPr lvl="1"/>
            <a:r>
              <a:rPr lang="ja-JP" altLang="en-US" sz="2400" dirty="0" smtClean="0"/>
              <a:t>特定の差異が「逸脱的・例外的」なものと受けとめらてしまう可能性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結果、そうした差異に基づく要求の妥当性・正当性・重要性が低く見積もられてしまう可能性</a:t>
            </a:r>
            <a:endParaRPr lang="en-US" altLang="ja-JP" sz="2400" dirty="0" smtClean="0"/>
          </a:p>
          <a:p>
            <a:pPr lvl="1"/>
            <a:endParaRPr lang="en-US" altLang="ja-JP" sz="2400" dirty="0"/>
          </a:p>
          <a:p>
            <a:pPr lvl="1"/>
            <a:endParaRPr lang="en-US" altLang="ja-JP" sz="2400" dirty="0" smtClean="0"/>
          </a:p>
          <a:p>
            <a:endParaRPr lang="en-US" altLang="ja-JP" dirty="0" smtClean="0"/>
          </a:p>
          <a:p>
            <a:r>
              <a:rPr lang="ja-JP" altLang="ja-JP" sz="2800" dirty="0" smtClean="0"/>
              <a:t>障害者</a:t>
            </a:r>
            <a:r>
              <a:rPr lang="ja-JP" altLang="en-US" sz="2800" dirty="0" smtClean="0"/>
              <a:t>の</a:t>
            </a:r>
            <a:r>
              <a:rPr lang="ja-JP" altLang="ja-JP" sz="2800" dirty="0" smtClean="0"/>
              <a:t>差別</a:t>
            </a:r>
            <a:r>
              <a:rPr lang="ja-JP" altLang="en-US" sz="2800" dirty="0" smtClean="0"/>
              <a:t>禁止に関する法律</a:t>
            </a:r>
            <a:r>
              <a:rPr lang="ja-JP" altLang="en-US" sz="2800" dirty="0"/>
              <a:t>を</a:t>
            </a:r>
            <a:r>
              <a:rPr lang="ja-JP" altLang="ja-JP" sz="2800" dirty="0"/>
              <a:t>検討</a:t>
            </a:r>
            <a:r>
              <a:rPr lang="ja-JP" altLang="en-US" sz="2800" dirty="0"/>
              <a:t>・見直ししていく</a:t>
            </a:r>
            <a:r>
              <a:rPr lang="ja-JP" altLang="en-US" sz="2800" dirty="0" smtClean="0"/>
              <a:t>プロセスの中でも</a:t>
            </a:r>
            <a:r>
              <a:rPr lang="ja-JP" altLang="ja-JP" sz="2800" dirty="0" smtClean="0"/>
              <a:t>、非異</a:t>
            </a:r>
            <a:r>
              <a:rPr lang="ja-JP" altLang="ja-JP" sz="2800" dirty="0"/>
              <a:t>性愛的なあり方に対する差別の働きを緩めていく</a:t>
            </a:r>
            <a:r>
              <a:rPr lang="ja-JP" altLang="en-US" sz="2800" dirty="0"/>
              <a:t>必要性</a:t>
            </a:r>
            <a:r>
              <a:rPr lang="ja-JP" altLang="ja-JP" sz="2800" dirty="0"/>
              <a:t> </a:t>
            </a:r>
            <a:endParaRPr lang="en-US" altLang="ja-JP" sz="2800" dirty="0"/>
          </a:p>
          <a:p>
            <a:endParaRPr lang="en-US" altLang="ja-JP" dirty="0" smtClean="0"/>
          </a:p>
          <a:p>
            <a:pPr lvl="1"/>
            <a:endParaRPr lang="en-US" altLang="ja-JP" dirty="0" smtClean="0"/>
          </a:p>
        </p:txBody>
      </p:sp>
      <p:sp>
        <p:nvSpPr>
          <p:cNvPr id="4" name="下矢印 3"/>
          <p:cNvSpPr/>
          <p:nvPr/>
        </p:nvSpPr>
        <p:spPr>
          <a:xfrm>
            <a:off x="4221091" y="3968271"/>
            <a:ext cx="397051" cy="733564"/>
          </a:xfrm>
          <a:prstGeom prst="down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4000" dirty="0" smtClean="0"/>
              <a:t>残された課題（</a:t>
            </a:r>
            <a:r>
              <a:rPr kumimoji="1" lang="en-US" altLang="ja-JP" sz="4000" dirty="0" smtClean="0"/>
              <a:t>2</a:t>
            </a:r>
            <a:r>
              <a:rPr kumimoji="1" lang="ja-JP" altLang="en-US" sz="4000" dirty="0" smtClean="0"/>
              <a:t>）</a:t>
            </a:r>
            <a:r>
              <a:rPr kumimoji="1" lang="en-US" altLang="ja-JP" sz="4000" dirty="0" smtClean="0"/>
              <a:t/>
            </a:r>
            <a:br>
              <a:rPr kumimoji="1" lang="en-US" altLang="ja-JP" sz="4000" dirty="0" smtClean="0"/>
            </a:br>
            <a:r>
              <a:rPr kumimoji="1" lang="en-US" altLang="ja-JP" sz="3600" dirty="0" smtClean="0"/>
              <a:t>——</a:t>
            </a:r>
            <a:r>
              <a:rPr kumimoji="1" lang="ja-JP" altLang="en-US" sz="3600" dirty="0" smtClean="0"/>
              <a:t>「申出」をめぐる課題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ja-JP" altLang="ja-JP" dirty="0"/>
              <a:t>障害者からの「申出</a:t>
            </a:r>
            <a:r>
              <a:rPr lang="ja-JP" altLang="ja-JP" dirty="0" smtClean="0"/>
              <a:t>」</a:t>
            </a:r>
            <a:r>
              <a:rPr lang="ja-JP" altLang="en-US" dirty="0" smtClean="0"/>
              <a:t>は、</a:t>
            </a:r>
            <a:r>
              <a:rPr lang="ja-JP" altLang="ja-JP" dirty="0" smtClean="0"/>
              <a:t>曖昧</a:t>
            </a:r>
            <a:r>
              <a:rPr lang="ja-JP" altLang="ja-JP" dirty="0"/>
              <a:t>かつ暗示的な形で</a:t>
            </a:r>
            <a:r>
              <a:rPr lang="ja-JP" altLang="ja-JP" dirty="0" smtClean="0"/>
              <a:t>なされる</a:t>
            </a:r>
            <a:r>
              <a:rPr lang="ja-JP" altLang="en-US" dirty="0" smtClean="0"/>
              <a:t>こともある。</a:t>
            </a:r>
            <a:r>
              <a:rPr lang="ja-JP" altLang="ja-JP" dirty="0" smtClean="0"/>
              <a:t> </a:t>
            </a:r>
            <a:endParaRPr lang="en-US" altLang="ja-JP" dirty="0" smtClean="0"/>
          </a:p>
          <a:p>
            <a:pPr lvl="1"/>
            <a:r>
              <a:rPr lang="ja-JP" altLang="ja-JP" dirty="0"/>
              <a:t>障害者の声を潜在的なニーズとしてディコーディングして</a:t>
            </a:r>
            <a:r>
              <a:rPr lang="ja-JP" altLang="ja-JP" dirty="0" smtClean="0"/>
              <a:t>受けとめる構え</a:t>
            </a:r>
            <a:r>
              <a:rPr lang="ja-JP" altLang="en-US" dirty="0" smtClean="0"/>
              <a:t>の必要性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障害者の中には、</a:t>
            </a:r>
            <a:r>
              <a:rPr lang="ja-JP" altLang="ja-JP" dirty="0" smtClean="0"/>
              <a:t>自ら</a:t>
            </a:r>
            <a:r>
              <a:rPr lang="ja-JP" altLang="ja-JP" dirty="0"/>
              <a:t>のニーズが正当なものだという感覚を十分にもつこと</a:t>
            </a:r>
            <a:r>
              <a:rPr lang="ja-JP" altLang="ja-JP" dirty="0" smtClean="0"/>
              <a:t>が</a:t>
            </a:r>
            <a:r>
              <a:rPr lang="ja-JP" altLang="en-US" dirty="0" smtClean="0"/>
              <a:t>できない者もいる。</a:t>
            </a:r>
            <a:endParaRPr lang="en-US" altLang="ja-JP" dirty="0" smtClean="0"/>
          </a:p>
          <a:p>
            <a:pPr lvl="1"/>
            <a:r>
              <a:rPr lang="ja-JP" altLang="ja-JP" dirty="0"/>
              <a:t>ニーズ表明にまつわる不安感や</a:t>
            </a:r>
            <a:r>
              <a:rPr lang="ja-JP" altLang="ja-JP" dirty="0" smtClean="0"/>
              <a:t>抵抗感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/>
              <a:t>障害者</a:t>
            </a:r>
            <a:r>
              <a:rPr lang="ja-JP" altLang="en-US" dirty="0" smtClean="0"/>
              <a:t>の中には、</a:t>
            </a:r>
            <a:r>
              <a:rPr lang="ja-JP" altLang="ja-JP" dirty="0" smtClean="0"/>
              <a:t>社会的</a:t>
            </a:r>
            <a:r>
              <a:rPr lang="ja-JP" altLang="ja-JP" dirty="0"/>
              <a:t>障壁が除去された状態を経験したことが</a:t>
            </a:r>
            <a:r>
              <a:rPr lang="ja-JP" altLang="ja-JP" dirty="0" smtClean="0"/>
              <a:t>ない</a:t>
            </a:r>
            <a:r>
              <a:rPr lang="ja-JP" altLang="en-US" dirty="0" smtClean="0"/>
              <a:t>者もいる。</a:t>
            </a:r>
            <a:endParaRPr lang="en-US" altLang="ja-JP" dirty="0" smtClean="0"/>
          </a:p>
          <a:p>
            <a:pPr lvl="1"/>
            <a:r>
              <a:rPr lang="ja-JP" altLang="ja-JP" dirty="0"/>
              <a:t>「申出」ができる障害者からだけではなく、「申出」ができないでいる</a:t>
            </a:r>
            <a:r>
              <a:rPr lang="ja-JP" altLang="ja-JP" dirty="0" smtClean="0"/>
              <a:t>障害者から</a:t>
            </a:r>
            <a:r>
              <a:rPr lang="ja-JP" altLang="ja-JP" dirty="0"/>
              <a:t>も</a:t>
            </a:r>
            <a:r>
              <a:rPr lang="ja-JP" altLang="ja-JP" dirty="0" smtClean="0"/>
              <a:t>学ぶ</a:t>
            </a:r>
            <a:r>
              <a:rPr lang="ja-JP" altLang="en-US" dirty="0" smtClean="0"/>
              <a:t>ことは可能</a:t>
            </a:r>
            <a:r>
              <a:rPr lang="ja-JP" altLang="ja-JP" dirty="0" smtClean="0"/>
              <a:t>か</a:t>
            </a:r>
            <a:r>
              <a:rPr lang="ja-JP" altLang="ja-JP" dirty="0"/>
              <a:t>？ 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18335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3600" dirty="0"/>
              <a:t>合理的配慮の可能性</a:t>
            </a:r>
            <a:r>
              <a:rPr kumimoji="1" lang="en-US" altLang="ja-JP" sz="3600" dirty="0" smtClean="0"/>
              <a:t>——</a:t>
            </a:r>
            <a:r>
              <a:rPr kumimoji="1" lang="ja-JP" altLang="en-US" sz="3600" dirty="0" smtClean="0"/>
              <a:t>障害分野を超えて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ja-JP" altLang="ja-JP" sz="4400" dirty="0" smtClean="0"/>
              <a:t>合理的配慮において必要とされる対話</a:t>
            </a:r>
            <a:endParaRPr lang="en-US" altLang="ja-JP" sz="4400" dirty="0" smtClean="0"/>
          </a:p>
          <a:p>
            <a:pPr lvl="1"/>
            <a:r>
              <a:rPr lang="ja-JP" altLang="en-US" sz="3600" dirty="0" smtClean="0"/>
              <a:t>＝</a:t>
            </a:r>
            <a:r>
              <a:rPr lang="ja-JP" altLang="ja-JP" sz="3600" dirty="0" smtClean="0"/>
              <a:t>互い</a:t>
            </a:r>
            <a:r>
              <a:rPr lang="ja-JP" altLang="ja-JP" sz="3600" dirty="0"/>
              <a:t>が正当な言い分を持った存在として認め合い、互いの事情を考慮して応答し合う</a:t>
            </a:r>
            <a:r>
              <a:rPr lang="ja-JP" altLang="ja-JP" sz="3600" dirty="0" smtClean="0"/>
              <a:t>こと</a:t>
            </a:r>
            <a:r>
              <a:rPr lang="ja-JP" altLang="en-US" sz="3600" dirty="0" smtClean="0"/>
              <a:t>で、</a:t>
            </a:r>
            <a:r>
              <a:rPr lang="ja-JP" altLang="ja-JP" sz="3600" dirty="0" smtClean="0"/>
              <a:t>問題</a:t>
            </a:r>
            <a:r>
              <a:rPr lang="ja-JP" altLang="ja-JP" sz="3600" dirty="0"/>
              <a:t>を解決していくための対話</a:t>
            </a:r>
            <a:r>
              <a:rPr lang="ja-JP" altLang="ja-JP" sz="3600" dirty="0" smtClean="0">
                <a:effectLst/>
              </a:rPr>
              <a:t> </a:t>
            </a:r>
            <a:endParaRPr lang="en-US" altLang="ja-JP" sz="3600" dirty="0" smtClean="0">
              <a:effectLst/>
            </a:endParaRPr>
          </a:p>
          <a:p>
            <a:endParaRPr kumimoji="1" lang="en-US" altLang="ja-JP" dirty="0"/>
          </a:p>
          <a:p>
            <a:pPr lvl="1"/>
            <a:endParaRPr lang="en-US" altLang="ja-JP" sz="4000" dirty="0" smtClean="0"/>
          </a:p>
          <a:p>
            <a:pPr lvl="1"/>
            <a:r>
              <a:rPr lang="ja-JP" altLang="ja-JP" sz="3600" dirty="0" smtClean="0"/>
              <a:t>相手</a:t>
            </a:r>
            <a:r>
              <a:rPr lang="ja-JP" altLang="ja-JP" sz="3600" dirty="0"/>
              <a:t>に耳を傾けることの困難、相手の声を聞き取ることの</a:t>
            </a:r>
            <a:r>
              <a:rPr lang="ja-JP" altLang="ja-JP" sz="3600" dirty="0" smtClean="0"/>
              <a:t>困難</a:t>
            </a:r>
            <a:r>
              <a:rPr lang="ja-JP" altLang="en-US" sz="3600" dirty="0" smtClean="0"/>
              <a:t>　</a:t>
            </a:r>
            <a:r>
              <a:rPr lang="en-US" altLang="ja-JP" sz="3600" dirty="0" smtClean="0"/>
              <a:t>→</a:t>
            </a:r>
            <a:r>
              <a:rPr lang="ja-JP" altLang="en-US" sz="3600" dirty="0" smtClean="0"/>
              <a:t>　</a:t>
            </a:r>
            <a:r>
              <a:rPr lang="ja-JP" altLang="ja-JP" sz="3600" dirty="0" smtClean="0"/>
              <a:t>わたし</a:t>
            </a:r>
            <a:r>
              <a:rPr lang="ja-JP" altLang="ja-JP" sz="3600" dirty="0"/>
              <a:t>が「考えずに済んできた」事柄を学び、「考えずに済んできた」わたしの社会的位置を</a:t>
            </a:r>
            <a:r>
              <a:rPr lang="ja-JP" altLang="ja-JP" sz="3600" dirty="0" smtClean="0"/>
              <a:t>問</a:t>
            </a:r>
            <a:r>
              <a:rPr lang="ja-JP" altLang="en-US" sz="3600" dirty="0" smtClean="0"/>
              <a:t>う契機</a:t>
            </a:r>
            <a:endParaRPr lang="en-US" altLang="ja-JP" sz="3600" dirty="0"/>
          </a:p>
          <a:p>
            <a:pPr lvl="1"/>
            <a:r>
              <a:rPr lang="ja-JP" altLang="ja-JP" sz="3600" dirty="0" smtClean="0"/>
              <a:t>「</a:t>
            </a:r>
            <a:r>
              <a:rPr lang="ja-JP" altLang="ja-JP" sz="3600" dirty="0"/>
              <a:t>考えずに済んできた」わたしと「考えざるを得ないできた」他者との間に新たな関係性を</a:t>
            </a:r>
            <a:r>
              <a:rPr lang="ja-JP" altLang="ja-JP" sz="3600" dirty="0" smtClean="0"/>
              <a:t>構築</a:t>
            </a:r>
            <a:r>
              <a:rPr lang="ja-JP" altLang="en-US" sz="3600" dirty="0"/>
              <a:t>　</a:t>
            </a:r>
            <a:r>
              <a:rPr lang="en-US" altLang="ja-JP" sz="3600" dirty="0" smtClean="0"/>
              <a:t>→</a:t>
            </a:r>
            <a:r>
              <a:rPr lang="ja-JP" altLang="en-US" sz="3600" dirty="0" smtClean="0"/>
              <a:t>　</a:t>
            </a:r>
            <a:r>
              <a:rPr lang="ja-JP" altLang="ja-JP" sz="3600" dirty="0" smtClean="0"/>
              <a:t>わたし</a:t>
            </a:r>
            <a:r>
              <a:rPr lang="ja-JP" altLang="ja-JP" sz="3600" dirty="0"/>
              <a:t>に何ができるの</a:t>
            </a:r>
            <a:r>
              <a:rPr lang="ja-JP" altLang="ja-JP" sz="3600" dirty="0" smtClean="0"/>
              <a:t>か</a:t>
            </a:r>
            <a:r>
              <a:rPr lang="ja-JP" altLang="en-US" sz="3600" dirty="0" smtClean="0"/>
              <a:t>？　という問い</a:t>
            </a:r>
            <a:endParaRPr lang="en-US" altLang="ja-JP" sz="3600" dirty="0" smtClean="0"/>
          </a:p>
          <a:p>
            <a:endParaRPr lang="en-US" altLang="ja-JP" dirty="0">
              <a:effectLst/>
            </a:endParaRPr>
          </a:p>
          <a:p>
            <a:r>
              <a:rPr lang="ja-JP" altLang="ja-JP" sz="4400" dirty="0" smtClean="0"/>
              <a:t>多様</a:t>
            </a:r>
            <a:r>
              <a:rPr lang="ja-JP" altLang="en-US" sz="4400" dirty="0" smtClean="0"/>
              <a:t>性</a:t>
            </a:r>
            <a:r>
              <a:rPr lang="ja-JP" altLang="ja-JP" sz="4400" dirty="0" smtClean="0"/>
              <a:t>が共存</a:t>
            </a:r>
            <a:r>
              <a:rPr lang="ja-JP" altLang="en-US" sz="4400" dirty="0" smtClean="0"/>
              <a:t>可能</a:t>
            </a:r>
            <a:r>
              <a:rPr lang="ja-JP" altLang="ja-JP" sz="4400" dirty="0" smtClean="0"/>
              <a:t>な</a:t>
            </a:r>
            <a:r>
              <a:rPr lang="ja-JP" altLang="ja-JP" sz="4400" dirty="0"/>
              <a:t>方向で、問題を把握し直し、理解し直す</a:t>
            </a:r>
            <a:r>
              <a:rPr lang="ja-JP" altLang="ja-JP" sz="4400" dirty="0" smtClean="0"/>
              <a:t>（「</a:t>
            </a:r>
            <a:r>
              <a:rPr lang="ja-JP" altLang="ja-JP" sz="4400" dirty="0"/>
              <a:t>学び直す</a:t>
            </a:r>
            <a:r>
              <a:rPr lang="en-US" altLang="ja-JP" sz="4400" dirty="0"/>
              <a:t> unlearn</a:t>
            </a:r>
            <a:r>
              <a:rPr lang="ja-JP" altLang="ja-JP" sz="4400" dirty="0"/>
              <a:t>」</a:t>
            </a:r>
            <a:r>
              <a:rPr lang="ja-JP" altLang="ja-JP" sz="4400" dirty="0" smtClean="0"/>
              <a:t>）</a:t>
            </a:r>
            <a:r>
              <a:rPr lang="ja-JP" altLang="en-US" sz="4400" dirty="0" smtClean="0"/>
              <a:t>こと、</a:t>
            </a:r>
            <a:r>
              <a:rPr lang="ja-JP" altLang="ja-JP" sz="4400" dirty="0"/>
              <a:t>社会の中でわたしが担う</a:t>
            </a:r>
            <a:r>
              <a:rPr lang="ja-JP" altLang="ja-JP" sz="4400" dirty="0" smtClean="0"/>
              <a:t>責任</a:t>
            </a:r>
            <a:r>
              <a:rPr lang="ja-JP" altLang="en-US" sz="4400" dirty="0" smtClean="0"/>
              <a:t>について考えること</a:t>
            </a:r>
            <a:endParaRPr lang="en-US" altLang="ja-JP" sz="4400" dirty="0" smtClean="0"/>
          </a:p>
          <a:p>
            <a:pPr lvl="1"/>
            <a:r>
              <a:rPr lang="ja-JP" altLang="en-US" sz="3800" dirty="0" smtClean="0"/>
              <a:t>＝「聞くことのできる以上のものを聞く」</a:t>
            </a:r>
            <a:r>
              <a:rPr lang="ja-JP" altLang="ja-JP" sz="3800" dirty="0"/>
              <a:t>　</a:t>
            </a:r>
            <a:r>
              <a:rPr lang="ja-JP" altLang="en-US" sz="3800" dirty="0" smtClean="0"/>
              <a:t>＝「共生の技法」</a:t>
            </a:r>
            <a:r>
              <a:rPr lang="ja-JP" altLang="ja-JP" sz="3800" dirty="0" smtClean="0"/>
              <a:t> </a:t>
            </a:r>
            <a:endParaRPr kumimoji="1" lang="ja-JP" altLang="en-US" sz="3800" dirty="0"/>
          </a:p>
        </p:txBody>
      </p:sp>
      <p:sp>
        <p:nvSpPr>
          <p:cNvPr id="4" name="下矢印 3"/>
          <p:cNvSpPr/>
          <p:nvPr/>
        </p:nvSpPr>
        <p:spPr>
          <a:xfrm>
            <a:off x="4221091" y="2610990"/>
            <a:ext cx="397051" cy="427325"/>
          </a:xfrm>
          <a:prstGeom prst="down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62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716</Words>
  <Application>Microsoft Office PowerPoint</Application>
  <PresentationFormat>画面に合わせる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ＭＳ Ｐゴシック</vt:lpstr>
      <vt:lpstr>Arial</vt:lpstr>
      <vt:lpstr>Calibri</vt:lpstr>
      <vt:lpstr>ホワイト</vt:lpstr>
      <vt:lpstr>REASE公開講座「合理的配慮――対話を開く，対話が拓く」  多様性を踏まえた合理的配慮に向けて </vt:lpstr>
      <vt:lpstr>本報告の前提</vt:lpstr>
      <vt:lpstr>本報告の目的</vt:lpstr>
      <vt:lpstr>障害とジェンダーの交差性</vt:lpstr>
      <vt:lpstr>見落とされてしまった差異 ？</vt:lpstr>
      <vt:lpstr>残された課題（1） ——差別構造の連動性をめぐる課題</vt:lpstr>
      <vt:lpstr>残された課題（2） ——「申出」をめぐる課題</vt:lpstr>
      <vt:lpstr>合理的配慮の可能性——障害分野を超えて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REASE公開講座「合理的配慮――対話を開く，対話が拓く」  タイトル</dc:title>
  <dc:creator>iino</dc:creator>
  <cp:lastModifiedBy>toujima</cp:lastModifiedBy>
  <cp:revision>22</cp:revision>
  <dcterms:created xsi:type="dcterms:W3CDTF">2016-07-02T20:51:59Z</dcterms:created>
  <dcterms:modified xsi:type="dcterms:W3CDTF">2016-07-11T01:18:08Z</dcterms:modified>
</cp:coreProperties>
</file>