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0" r:id="rId1"/>
  </p:sldMasterIdLst>
  <p:notesMasterIdLst>
    <p:notesMasterId r:id="rId18"/>
  </p:notesMasterIdLst>
  <p:handoutMasterIdLst>
    <p:handoutMasterId r:id="rId19"/>
  </p:handoutMasterIdLst>
  <p:sldIdLst>
    <p:sldId id="402" r:id="rId2"/>
    <p:sldId id="411" r:id="rId3"/>
    <p:sldId id="391" r:id="rId4"/>
    <p:sldId id="390" r:id="rId5"/>
    <p:sldId id="392" r:id="rId6"/>
    <p:sldId id="396" r:id="rId7"/>
    <p:sldId id="403" r:id="rId8"/>
    <p:sldId id="401" r:id="rId9"/>
    <p:sldId id="400" r:id="rId10"/>
    <p:sldId id="394" r:id="rId11"/>
    <p:sldId id="405" r:id="rId12"/>
    <p:sldId id="406" r:id="rId13"/>
    <p:sldId id="407" r:id="rId14"/>
    <p:sldId id="408" r:id="rId15"/>
    <p:sldId id="409" r:id="rId16"/>
    <p:sldId id="404" r:id="rId17"/>
  </p:sldIdLst>
  <p:sldSz cx="9144000" cy="6858000" type="screen4x3"/>
  <p:notesSz cx="6735763" cy="98694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33" autoAdjust="0"/>
  </p:normalViewPr>
  <p:slideViewPr>
    <p:cSldViewPr>
      <p:cViewPr varScale="1">
        <p:scale>
          <a:sx n="40" d="100"/>
          <a:sy n="40" d="100"/>
        </p:scale>
        <p:origin x="1214" y="38"/>
      </p:cViewPr>
      <p:guideLst>
        <p:guide orient="horz" pos="2160"/>
        <p:guide pos="2880"/>
      </p:guideLst>
    </p:cSldViewPr>
  </p:slideViewPr>
  <p:outlineViewPr>
    <p:cViewPr>
      <p:scale>
        <a:sx n="33" d="100"/>
        <a:sy n="33" d="100"/>
      </p:scale>
      <p:origin x="0" y="4032"/>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5373" y="0"/>
            <a:ext cx="2918831" cy="493474"/>
          </a:xfrm>
          <a:prstGeom prst="rect">
            <a:avLst/>
          </a:prstGeom>
        </p:spPr>
        <p:txBody>
          <a:bodyPr vert="horz" lIns="91440" tIns="45720" rIns="91440" bIns="45720" rtlCol="0"/>
          <a:lstStyle>
            <a:lvl1pPr algn="r">
              <a:defRPr sz="1200"/>
            </a:lvl1pPr>
          </a:lstStyle>
          <a:p>
            <a:fld id="{D08E4630-70FB-461D-B182-F1C047C34C34}" type="datetime1">
              <a:rPr kumimoji="1" lang="ja-JP" altLang="en-US" smtClean="0"/>
              <a:pPr/>
              <a:t>2016/7/11</a:t>
            </a:fld>
            <a:endParaRPr kumimoji="1" lang="ja-JP" altLang="en-US"/>
          </a:p>
        </p:txBody>
      </p:sp>
      <p:sp>
        <p:nvSpPr>
          <p:cNvPr id="4" name="フッター プレースホルダ 3"/>
          <p:cNvSpPr>
            <a:spLocks noGrp="1"/>
          </p:cNvSpPr>
          <p:nvPr>
            <p:ph type="ftr" sz="quarter" idx="2"/>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5373" y="9374301"/>
            <a:ext cx="2918831" cy="493474"/>
          </a:xfrm>
          <a:prstGeom prst="rect">
            <a:avLst/>
          </a:prstGeom>
        </p:spPr>
        <p:txBody>
          <a:bodyPr vert="horz" lIns="91440" tIns="45720" rIns="91440" bIns="45720" rtlCol="0" anchor="b"/>
          <a:lstStyle>
            <a:lvl1pPr algn="r">
              <a:defRPr sz="1200"/>
            </a:lvl1pPr>
          </a:lstStyle>
          <a:p>
            <a:fld id="{E7B99B29-5A35-4473-B06E-D931ABDFE489}" type="slidenum">
              <a:rPr kumimoji="1" lang="ja-JP" altLang="en-US" smtClean="0"/>
              <a:pPr/>
              <a:t>‹#›</a:t>
            </a:fld>
            <a:endParaRPr kumimoji="1" lang="ja-JP" altLang="en-US"/>
          </a:p>
        </p:txBody>
      </p:sp>
    </p:spTree>
    <p:extLst>
      <p:ext uri="{BB962C8B-B14F-4D97-AF65-F5344CB8AC3E}">
        <p14:creationId xmlns:p14="http://schemas.microsoft.com/office/powerpoint/2010/main" val="96203454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8831" cy="49347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5373" y="0"/>
            <a:ext cx="2918831" cy="493474"/>
          </a:xfrm>
          <a:prstGeom prst="rect">
            <a:avLst/>
          </a:prstGeom>
        </p:spPr>
        <p:txBody>
          <a:bodyPr vert="horz" lIns="91440" tIns="45720" rIns="91440" bIns="45720" rtlCol="0"/>
          <a:lstStyle>
            <a:lvl1pPr algn="r">
              <a:defRPr sz="1200"/>
            </a:lvl1pPr>
          </a:lstStyle>
          <a:p>
            <a:fld id="{5B0C5318-8500-4690-85FA-9F68C4C8AB49}" type="datetime1">
              <a:rPr kumimoji="1" lang="ja-JP" altLang="en-US" smtClean="0"/>
              <a:pPr/>
              <a:t>2016/7/11</a:t>
            </a:fld>
            <a:endParaRPr kumimoji="1" lang="ja-JP" altLang="en-US"/>
          </a:p>
        </p:txBody>
      </p:sp>
      <p:sp>
        <p:nvSpPr>
          <p:cNvPr id="4" name="スライド イメージ プレースホルダ 3"/>
          <p:cNvSpPr>
            <a:spLocks noGrp="1" noRot="1" noChangeAspect="1"/>
          </p:cNvSpPr>
          <p:nvPr>
            <p:ph type="sldImg" idx="2"/>
          </p:nvPr>
        </p:nvSpPr>
        <p:spPr>
          <a:xfrm>
            <a:off x="900113" y="739775"/>
            <a:ext cx="4935537" cy="370205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577" y="4688007"/>
            <a:ext cx="5388610" cy="444127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4301"/>
            <a:ext cx="2918831" cy="49347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5373" y="9374301"/>
            <a:ext cx="2918831" cy="493474"/>
          </a:xfrm>
          <a:prstGeom prst="rect">
            <a:avLst/>
          </a:prstGeom>
        </p:spPr>
        <p:txBody>
          <a:bodyPr vert="horz" lIns="91440" tIns="45720" rIns="91440" bIns="45720" rtlCol="0" anchor="b"/>
          <a:lstStyle>
            <a:lvl1pPr algn="r">
              <a:defRPr sz="1200"/>
            </a:lvl1pPr>
          </a:lstStyle>
          <a:p>
            <a:fld id="{2F2D60D3-B752-4731-97A5-0C128A7054EF}" type="slidenum">
              <a:rPr kumimoji="1" lang="ja-JP" altLang="en-US" smtClean="0"/>
              <a:pPr/>
              <a:t>‹#›</a:t>
            </a:fld>
            <a:endParaRPr kumimoji="1" lang="ja-JP" altLang="en-US"/>
          </a:p>
        </p:txBody>
      </p:sp>
    </p:spTree>
    <p:extLst>
      <p:ext uri="{BB962C8B-B14F-4D97-AF65-F5344CB8AC3E}">
        <p14:creationId xmlns:p14="http://schemas.microsoft.com/office/powerpoint/2010/main" val="127220269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　　　</a:t>
            </a:r>
            <a:endParaRPr kumimoji="1" lang="ja-JP" altLang="en-US" dirty="0"/>
          </a:p>
        </p:txBody>
      </p:sp>
      <p:sp>
        <p:nvSpPr>
          <p:cNvPr id="4" name="日付プレースホルダー 3"/>
          <p:cNvSpPr>
            <a:spLocks noGrp="1"/>
          </p:cNvSpPr>
          <p:nvPr>
            <p:ph type="dt" idx="10"/>
          </p:nvPr>
        </p:nvSpPr>
        <p:spPr/>
        <p:txBody>
          <a:bodyPr/>
          <a:lstStyle/>
          <a:p>
            <a:fld id="{5B0C5318-8500-4690-85FA-9F68C4C8AB49}" type="datetime1">
              <a:rPr kumimoji="1" lang="ja-JP" altLang="en-US" smtClean="0"/>
              <a:pPr/>
              <a:t>2016/7/11</a:t>
            </a:fld>
            <a:endParaRPr kumimoji="1" lang="ja-JP" altLang="en-US"/>
          </a:p>
        </p:txBody>
      </p:sp>
      <p:sp>
        <p:nvSpPr>
          <p:cNvPr id="5" name="スライド番号プレースホルダー 4"/>
          <p:cNvSpPr>
            <a:spLocks noGrp="1"/>
          </p:cNvSpPr>
          <p:nvPr>
            <p:ph type="sldNum" sz="quarter" idx="11"/>
          </p:nvPr>
        </p:nvSpPr>
        <p:spPr/>
        <p:txBody>
          <a:bodyPr/>
          <a:lstStyle/>
          <a:p>
            <a:fld id="{2F2D60D3-B752-4731-97A5-0C128A7054EF}" type="slidenum">
              <a:rPr kumimoji="1" lang="ja-JP" altLang="en-US" smtClean="0"/>
              <a:pPr/>
              <a:t>3</a:t>
            </a:fld>
            <a:endParaRPr kumimoji="1" lang="ja-JP" altLang="en-US"/>
          </a:p>
        </p:txBody>
      </p:sp>
    </p:spTree>
    <p:extLst>
      <p:ext uri="{BB962C8B-B14F-4D97-AF65-F5344CB8AC3E}">
        <p14:creationId xmlns:p14="http://schemas.microsoft.com/office/powerpoint/2010/main" val="287480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solidFill>
                  <a:prstClr val="black">
                    <a:lumMod val="85000"/>
                    <a:lumOff val="15000"/>
                  </a:prstClr>
                </a:solidFill>
              </a:rPr>
              <a:t>障害の非開示は就労上の困難をもたらす直接的・間接的要因</a:t>
            </a:r>
            <a:endParaRPr kumimoji="1" lang="ja-JP" altLang="en-US" dirty="0"/>
          </a:p>
        </p:txBody>
      </p:sp>
      <p:sp>
        <p:nvSpPr>
          <p:cNvPr id="4" name="日付プレースホルダー 3"/>
          <p:cNvSpPr>
            <a:spLocks noGrp="1"/>
          </p:cNvSpPr>
          <p:nvPr>
            <p:ph type="dt" idx="10"/>
          </p:nvPr>
        </p:nvSpPr>
        <p:spPr/>
        <p:txBody>
          <a:bodyPr/>
          <a:lstStyle/>
          <a:p>
            <a:fld id="{5B0C5318-8500-4690-85FA-9F68C4C8AB49}" type="datetime1">
              <a:rPr kumimoji="1" lang="ja-JP" altLang="en-US" smtClean="0"/>
              <a:pPr/>
              <a:t>2016/7/11</a:t>
            </a:fld>
            <a:endParaRPr kumimoji="1" lang="ja-JP" altLang="en-US"/>
          </a:p>
        </p:txBody>
      </p:sp>
      <p:sp>
        <p:nvSpPr>
          <p:cNvPr id="5" name="スライド番号プレースホルダー 4"/>
          <p:cNvSpPr>
            <a:spLocks noGrp="1"/>
          </p:cNvSpPr>
          <p:nvPr>
            <p:ph type="sldNum" sz="quarter" idx="11"/>
          </p:nvPr>
        </p:nvSpPr>
        <p:spPr/>
        <p:txBody>
          <a:bodyPr/>
          <a:lstStyle/>
          <a:p>
            <a:fld id="{2F2D60D3-B752-4731-97A5-0C128A7054EF}" type="slidenum">
              <a:rPr kumimoji="1" lang="ja-JP" altLang="en-US" smtClean="0"/>
              <a:pPr/>
              <a:t>6</a:t>
            </a:fld>
            <a:endParaRPr kumimoji="1" lang="ja-JP" altLang="en-US"/>
          </a:p>
        </p:txBody>
      </p:sp>
    </p:spTree>
    <p:extLst>
      <p:ext uri="{BB962C8B-B14F-4D97-AF65-F5344CB8AC3E}">
        <p14:creationId xmlns:p14="http://schemas.microsoft.com/office/powerpoint/2010/main" val="362217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601FC0F-A0A3-43F1-8CBC-74A273641515}" type="datetime1">
              <a:rPr kumimoji="1" lang="ja-JP" altLang="en-US" smtClean="0"/>
              <a:pPr/>
              <a:t>2016/7/11</a:t>
            </a:fld>
            <a:endParaRPr kumimoji="1" lang="ja-JP" alt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971380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7AA1B2A-20ED-4CBE-A2FB-7EFA147837F3}" type="datetime1">
              <a:rPr kumimoji="1" lang="ja-JP" altLang="en-US" smtClean="0"/>
              <a:pPr/>
              <a:t>2016/7/11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2970207428"/>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A7AA1B2A-20ED-4CBE-A2FB-7EFA147837F3}" type="datetime1">
              <a:rPr kumimoji="1" lang="ja-JP" altLang="en-US" smtClean="0"/>
              <a:pPr/>
              <a:t>2016/7/11</a:t>
            </a:fld>
            <a:endParaRPr kumimoji="1" lang="ja-JP" altLang="en-US"/>
          </a:p>
        </p:txBody>
      </p:sp>
      <p:sp>
        <p:nvSpPr>
          <p:cNvPr id="5" name="Footer Placeholder 4"/>
          <p:cNvSpPr>
            <a:spLocks noGrp="1"/>
          </p:cNvSpPr>
          <p:nvPr>
            <p:ph type="ftr" sz="quarter" idx="11"/>
          </p:nvPr>
        </p:nvSpPr>
        <p:spPr>
          <a:xfrm>
            <a:off x="581192" y="5951810"/>
            <a:ext cx="5922209" cy="365125"/>
          </a:xfrm>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97563126"/>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normAutofit/>
          </a:bodyPr>
          <a:lstStyle>
            <a:lvl1pPr>
              <a:defRPr sz="4000">
                <a:effectLst>
                  <a:outerShdw blurRad="38100" dist="38100" dir="2700000" algn="tl">
                    <a:srgbClr val="000000">
                      <a:alpha val="43137"/>
                    </a:srgbClr>
                  </a:outerShdw>
                </a:effectLst>
              </a:defRPr>
            </a:lvl1pPr>
          </a:lstStyle>
          <a:p>
            <a:r>
              <a:rPr lang="ja-JP" altLang="en-US" dirty="0" smtClean="0"/>
              <a:t>マスター タイトルの書式設定</a:t>
            </a:r>
            <a:endParaRPr lang="en-US" dirty="0"/>
          </a:p>
        </p:txBody>
      </p:sp>
      <p:sp>
        <p:nvSpPr>
          <p:cNvPr id="3" name="Content Placeholder 2"/>
          <p:cNvSpPr>
            <a:spLocks noGrp="1"/>
          </p:cNvSpPr>
          <p:nvPr>
            <p:ph idx="1"/>
          </p:nvPr>
        </p:nvSpPr>
        <p:spPr>
          <a:xfrm>
            <a:off x="581192" y="2228003"/>
            <a:ext cx="7989752" cy="3630795"/>
          </a:xfrm>
        </p:spPr>
        <p:txBody>
          <a:bodyPr anchor="t"/>
          <a:lstStyle>
            <a:lvl1pPr>
              <a:defRPr sz="3200"/>
            </a:lvl1pPr>
            <a:lvl2pPr>
              <a:defRPr sz="2800"/>
            </a:lvl2pPr>
            <a:lvl3pPr>
              <a:defRPr sz="2400"/>
            </a:lvl3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4" name="Date Placeholder 3"/>
          <p:cNvSpPr>
            <a:spLocks noGrp="1"/>
          </p:cNvSpPr>
          <p:nvPr>
            <p:ph type="dt" sz="half" idx="10"/>
          </p:nvPr>
        </p:nvSpPr>
        <p:spPr/>
        <p:txBody>
          <a:bodyPr/>
          <a:lstStyle/>
          <a:p>
            <a:fld id="{E63D9E32-3AE4-4BAC-A599-00DA18C30E61}" type="datetime1">
              <a:rPr kumimoji="1" lang="ja-JP" altLang="en-US" smtClean="0"/>
              <a:pPr/>
              <a:t>2016/7/11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98A32E0-721B-4EFD-AE69-A7A084DAC004}" type="slidenum">
              <a:rPr kumimoji="1" lang="ja-JP" altLang="en-US" smtClean="0"/>
              <a:pPr/>
              <a:t>‹#›</a:t>
            </a:fld>
            <a:endParaRPr kumimoji="1" lang="ja-JP" altLang="en-US" dirty="0"/>
          </a:p>
        </p:txBody>
      </p:sp>
    </p:spTree>
    <p:extLst>
      <p:ext uri="{BB962C8B-B14F-4D97-AF65-F5344CB8AC3E}">
        <p14:creationId xmlns:p14="http://schemas.microsoft.com/office/powerpoint/2010/main" val="3429943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1A3AA72-339B-4A64-9EF6-82B87EB016F4}" type="datetime1">
              <a:rPr kumimoji="1" lang="ja-JP" altLang="en-US" smtClean="0"/>
              <a:pPr/>
              <a:t>2016/7/11</a:t>
            </a:fld>
            <a:endParaRPr kumimoji="1" lang="ja-JP" alt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1045703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7B58BE6-46E8-4DA6-85AD-63E2B90417DD}" type="datetime1">
              <a:rPr kumimoji="1" lang="ja-JP" altLang="en-US" smtClean="0"/>
              <a:pPr/>
              <a:t>2016/7/11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3524780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1DB868E-47B5-4575-ABF0-FFB253FA9664}" type="datetime1">
              <a:rPr kumimoji="1" lang="ja-JP" altLang="en-US" smtClean="0"/>
              <a:pPr/>
              <a:t>2016/7/11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2859758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6424E4E-47EE-4E93-B205-CACC2BEA26CE}" type="datetime1">
              <a:rPr kumimoji="1" lang="ja-JP" altLang="en-US" smtClean="0"/>
              <a:pPr/>
              <a:t>2016/7/11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3617208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422C6A-B06E-4F06-9320-3265D3CFE896}" type="datetime1">
              <a:rPr kumimoji="1" lang="ja-JP" altLang="en-US" smtClean="0"/>
              <a:pPr/>
              <a:t>2016/7/11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25074849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A7AA1B2A-20ED-4CBE-A2FB-7EFA147837F3}" type="datetime1">
              <a:rPr kumimoji="1" lang="ja-JP" altLang="en-US" smtClean="0"/>
              <a:pPr/>
              <a:t>2016/7/11</a:t>
            </a:fld>
            <a:endParaRPr kumimoji="1" lang="ja-JP" alt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kumimoji="1" lang="ja-JP" alt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2054186560"/>
      </p:ext>
    </p:extLst>
  </p:cSld>
  <p:clrMapOvr>
    <a:masterClrMapping/>
  </p:clrMapOvr>
  <p:timing>
    <p:tnLst>
      <p:par>
        <p:cTn id="1" dur="indefinite" restart="never" nodeType="tmRoot"/>
      </p:par>
    </p:tnLst>
  </p:timing>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6F3237D-3898-4DB3-AB73-96B84B2FDA8A}" type="datetime1">
              <a:rPr kumimoji="1" lang="ja-JP" altLang="en-US" smtClean="0"/>
              <a:pPr/>
              <a:t>2016/7/11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98A32E0-721B-4EFD-AE69-A7A084DAC004}" type="slidenum">
              <a:rPr kumimoji="1" lang="ja-JP" altLang="en-US" smtClean="0"/>
              <a:pPr/>
              <a:t>‹#›</a:t>
            </a:fld>
            <a:endParaRPr kumimoji="1" lang="ja-JP" altLang="en-US"/>
          </a:p>
        </p:txBody>
      </p:sp>
    </p:spTree>
    <p:extLst>
      <p:ext uri="{BB962C8B-B14F-4D97-AF65-F5344CB8AC3E}">
        <p14:creationId xmlns:p14="http://schemas.microsoft.com/office/powerpoint/2010/main" val="2140828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A7AA1B2A-20ED-4CBE-A2FB-7EFA147837F3}" type="datetime1">
              <a:rPr kumimoji="1" lang="ja-JP" altLang="en-US" smtClean="0"/>
              <a:pPr/>
              <a:t>2016/7/11</a:t>
            </a:fld>
            <a:endParaRPr kumimoji="1" lang="ja-JP" alt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kumimoji="1" lang="ja-JP" alt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A98A32E0-721B-4EFD-AE69-A7A084DAC004}" type="slidenum">
              <a:rPr kumimoji="1" lang="ja-JP" altLang="en-US" smtClean="0"/>
              <a:pPr/>
              <a:t>‹#›</a:t>
            </a:fld>
            <a:endParaRPr kumimoji="1" lang="ja-JP" alt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854361559"/>
      </p:ext>
    </p:extLst>
  </p:cSld>
  <p:clrMap bg1="lt1" tx1="dk1" bg2="lt2" tx2="dk2" accent1="accent1" accent2="accent2" accent3="accent3" accent4="accent4" accent5="accent5" accent6="accent6" hlink="hlink" folHlink="folHlink"/>
  <p:sldLayoutIdLst>
    <p:sldLayoutId id="2147483801" r:id="rId1"/>
    <p:sldLayoutId id="2147483802" r:id="rId2"/>
    <p:sldLayoutId id="2147483803" r:id="rId3"/>
    <p:sldLayoutId id="2147483804" r:id="rId4"/>
    <p:sldLayoutId id="2147483805" r:id="rId5"/>
    <p:sldLayoutId id="2147483806" r:id="rId6"/>
    <p:sldLayoutId id="2147483807" r:id="rId7"/>
    <p:sldLayoutId id="2147483808" r:id="rId8"/>
    <p:sldLayoutId id="2147483809" r:id="rId9"/>
    <p:sldLayoutId id="2147483810" r:id="rId10"/>
    <p:sldLayoutId id="214748381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p:txBody>
          <a:bodyPr anchor="t">
            <a:normAutofit/>
          </a:bodyPr>
          <a:lstStyle/>
          <a:p>
            <a:r>
              <a:rPr lang="en-US" altLang="ja-JP" sz="2000" dirty="0"/>
              <a:t>REASE</a:t>
            </a:r>
            <a:r>
              <a:rPr lang="ja-JP" altLang="en-US" sz="2000" dirty="0"/>
              <a:t>公開</a:t>
            </a:r>
            <a:r>
              <a:rPr lang="ja-JP" altLang="en-US" sz="2000" dirty="0" smtClean="0"/>
              <a:t>講座「</a:t>
            </a:r>
            <a:r>
              <a:rPr lang="ja-JP" altLang="en-US" sz="2000" dirty="0"/>
              <a:t>合理的配慮</a:t>
            </a:r>
            <a:r>
              <a:rPr lang="en-US" altLang="ja-JP" sz="2000" dirty="0"/>
              <a:t>――</a:t>
            </a:r>
            <a:r>
              <a:rPr lang="ja-JP" altLang="en-US" sz="2000" dirty="0"/>
              <a:t>対話を開く，対話が拓く</a:t>
            </a:r>
            <a:r>
              <a:rPr lang="ja-JP" altLang="en-US" sz="2000" dirty="0" smtClean="0"/>
              <a:t>」</a:t>
            </a:r>
            <a:r>
              <a:rPr lang="en-US" altLang="ja-JP" sz="2000" dirty="0" smtClean="0"/>
              <a:t/>
            </a:r>
            <a:br>
              <a:rPr lang="en-US" altLang="ja-JP" sz="2000" dirty="0" smtClean="0"/>
            </a:br>
            <a:r>
              <a:rPr lang="ja-JP" altLang="en-US" sz="2400" dirty="0"/>
              <a:t/>
            </a:r>
            <a:br>
              <a:rPr lang="ja-JP" altLang="en-US" sz="2400" dirty="0"/>
            </a:br>
            <a:r>
              <a:rPr lang="ja-JP" altLang="en-US" dirty="0" smtClean="0"/>
              <a:t>合理的</a:t>
            </a:r>
            <a:r>
              <a:rPr lang="ja-JP" altLang="en-US" dirty="0"/>
              <a:t>配慮とプライバシーの問題</a:t>
            </a:r>
            <a:endParaRPr kumimoji="1" lang="ja-JP" altLang="en-US" dirty="0"/>
          </a:p>
        </p:txBody>
      </p:sp>
      <p:sp>
        <p:nvSpPr>
          <p:cNvPr id="6" name="サブタイトル 5"/>
          <p:cNvSpPr>
            <a:spLocks noGrp="1"/>
          </p:cNvSpPr>
          <p:nvPr>
            <p:ph type="subTitle" idx="1"/>
          </p:nvPr>
        </p:nvSpPr>
        <p:spPr/>
        <p:txBody>
          <a:bodyPr anchor="b">
            <a:normAutofit/>
          </a:bodyPr>
          <a:lstStyle/>
          <a:p>
            <a:pPr algn="r"/>
            <a:r>
              <a:rPr lang="ja-JP" altLang="en-US" dirty="0"/>
              <a:t>２０１６年７月１６日（土</a:t>
            </a:r>
            <a:r>
              <a:rPr lang="ja-JP" altLang="en-US" dirty="0" smtClean="0"/>
              <a:t>）　</a:t>
            </a:r>
            <a:r>
              <a:rPr kumimoji="1" lang="ja-JP" altLang="en-US" dirty="0" smtClean="0"/>
              <a:t>西倉実季（和歌山大学）</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a:t>
            </a:fld>
            <a:endParaRPr kumimoji="1" lang="ja-JP" altLang="en-US" dirty="0"/>
          </a:p>
        </p:txBody>
      </p:sp>
    </p:spTree>
    <p:extLst>
      <p:ext uri="{BB962C8B-B14F-4D97-AF65-F5344CB8AC3E}">
        <p14:creationId xmlns:p14="http://schemas.microsoft.com/office/powerpoint/2010/main" val="272107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プライバシー</a:t>
            </a:r>
            <a:r>
              <a:rPr lang="ja-JP" altLang="en-US" dirty="0"/>
              <a:t>の尊重</a:t>
            </a:r>
            <a:r>
              <a:rPr kumimoji="1" lang="ja-JP" altLang="en-US" dirty="0" smtClean="0"/>
              <a:t>という課題</a:t>
            </a:r>
            <a:endParaRPr kumimoji="1" lang="ja-JP" altLang="en-US" dirty="0"/>
          </a:p>
        </p:txBody>
      </p:sp>
      <p:sp>
        <p:nvSpPr>
          <p:cNvPr id="3" name="コンテンツ プレースホルダー 2"/>
          <p:cNvSpPr>
            <a:spLocks noGrp="1"/>
          </p:cNvSpPr>
          <p:nvPr>
            <p:ph idx="1"/>
          </p:nvPr>
        </p:nvSpPr>
        <p:spPr>
          <a:xfrm>
            <a:off x="581192" y="2228003"/>
            <a:ext cx="7989752" cy="3793285"/>
          </a:xfrm>
        </p:spPr>
        <p:txBody>
          <a:bodyPr>
            <a:normAutofit fontScale="85000" lnSpcReduction="20000"/>
          </a:bodyPr>
          <a:lstStyle/>
          <a:p>
            <a:r>
              <a:rPr kumimoji="1" lang="ja-JP" altLang="en-US" sz="3300" dirty="0" smtClean="0"/>
              <a:t>合理的配慮の提供に</a:t>
            </a:r>
            <a:r>
              <a:rPr lang="ja-JP" altLang="en-US" sz="3300" dirty="0" smtClean="0"/>
              <a:t>あたって</a:t>
            </a:r>
            <a:endParaRPr lang="en-US" altLang="ja-JP" sz="3300" dirty="0" smtClean="0"/>
          </a:p>
          <a:p>
            <a:pPr lvl="1"/>
            <a:r>
              <a:rPr kumimoji="1" lang="ja-JP" altLang="en-US" sz="3100" dirty="0" smtClean="0">
                <a:solidFill>
                  <a:srgbClr val="002060"/>
                </a:solidFill>
              </a:rPr>
              <a:t>機能的ニーズの充足のみならず、障害者のプライバシーを考慮する必要性</a:t>
            </a:r>
            <a:endParaRPr kumimoji="1" lang="en-US" altLang="ja-JP" sz="3100" dirty="0" smtClean="0">
              <a:solidFill>
                <a:srgbClr val="002060"/>
              </a:solidFill>
            </a:endParaRPr>
          </a:p>
          <a:p>
            <a:pPr lvl="1"/>
            <a:r>
              <a:rPr lang="ja-JP" altLang="en-US" dirty="0" smtClean="0"/>
              <a:t>自己イメージを使い分ける自由としてのプライバシー権（棟居</a:t>
            </a:r>
            <a:r>
              <a:rPr lang="en-US" altLang="ja-JP" dirty="0"/>
              <a:t> </a:t>
            </a:r>
            <a:r>
              <a:rPr lang="en-US" altLang="ja-JP" dirty="0" smtClean="0"/>
              <a:t>1992</a:t>
            </a:r>
            <a:r>
              <a:rPr lang="ja-JP" altLang="en-US" dirty="0" smtClean="0"/>
              <a:t>）</a:t>
            </a:r>
            <a:endParaRPr lang="en-US" altLang="ja-JP" dirty="0" smtClean="0"/>
          </a:p>
          <a:p>
            <a:r>
              <a:rPr kumimoji="1" lang="ja-JP" altLang="en-US" sz="3300" dirty="0" smtClean="0"/>
              <a:t>イギリス平等法</a:t>
            </a:r>
            <a:r>
              <a:rPr lang="ja-JP" altLang="en-US" sz="3300" dirty="0" smtClean="0"/>
              <a:t>の高等教育に関する行為準則</a:t>
            </a:r>
            <a:r>
              <a:rPr lang="ja-JP" altLang="en-US" sz="3100" dirty="0" smtClean="0"/>
              <a:t>（</a:t>
            </a:r>
            <a:r>
              <a:rPr lang="en-US" altLang="ja-JP" sz="3100" dirty="0" smtClean="0"/>
              <a:t>Equality </a:t>
            </a:r>
            <a:r>
              <a:rPr lang="en-US" altLang="ja-JP" sz="3100" dirty="0"/>
              <a:t>and Human Rights </a:t>
            </a:r>
            <a:r>
              <a:rPr lang="en-US" altLang="ja-JP" sz="3100" dirty="0" smtClean="0"/>
              <a:t>Commission</a:t>
            </a:r>
            <a:r>
              <a:rPr lang="ja-JP" altLang="en-US" sz="3100" dirty="0"/>
              <a:t> </a:t>
            </a:r>
            <a:r>
              <a:rPr lang="en-US" altLang="ja-JP" sz="3100" dirty="0" smtClean="0"/>
              <a:t>2010</a:t>
            </a:r>
            <a:r>
              <a:rPr lang="ja-JP" altLang="en-US" sz="3100" dirty="0" smtClean="0"/>
              <a:t>）</a:t>
            </a:r>
            <a:endParaRPr lang="en-US" altLang="ja-JP" sz="3100" dirty="0" smtClean="0"/>
          </a:p>
          <a:p>
            <a:pPr lvl="1"/>
            <a:r>
              <a:rPr kumimoji="1" lang="ja-JP" altLang="en-US" dirty="0" smtClean="0"/>
              <a:t>ある配慮が「合理的」</a:t>
            </a:r>
            <a:r>
              <a:rPr kumimoji="1" lang="ja-JP" altLang="en-US" dirty="0" err="1" smtClean="0"/>
              <a:t>か</a:t>
            </a:r>
            <a:r>
              <a:rPr kumimoji="1" lang="ja-JP" altLang="en-US" dirty="0" smtClean="0"/>
              <a:t>判断する際には、学生の意向とどの程度合致するかを重視しなければならない</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10</a:t>
            </a:fld>
            <a:endParaRPr kumimoji="1" lang="ja-JP" altLang="en-US"/>
          </a:p>
        </p:txBody>
      </p:sp>
    </p:spTree>
    <p:extLst>
      <p:ext uri="{BB962C8B-B14F-4D97-AF65-F5344CB8AC3E}">
        <p14:creationId xmlns:p14="http://schemas.microsoft.com/office/powerpoint/2010/main" val="253978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配慮提供段階での</a:t>
            </a:r>
            <a:r>
              <a:rPr lang="ja-JP" altLang="en-US" dirty="0" smtClean="0"/>
              <a:t>問題②</a:t>
            </a:r>
            <a:r>
              <a:rPr lang="en-US" altLang="ja-JP" dirty="0"/>
              <a:t/>
            </a:r>
            <a:br>
              <a:rPr lang="en-US" altLang="ja-JP" dirty="0"/>
            </a:br>
            <a:r>
              <a:rPr lang="ja-JP" altLang="en-US" sz="3100" dirty="0" smtClean="0"/>
              <a:t>：</a:t>
            </a:r>
            <a:r>
              <a:rPr lang="ja-JP" altLang="en-US" sz="3100" dirty="0"/>
              <a:t>合理的</a:t>
            </a:r>
            <a:r>
              <a:rPr lang="ja-JP" altLang="en-US" sz="3100" dirty="0" smtClean="0"/>
              <a:t>配慮</a:t>
            </a:r>
            <a:r>
              <a:rPr lang="ja-JP" altLang="en-US" sz="3100" dirty="0"/>
              <a:t>をめぐる</a:t>
            </a:r>
            <a:r>
              <a:rPr lang="ja-JP" altLang="en-US" sz="3100" dirty="0" smtClean="0"/>
              <a:t>ジレンマ</a:t>
            </a:r>
            <a:endParaRPr kumimoji="1" lang="ja-JP" altLang="en-US" dirty="0"/>
          </a:p>
        </p:txBody>
      </p:sp>
      <p:sp>
        <p:nvSpPr>
          <p:cNvPr id="3" name="コンテンツ プレースホルダー 2"/>
          <p:cNvSpPr>
            <a:spLocks noGrp="1"/>
          </p:cNvSpPr>
          <p:nvPr>
            <p:ph idx="1"/>
          </p:nvPr>
        </p:nvSpPr>
        <p:spPr>
          <a:xfrm>
            <a:off x="581192" y="2228003"/>
            <a:ext cx="7989752" cy="4093258"/>
          </a:xfrm>
        </p:spPr>
        <p:txBody>
          <a:bodyPr anchor="t">
            <a:normAutofit fontScale="92500" lnSpcReduction="10000"/>
          </a:bodyPr>
          <a:lstStyle/>
          <a:p>
            <a:r>
              <a:rPr lang="ja-JP" altLang="en-US" sz="2900" dirty="0"/>
              <a:t>仮想</a:t>
            </a:r>
            <a:r>
              <a:rPr lang="ja-JP" altLang="en-US" sz="2900" dirty="0" smtClean="0"/>
              <a:t>事例３</a:t>
            </a:r>
            <a:r>
              <a:rPr lang="ja-JP" altLang="en-US" sz="2800" dirty="0" smtClean="0"/>
              <a:t>：</a:t>
            </a:r>
            <a:r>
              <a:rPr lang="en-US" altLang="ja-JP" sz="2800" dirty="0" smtClean="0"/>
              <a:t>PC</a:t>
            </a:r>
            <a:r>
              <a:rPr lang="ja-JP" altLang="en-US" sz="2800" dirty="0"/>
              <a:t>通訳を利用する聴覚</a:t>
            </a:r>
            <a:r>
              <a:rPr lang="ja-JP" altLang="en-US" sz="2800" dirty="0" smtClean="0"/>
              <a:t>障害学生</a:t>
            </a:r>
            <a:r>
              <a:rPr lang="en-US" altLang="ja-JP" sz="2800" dirty="0"/>
              <a:t>C</a:t>
            </a:r>
          </a:p>
          <a:p>
            <a:pPr lvl="1"/>
            <a:r>
              <a:rPr lang="ja-JP" altLang="en-US" sz="2600" dirty="0" smtClean="0"/>
              <a:t>スタッフ</a:t>
            </a:r>
            <a:r>
              <a:rPr lang="ja-JP" altLang="en-US" sz="2600" dirty="0"/>
              <a:t>は</a:t>
            </a:r>
            <a:r>
              <a:rPr lang="ja-JP" altLang="en-US" sz="2600" dirty="0" smtClean="0"/>
              <a:t>ユニフォーム着用を取りやめ</a:t>
            </a:r>
            <a:endParaRPr lang="en-US" altLang="ja-JP" sz="2600" dirty="0"/>
          </a:p>
          <a:p>
            <a:pPr lvl="1"/>
            <a:r>
              <a:rPr lang="ja-JP" altLang="en-US" sz="2600" dirty="0" smtClean="0"/>
              <a:t>それでも障害に気づかれることはある</a:t>
            </a:r>
            <a:endParaRPr lang="en-US" altLang="ja-JP" sz="2600" dirty="0"/>
          </a:p>
          <a:p>
            <a:pPr marL="630000" lvl="2" indent="0">
              <a:buNone/>
            </a:pPr>
            <a:r>
              <a:rPr lang="ja-JP" altLang="en-US" sz="2800" dirty="0" smtClean="0"/>
              <a:t>⇒居心地の悪さ、気詰まり</a:t>
            </a:r>
            <a:r>
              <a:rPr lang="en-US" altLang="ja-JP" sz="2800" dirty="0" smtClean="0"/>
              <a:t>…</a:t>
            </a:r>
            <a:endParaRPr lang="en-US" altLang="ja-JP" sz="2800" dirty="0"/>
          </a:p>
          <a:p>
            <a:pPr marL="357188" indent="-357188"/>
            <a:r>
              <a:rPr lang="ja-JP" altLang="en-US" sz="2900" dirty="0"/>
              <a:t>仮想</a:t>
            </a:r>
            <a:r>
              <a:rPr lang="ja-JP" altLang="en-US" sz="2900" dirty="0" smtClean="0"/>
              <a:t>事例４</a:t>
            </a:r>
            <a:r>
              <a:rPr lang="ja-JP" altLang="en-US" sz="2800" dirty="0" smtClean="0"/>
              <a:t>：遠隔型</a:t>
            </a:r>
            <a:r>
              <a:rPr lang="en-US" altLang="ja-JP" sz="2800" dirty="0" smtClean="0"/>
              <a:t>PC</a:t>
            </a:r>
            <a:r>
              <a:rPr lang="ja-JP" altLang="en-US" sz="2800" dirty="0" smtClean="0"/>
              <a:t>通訳</a:t>
            </a:r>
            <a:r>
              <a:rPr lang="ja-JP" altLang="en-US" sz="2800" dirty="0"/>
              <a:t>を利用する聴覚</a:t>
            </a:r>
            <a:r>
              <a:rPr lang="ja-JP" altLang="en-US" sz="2800" dirty="0" smtClean="0"/>
              <a:t>障害</a:t>
            </a:r>
            <a:r>
              <a:rPr lang="en-US" altLang="ja-JP" sz="2800" dirty="0" smtClean="0"/>
              <a:t/>
            </a:r>
            <a:br>
              <a:rPr lang="en-US" altLang="ja-JP" sz="2800" dirty="0" smtClean="0"/>
            </a:br>
            <a:r>
              <a:rPr lang="ja-JP" altLang="en-US" sz="2800" dirty="0" smtClean="0"/>
              <a:t>学生</a:t>
            </a:r>
            <a:r>
              <a:rPr lang="en-US" altLang="ja-JP" sz="2800" dirty="0" smtClean="0"/>
              <a:t>D</a:t>
            </a:r>
            <a:endParaRPr lang="en-US" altLang="ja-JP" sz="2800" dirty="0"/>
          </a:p>
          <a:p>
            <a:pPr lvl="1"/>
            <a:r>
              <a:rPr lang="ja-JP" altLang="en-US" sz="2600" dirty="0"/>
              <a:t>障害</a:t>
            </a:r>
            <a:r>
              <a:rPr lang="ja-JP" altLang="en-US" sz="2600" dirty="0" smtClean="0"/>
              <a:t>の顕在化、スポットライト化は解決</a:t>
            </a:r>
            <a:endParaRPr lang="en-US" altLang="ja-JP" sz="2600" dirty="0"/>
          </a:p>
          <a:p>
            <a:pPr marL="630000" lvl="2" indent="0">
              <a:buNone/>
            </a:pPr>
            <a:r>
              <a:rPr lang="ja-JP" altLang="en-US" sz="2800" dirty="0" smtClean="0"/>
              <a:t>⇒タイムラグ、情報漏れ</a:t>
            </a:r>
            <a:r>
              <a:rPr lang="en-US" altLang="ja-JP" sz="2800" dirty="0" smtClean="0"/>
              <a:t>…</a:t>
            </a:r>
            <a:endParaRPr lang="en-US" altLang="ja-JP" sz="2800" dirty="0"/>
          </a:p>
          <a:p>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11</a:t>
            </a:fld>
            <a:endParaRPr kumimoji="1" lang="ja-JP" altLang="en-US" dirty="0"/>
          </a:p>
        </p:txBody>
      </p:sp>
    </p:spTree>
    <p:extLst>
      <p:ext uri="{BB962C8B-B14F-4D97-AF65-F5344CB8AC3E}">
        <p14:creationId xmlns:p14="http://schemas.microsoft.com/office/powerpoint/2010/main" val="1630890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２つの事例が示していること</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solidFill>
                  <a:srgbClr val="002060"/>
                </a:solidFill>
              </a:rPr>
              <a:t>社会活動へのアクセスとプライバシー擁護の</a:t>
            </a:r>
            <a:r>
              <a:rPr lang="ja-JP" altLang="en-US" dirty="0">
                <a:solidFill>
                  <a:srgbClr val="002060"/>
                </a:solidFill>
              </a:rPr>
              <a:t>緊張関係</a:t>
            </a:r>
            <a:endParaRPr kumimoji="1" lang="en-US" altLang="ja-JP" dirty="0" smtClean="0">
              <a:solidFill>
                <a:srgbClr val="002060"/>
              </a:solidFill>
            </a:endParaRPr>
          </a:p>
          <a:p>
            <a:pPr lvl="1"/>
            <a:r>
              <a:rPr kumimoji="1" lang="ja-JP" altLang="en-US" dirty="0" smtClean="0"/>
              <a:t>適切な方法で配慮が提供されても障害の顕在化は回避できない（事例３）</a:t>
            </a:r>
            <a:endParaRPr kumimoji="1" lang="en-US" altLang="ja-JP" dirty="0" smtClean="0"/>
          </a:p>
          <a:p>
            <a:pPr lvl="1"/>
            <a:r>
              <a:rPr lang="ja-JP" altLang="en-US" dirty="0" smtClean="0"/>
              <a:t>障害の顕在化の回避と引き換えに、合理的配慮の機能が低下（事例４）</a:t>
            </a:r>
            <a:endParaRPr kumimoji="1" lang="en-US" altLang="ja-JP" dirty="0" smtClean="0"/>
          </a:p>
          <a:p>
            <a:endParaRPr kumimoji="1"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12</a:t>
            </a:fld>
            <a:endParaRPr kumimoji="1" lang="ja-JP" altLang="en-US" dirty="0"/>
          </a:p>
        </p:txBody>
      </p:sp>
    </p:spTree>
    <p:extLst>
      <p:ext uri="{BB962C8B-B14F-4D97-AF65-F5344CB8AC3E}">
        <p14:creationId xmlns:p14="http://schemas.microsoft.com/office/powerpoint/2010/main" val="106200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合理的配慮をめぐるジレンマ</a:t>
            </a:r>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13</a:t>
            </a:fld>
            <a:endParaRPr kumimoji="1" lang="ja-JP" altLang="en-US" dirty="0"/>
          </a:p>
        </p:txBody>
      </p:sp>
      <p:pic>
        <p:nvPicPr>
          <p:cNvPr id="5" name="図 4" descr="人型オブジェクト　焦り"/>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07904" y="2348880"/>
            <a:ext cx="1545704" cy="1473696"/>
          </a:xfrm>
          <a:prstGeom prst="rect">
            <a:avLst/>
          </a:prstGeom>
          <a:noFill/>
          <a:ln>
            <a:noFill/>
          </a:ln>
        </p:spPr>
      </p:pic>
      <p:sp>
        <p:nvSpPr>
          <p:cNvPr id="6" name="テキスト ボックス 2"/>
          <p:cNvSpPr txBox="1">
            <a:spLocks noChangeArrowheads="1"/>
          </p:cNvSpPr>
          <p:nvPr/>
        </p:nvSpPr>
        <p:spPr bwMode="auto">
          <a:xfrm>
            <a:off x="395536" y="4725144"/>
            <a:ext cx="3744416" cy="870952"/>
          </a:xfrm>
          <a:prstGeom prst="rect">
            <a:avLst/>
          </a:prstGeom>
          <a:solidFill>
            <a:schemeClr val="accent1">
              <a:lumMod val="20000"/>
              <a:lumOff val="80000"/>
            </a:schemeClr>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sz="2000" kern="100" dirty="0">
                <a:solidFill>
                  <a:schemeClr val="tx2"/>
                </a:solidFill>
                <a:effectLst/>
                <a:latin typeface="+mn-ea"/>
                <a:cs typeface="Times New Roman" panose="02020603050405020304" pitchFamily="18" charset="0"/>
              </a:rPr>
              <a:t>社会活動にアクセスできるが</a:t>
            </a:r>
          </a:p>
          <a:p>
            <a:pPr algn="ctr">
              <a:spcAft>
                <a:spcPts val="0"/>
              </a:spcAft>
            </a:pPr>
            <a:r>
              <a:rPr lang="ja-JP" sz="2000" kern="100" dirty="0">
                <a:solidFill>
                  <a:schemeClr val="tx2"/>
                </a:solidFill>
                <a:effectLst/>
                <a:latin typeface="+mn-ea"/>
                <a:cs typeface="Times New Roman" panose="02020603050405020304" pitchFamily="18" charset="0"/>
              </a:rPr>
              <a:t>プライバシーは侵害される</a:t>
            </a:r>
          </a:p>
        </p:txBody>
      </p:sp>
      <p:sp>
        <p:nvSpPr>
          <p:cNvPr id="7" name="テキスト ボックス 2"/>
          <p:cNvSpPr txBox="1">
            <a:spLocks noChangeArrowheads="1"/>
          </p:cNvSpPr>
          <p:nvPr/>
        </p:nvSpPr>
        <p:spPr bwMode="auto">
          <a:xfrm>
            <a:off x="4866512" y="4725144"/>
            <a:ext cx="3672408" cy="870952"/>
          </a:xfrm>
          <a:prstGeom prst="rect">
            <a:avLst/>
          </a:prstGeom>
          <a:solidFill>
            <a:schemeClr val="accent1">
              <a:lumMod val="20000"/>
              <a:lumOff val="80000"/>
            </a:schemeClr>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sz="2000" kern="100" dirty="0">
                <a:solidFill>
                  <a:schemeClr val="tx2"/>
                </a:solidFill>
                <a:effectLst/>
                <a:latin typeface="+mn-ea"/>
                <a:cs typeface="Times New Roman" panose="02020603050405020304" pitchFamily="18" charset="0"/>
              </a:rPr>
              <a:t>プライバシーは擁護されるが</a:t>
            </a:r>
          </a:p>
          <a:p>
            <a:pPr algn="ctr">
              <a:spcAft>
                <a:spcPts val="0"/>
              </a:spcAft>
            </a:pPr>
            <a:r>
              <a:rPr lang="ja-JP" sz="2000" kern="100" dirty="0">
                <a:solidFill>
                  <a:schemeClr val="tx2"/>
                </a:solidFill>
                <a:effectLst/>
                <a:latin typeface="+mn-ea"/>
                <a:cs typeface="Times New Roman" panose="02020603050405020304" pitchFamily="18" charset="0"/>
              </a:rPr>
              <a:t>社会活動にアクセスできない</a:t>
            </a:r>
          </a:p>
        </p:txBody>
      </p:sp>
      <p:sp>
        <p:nvSpPr>
          <p:cNvPr id="8" name="下矢印 7"/>
          <p:cNvSpPr>
            <a:spLocks/>
          </p:cNvSpPr>
          <p:nvPr/>
        </p:nvSpPr>
        <p:spPr>
          <a:xfrm rot="2619165">
            <a:off x="3558473" y="3847429"/>
            <a:ext cx="373380" cy="752475"/>
          </a:xfrm>
          <a:prstGeom prst="downArrow">
            <a:avLst>
              <a:gd name="adj1" fmla="val 50000"/>
              <a:gd name="adj2" fmla="val 110502"/>
            </a:avLst>
          </a:prstGeom>
          <a:solidFill>
            <a:schemeClr val="tx2"/>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9" name="下矢印 8"/>
          <p:cNvSpPr>
            <a:spLocks/>
          </p:cNvSpPr>
          <p:nvPr/>
        </p:nvSpPr>
        <p:spPr>
          <a:xfrm rot="19043921">
            <a:off x="5103824" y="3815198"/>
            <a:ext cx="364490" cy="777240"/>
          </a:xfrm>
          <a:prstGeom prst="downArrow">
            <a:avLst>
              <a:gd name="adj1" fmla="val 50000"/>
              <a:gd name="adj2" fmla="val 109600"/>
            </a:avLst>
          </a:prstGeom>
          <a:solidFill>
            <a:schemeClr val="tx2"/>
          </a:solidFill>
          <a:ln>
            <a:solidFill>
              <a:schemeClr val="tx2"/>
            </a:solidFill>
          </a:ln>
        </p:spPr>
        <p:style>
          <a:lnRef idx="2">
            <a:schemeClr val="dk1">
              <a:shade val="50000"/>
            </a:schemeClr>
          </a:lnRef>
          <a:fillRef idx="1">
            <a:schemeClr val="dk1"/>
          </a:fillRef>
          <a:effectRef idx="0">
            <a:schemeClr val="dk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0" name="テキスト ボックス 2"/>
          <p:cNvSpPr txBox="1">
            <a:spLocks noChangeArrowheads="1"/>
          </p:cNvSpPr>
          <p:nvPr/>
        </p:nvSpPr>
        <p:spPr bwMode="auto">
          <a:xfrm>
            <a:off x="4934990" y="2192847"/>
            <a:ext cx="733425" cy="810895"/>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gn="just">
              <a:spcAft>
                <a:spcPts val="0"/>
              </a:spcAft>
            </a:pPr>
            <a:r>
              <a:rPr lang="ja-JP" sz="3600" kern="100" dirty="0">
                <a:effectLst/>
                <a:latin typeface="ＭＳ 明朝" panose="02020609040205080304" pitchFamily="17" charset="-128"/>
                <a:ea typeface="HGPｺﾞｼｯｸE" panose="020B0900000000000000" pitchFamily="50" charset="-128"/>
                <a:cs typeface="Times New Roman" panose="02020603050405020304" pitchFamily="18" charset="0"/>
              </a:rPr>
              <a:t>？</a:t>
            </a:r>
            <a:endParaRPr lang="ja-JP" sz="115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185107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まとめ：配慮提供の留意点</a:t>
            </a:r>
            <a:endParaRPr kumimoji="1" lang="ja-JP" altLang="en-US" dirty="0"/>
          </a:p>
        </p:txBody>
      </p:sp>
      <p:sp>
        <p:nvSpPr>
          <p:cNvPr id="3" name="コンテンツ プレースホルダー 2"/>
          <p:cNvSpPr>
            <a:spLocks noGrp="1"/>
          </p:cNvSpPr>
          <p:nvPr>
            <p:ph idx="1"/>
          </p:nvPr>
        </p:nvSpPr>
        <p:spPr>
          <a:xfrm>
            <a:off x="581192" y="2228003"/>
            <a:ext cx="7989752" cy="4225333"/>
          </a:xfrm>
        </p:spPr>
        <p:txBody>
          <a:bodyPr>
            <a:normAutofit fontScale="92500" lnSpcReduction="10000"/>
          </a:bodyPr>
          <a:lstStyle/>
          <a:p>
            <a:r>
              <a:rPr lang="ja-JP" altLang="en-US" dirty="0" smtClean="0"/>
              <a:t>「個々のニーズ」に照らして</a:t>
            </a:r>
            <a:endParaRPr lang="en-US" altLang="ja-JP" dirty="0" smtClean="0"/>
          </a:p>
          <a:p>
            <a:pPr lvl="1"/>
            <a:r>
              <a:rPr lang="ja-JP" altLang="en-US" dirty="0" smtClean="0"/>
              <a:t>配慮提供の方法も個別的でありうる</a:t>
            </a:r>
            <a:endParaRPr lang="en-US" altLang="ja-JP" dirty="0" smtClean="0"/>
          </a:p>
          <a:p>
            <a:r>
              <a:rPr lang="ja-JP" altLang="en-US" dirty="0" smtClean="0"/>
              <a:t>「社会的障壁の除去」に照らして</a:t>
            </a:r>
            <a:endParaRPr lang="en-US" altLang="ja-JP" dirty="0"/>
          </a:p>
          <a:p>
            <a:pPr lvl="1"/>
            <a:r>
              <a:rPr lang="ja-JP" altLang="en-US" dirty="0" smtClean="0"/>
              <a:t>社会活動へのアクセスを断念させるような配慮提供は障壁の除去とは言い難い</a:t>
            </a:r>
            <a:endParaRPr lang="en-US" altLang="ja-JP" dirty="0" smtClean="0"/>
          </a:p>
          <a:p>
            <a:r>
              <a:rPr lang="ja-JP" altLang="en-US" dirty="0" smtClean="0"/>
              <a:t>「意向の尊重」に照らして</a:t>
            </a:r>
            <a:endParaRPr lang="en-US" altLang="ja-JP" dirty="0" smtClean="0"/>
          </a:p>
          <a:p>
            <a:pPr lvl="1"/>
            <a:r>
              <a:rPr kumimoji="1" lang="ja-JP" altLang="en-US" dirty="0" smtClean="0"/>
              <a:t>プライバシーの尊重を含む</a:t>
            </a:r>
            <a:endParaRPr kumimoji="1" lang="en-US" altLang="ja-JP" dirty="0" smtClean="0"/>
          </a:p>
          <a:p>
            <a:pPr marL="0" indent="0">
              <a:buNone/>
            </a:pPr>
            <a:r>
              <a:rPr lang="ja-JP" altLang="en-US" dirty="0" smtClean="0"/>
              <a:t>⇒</a:t>
            </a:r>
            <a:r>
              <a:rPr lang="ja-JP" altLang="en-US" dirty="0" smtClean="0">
                <a:solidFill>
                  <a:srgbClr val="002060"/>
                </a:solidFill>
              </a:rPr>
              <a:t>プライバシーの考慮は当然</a:t>
            </a:r>
            <a:endParaRPr kumimoji="1" lang="ja-JP" altLang="en-US" dirty="0">
              <a:solidFill>
                <a:srgbClr val="002060"/>
              </a:solidFill>
            </a:endParaRPr>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14</a:t>
            </a:fld>
            <a:endParaRPr kumimoji="1" lang="ja-JP" altLang="en-US" dirty="0"/>
          </a:p>
        </p:txBody>
      </p:sp>
    </p:spTree>
    <p:extLst>
      <p:ext uri="{BB962C8B-B14F-4D97-AF65-F5344CB8AC3E}">
        <p14:creationId xmlns:p14="http://schemas.microsoft.com/office/powerpoint/2010/main" val="90740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なお残る問題点</a:t>
            </a:r>
            <a:r>
              <a:rPr kumimoji="1" lang="en-US" altLang="ja-JP" dirty="0" smtClean="0"/>
              <a:t/>
            </a:r>
            <a:br>
              <a:rPr kumimoji="1" lang="en-US" altLang="ja-JP" dirty="0" smtClean="0"/>
            </a:br>
            <a:r>
              <a:rPr lang="ja-JP" altLang="en-US" sz="3100" dirty="0" smtClean="0"/>
              <a:t>：プライバシーを最大限に</a:t>
            </a:r>
            <a:r>
              <a:rPr lang="ja-JP" altLang="en-US" sz="3100" dirty="0"/>
              <a:t>尊重</a:t>
            </a:r>
            <a:r>
              <a:rPr lang="ja-JP" altLang="en-US" sz="3100" dirty="0" smtClean="0"/>
              <a:t>したとしても</a:t>
            </a:r>
            <a:r>
              <a:rPr lang="en-US" altLang="ja-JP" sz="3100" dirty="0" smtClean="0"/>
              <a:t>…</a:t>
            </a:r>
            <a:endParaRPr kumimoji="1" lang="ja-JP" altLang="en-US" sz="3100" dirty="0"/>
          </a:p>
        </p:txBody>
      </p:sp>
      <p:sp>
        <p:nvSpPr>
          <p:cNvPr id="3" name="コンテンツ プレースホルダー 2"/>
          <p:cNvSpPr>
            <a:spLocks noGrp="1"/>
          </p:cNvSpPr>
          <p:nvPr>
            <p:ph idx="1"/>
          </p:nvPr>
        </p:nvSpPr>
        <p:spPr>
          <a:xfrm>
            <a:off x="581192" y="2228003"/>
            <a:ext cx="7989752" cy="3793285"/>
          </a:xfrm>
        </p:spPr>
        <p:txBody>
          <a:bodyPr>
            <a:normAutofit fontScale="92500" lnSpcReduction="20000"/>
          </a:bodyPr>
          <a:lstStyle/>
          <a:p>
            <a:r>
              <a:rPr lang="ja-JP" altLang="en-US" dirty="0" smtClean="0">
                <a:solidFill>
                  <a:srgbClr val="002060"/>
                </a:solidFill>
              </a:rPr>
              <a:t>開示ができず必要な配慮を申し出られない</a:t>
            </a:r>
            <a:endParaRPr lang="en-US" altLang="ja-JP" dirty="0" smtClean="0">
              <a:solidFill>
                <a:srgbClr val="002060"/>
              </a:solidFill>
            </a:endParaRPr>
          </a:p>
          <a:p>
            <a:pPr lvl="1"/>
            <a:r>
              <a:rPr kumimoji="1" lang="ja-JP" altLang="en-US" dirty="0" smtClean="0"/>
              <a:t>配慮</a:t>
            </a:r>
            <a:r>
              <a:rPr kumimoji="1" lang="ja-JP" altLang="en-US" dirty="0"/>
              <a:t>提供</a:t>
            </a:r>
            <a:r>
              <a:rPr kumimoji="1" lang="ja-JP" altLang="en-US" dirty="0" smtClean="0"/>
              <a:t>の段階に至らない</a:t>
            </a:r>
            <a:endParaRPr kumimoji="1" lang="en-US" altLang="ja-JP" dirty="0" smtClean="0"/>
          </a:p>
          <a:p>
            <a:r>
              <a:rPr lang="ja-JP" altLang="en-US" dirty="0" smtClean="0">
                <a:solidFill>
                  <a:srgbClr val="002060"/>
                </a:solidFill>
              </a:rPr>
              <a:t>配慮提供そのものが障害の顕在化を不可避的に引き起こす</a:t>
            </a:r>
            <a:endParaRPr lang="en-US" altLang="ja-JP" dirty="0" smtClean="0">
              <a:solidFill>
                <a:srgbClr val="002060"/>
              </a:solidFill>
            </a:endParaRPr>
          </a:p>
          <a:p>
            <a:pPr lvl="1"/>
            <a:r>
              <a:rPr kumimoji="1" lang="ja-JP" altLang="en-US" dirty="0"/>
              <a:t>ジレンマ</a:t>
            </a:r>
            <a:r>
              <a:rPr kumimoji="1" lang="ja-JP" altLang="en-US" dirty="0" smtClean="0"/>
              <a:t>は完全には解消できない</a:t>
            </a:r>
            <a:endParaRPr kumimoji="1" lang="en-US" altLang="ja-JP" dirty="0" smtClean="0"/>
          </a:p>
          <a:p>
            <a:r>
              <a:rPr lang="ja-JP" altLang="en-US" dirty="0" smtClean="0">
                <a:solidFill>
                  <a:srgbClr val="002060"/>
                </a:solidFill>
              </a:rPr>
              <a:t>事業</a:t>
            </a:r>
            <a:r>
              <a:rPr lang="ja-JP" altLang="en-US" dirty="0">
                <a:solidFill>
                  <a:srgbClr val="002060"/>
                </a:solidFill>
              </a:rPr>
              <a:t>主</a:t>
            </a:r>
            <a:r>
              <a:rPr lang="ja-JP" altLang="en-US" dirty="0" smtClean="0">
                <a:solidFill>
                  <a:srgbClr val="002060"/>
                </a:solidFill>
              </a:rPr>
              <a:t>が困難な立場に置かれる</a:t>
            </a:r>
            <a:endParaRPr lang="en-US" altLang="ja-JP" sz="2800" dirty="0" smtClean="0"/>
          </a:p>
          <a:p>
            <a:pPr lvl="1"/>
            <a:r>
              <a:rPr kumimoji="1" lang="ja-JP" altLang="en-US" dirty="0" smtClean="0"/>
              <a:t>プライバシー</a:t>
            </a:r>
            <a:r>
              <a:rPr lang="ja-JP" altLang="en-US" dirty="0" smtClean="0"/>
              <a:t>保護が他の従業員の不満を生む（</a:t>
            </a:r>
            <a:r>
              <a:rPr lang="en-US" altLang="ja-JP" dirty="0"/>
              <a:t>Frierson 1992</a:t>
            </a:r>
            <a:r>
              <a:rPr lang="ja-JP" altLang="en-US" dirty="0"/>
              <a:t>）</a:t>
            </a:r>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15</a:t>
            </a:fld>
            <a:endParaRPr kumimoji="1" lang="ja-JP" altLang="en-US" dirty="0"/>
          </a:p>
        </p:txBody>
      </p:sp>
    </p:spTree>
    <p:extLst>
      <p:ext uri="{BB962C8B-B14F-4D97-AF65-F5344CB8AC3E}">
        <p14:creationId xmlns:p14="http://schemas.microsoft.com/office/powerpoint/2010/main" val="14537901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引用文献</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lang="en-US" altLang="ja-JP" dirty="0" err="1"/>
              <a:t>Dalgin</a:t>
            </a:r>
            <a:r>
              <a:rPr lang="en-US" altLang="ja-JP" dirty="0"/>
              <a:t>, Rebecca </a:t>
            </a:r>
            <a:r>
              <a:rPr lang="en-US" altLang="ja-JP" dirty="0" err="1"/>
              <a:t>Spirito</a:t>
            </a:r>
            <a:r>
              <a:rPr lang="en-US" altLang="ja-JP" dirty="0"/>
              <a:t> &amp; Dennis </a:t>
            </a:r>
            <a:r>
              <a:rPr lang="en-US" altLang="ja-JP" dirty="0" err="1"/>
              <a:t>Gilbride</a:t>
            </a:r>
            <a:r>
              <a:rPr lang="en-US" altLang="ja-JP" dirty="0"/>
              <a:t>, </a:t>
            </a:r>
            <a:r>
              <a:rPr lang="en-US" altLang="ja-JP" dirty="0" smtClean="0"/>
              <a:t>2003</a:t>
            </a:r>
            <a:r>
              <a:rPr lang="en-US" altLang="ja-JP" dirty="0"/>
              <a:t>, </a:t>
            </a:r>
            <a:r>
              <a:rPr lang="en-US" altLang="ja-JP" dirty="0" smtClean="0"/>
              <a:t>“Perspectives </a:t>
            </a:r>
            <a:r>
              <a:rPr lang="en-US" altLang="ja-JP" dirty="0"/>
              <a:t>of People with Psychiatric Disabilities on Employment Disclosure</a:t>
            </a:r>
            <a:r>
              <a:rPr lang="en-US" altLang="ja-JP" dirty="0" smtClean="0"/>
              <a:t>,”</a:t>
            </a:r>
            <a:r>
              <a:rPr lang="en-US" altLang="ja-JP" i="1" dirty="0" smtClean="0"/>
              <a:t> </a:t>
            </a:r>
            <a:r>
              <a:rPr lang="en-US" altLang="ja-JP" i="1" dirty="0"/>
              <a:t>Psychiatric Rehabilitation Journal</a:t>
            </a:r>
            <a:r>
              <a:rPr lang="en-US" altLang="ja-JP" dirty="0"/>
              <a:t>, 26(3): 306-310</a:t>
            </a:r>
            <a:r>
              <a:rPr lang="en-US" altLang="ja-JP" dirty="0" smtClean="0"/>
              <a:t>.</a:t>
            </a:r>
          </a:p>
          <a:p>
            <a:r>
              <a:rPr lang="en-US" altLang="ja-JP" dirty="0"/>
              <a:t>Equality and Human Rights Commission, </a:t>
            </a:r>
            <a:r>
              <a:rPr lang="en-US" altLang="ja-JP" dirty="0" smtClean="0"/>
              <a:t>2010</a:t>
            </a:r>
            <a:r>
              <a:rPr lang="en-US" altLang="ja-JP" dirty="0"/>
              <a:t>, </a:t>
            </a:r>
            <a:r>
              <a:rPr lang="en-US" altLang="ja-JP" i="1" dirty="0" smtClean="0"/>
              <a:t>Draft </a:t>
            </a:r>
            <a:r>
              <a:rPr lang="en-US" altLang="ja-JP" i="1" dirty="0"/>
              <a:t>Code of Practice: Further and Higher Education</a:t>
            </a:r>
            <a:r>
              <a:rPr lang="en-US" altLang="ja-JP" i="1" dirty="0" smtClean="0"/>
              <a:t>.</a:t>
            </a:r>
          </a:p>
          <a:p>
            <a:r>
              <a:rPr lang="en-US" altLang="ja-JP" dirty="0"/>
              <a:t>Frierson, James G., 1992, </a:t>
            </a:r>
            <a:r>
              <a:rPr lang="en-US" altLang="ja-JP" dirty="0" smtClean="0"/>
              <a:t>“An Employer’s </a:t>
            </a:r>
            <a:r>
              <a:rPr lang="en-US" altLang="ja-JP" dirty="0"/>
              <a:t>Dilemma: The </a:t>
            </a:r>
            <a:r>
              <a:rPr lang="en-US" altLang="ja-JP" dirty="0" smtClean="0"/>
              <a:t>ADA’s </a:t>
            </a:r>
            <a:r>
              <a:rPr lang="en-US" altLang="ja-JP" dirty="0"/>
              <a:t>Provisions on Reasonable Accommodation and Confidentiality</a:t>
            </a:r>
            <a:r>
              <a:rPr lang="en-US" altLang="ja-JP" dirty="0" smtClean="0"/>
              <a:t>,” </a:t>
            </a:r>
            <a:r>
              <a:rPr lang="en-US" altLang="ja-JP" i="1" dirty="0"/>
              <a:t>Labor Law Journal</a:t>
            </a:r>
            <a:r>
              <a:rPr lang="en-US" altLang="ja-JP" dirty="0"/>
              <a:t>, 43(5): 308-312.</a:t>
            </a:r>
            <a:endParaRPr lang="ja-JP" altLang="ja-JP" dirty="0"/>
          </a:p>
          <a:p>
            <a:r>
              <a:rPr lang="ja-JP" altLang="ja-JP" dirty="0" smtClean="0"/>
              <a:t>棟</a:t>
            </a:r>
            <a:r>
              <a:rPr lang="ja-JP" altLang="ja-JP" dirty="0"/>
              <a:t>居快行</a:t>
            </a:r>
            <a:r>
              <a:rPr lang="en-US" altLang="ja-JP" dirty="0"/>
              <a:t>, 1992, </a:t>
            </a:r>
            <a:r>
              <a:rPr lang="ja-JP" altLang="ja-JP" dirty="0"/>
              <a:t>『人権論の新構成』信山社</a:t>
            </a:r>
          </a:p>
          <a:p>
            <a:r>
              <a:rPr lang="ja-JP" altLang="ja-JP" dirty="0" smtClean="0"/>
              <a:t>山村</a:t>
            </a:r>
            <a:r>
              <a:rPr lang="ja-JP" altLang="ja-JP" dirty="0" err="1"/>
              <a:t>りつ</a:t>
            </a:r>
            <a:r>
              <a:rPr lang="en-US" altLang="ja-JP" dirty="0"/>
              <a:t>, 2011,</a:t>
            </a:r>
            <a:r>
              <a:rPr lang="ja-JP" altLang="ja-JP" dirty="0"/>
              <a:t>『精神障害者のための効果的就労支援モデルと制度――モデルに基づく制度のあり方』ミネルヴァ書房</a:t>
            </a:r>
          </a:p>
          <a:p>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16</a:t>
            </a:fld>
            <a:endParaRPr kumimoji="1" lang="ja-JP" altLang="en-US" dirty="0"/>
          </a:p>
        </p:txBody>
      </p:sp>
    </p:spTree>
    <p:extLst>
      <p:ext uri="{BB962C8B-B14F-4D97-AF65-F5344CB8AC3E}">
        <p14:creationId xmlns:p14="http://schemas.microsoft.com/office/powerpoint/2010/main" val="352239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問題意識：法制化</a:t>
            </a:r>
            <a:r>
              <a:rPr lang="ja-JP" altLang="en-US" dirty="0" smtClean="0"/>
              <a:t>後の課題</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solidFill>
                  <a:schemeClr val="accent1"/>
                </a:solidFill>
              </a:rPr>
              <a:t>合理的配慮の提供段階で生じる実践的・応用的課題</a:t>
            </a:r>
            <a:endParaRPr kumimoji="1" lang="en-US" altLang="ja-JP" dirty="0" smtClean="0">
              <a:solidFill>
                <a:schemeClr val="accent1"/>
              </a:solidFill>
            </a:endParaRPr>
          </a:p>
          <a:p>
            <a:pPr lvl="1"/>
            <a:r>
              <a:rPr lang="ja-JP" altLang="en-US" dirty="0" smtClean="0"/>
              <a:t>法的義務の適切な履行</a:t>
            </a:r>
            <a:endParaRPr lang="en-US" altLang="ja-JP" dirty="0" smtClean="0"/>
          </a:p>
          <a:p>
            <a:pPr lvl="1"/>
            <a:r>
              <a:rPr lang="ja-JP" altLang="en-US" dirty="0" smtClean="0"/>
              <a:t>合理的配慮の効果的な機能</a:t>
            </a:r>
            <a:endParaRPr lang="en-US" altLang="ja-JP" dirty="0" smtClean="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2</a:t>
            </a:fld>
            <a:endParaRPr kumimoji="1" lang="ja-JP" altLang="en-US" dirty="0"/>
          </a:p>
        </p:txBody>
      </p:sp>
      <p:sp>
        <p:nvSpPr>
          <p:cNvPr id="5" name="四角形吹き出し 4"/>
          <p:cNvSpPr/>
          <p:nvPr/>
        </p:nvSpPr>
        <p:spPr>
          <a:xfrm>
            <a:off x="961059" y="4878785"/>
            <a:ext cx="7344816" cy="1265312"/>
          </a:xfrm>
          <a:prstGeom prst="wedgeRectCallout">
            <a:avLst>
              <a:gd name="adj1" fmla="val -34593"/>
              <a:gd name="adj2" fmla="val -83240"/>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2800" dirty="0" smtClean="0"/>
              <a:t>合理的配慮の提供に関わる</a:t>
            </a:r>
            <a:endParaRPr kumimoji="1" lang="en-US" altLang="ja-JP" sz="2800" dirty="0" smtClean="0"/>
          </a:p>
          <a:p>
            <a:pPr algn="ctr"/>
            <a:r>
              <a:rPr kumimoji="1" lang="ja-JP" altLang="en-US" sz="2800" dirty="0"/>
              <a:t>アクセス</a:t>
            </a:r>
            <a:r>
              <a:rPr kumimoji="1" lang="ja-JP" altLang="en-US" sz="2800" dirty="0" smtClean="0"/>
              <a:t>とプライバシーとの緊張関係</a:t>
            </a:r>
            <a:endParaRPr kumimoji="1" lang="ja-JP" altLang="en-US" sz="2800" dirty="0"/>
          </a:p>
        </p:txBody>
      </p:sp>
      <p:cxnSp>
        <p:nvCxnSpPr>
          <p:cNvPr id="7" name="直線コネクタ 6"/>
          <p:cNvCxnSpPr/>
          <p:nvPr/>
        </p:nvCxnSpPr>
        <p:spPr>
          <a:xfrm>
            <a:off x="1331640" y="4446737"/>
            <a:ext cx="4248472"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42876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アクセス</a:t>
            </a:r>
            <a:r>
              <a:rPr lang="ja-JP" altLang="en-US" dirty="0" smtClean="0"/>
              <a:t>とプライバシーの</a:t>
            </a:r>
            <a:r>
              <a:rPr lang="ja-JP" altLang="en-US" dirty="0"/>
              <a:t>緊張関係</a:t>
            </a:r>
            <a:endParaRPr kumimoji="1" lang="ja-JP" altLang="en-US" dirty="0"/>
          </a:p>
        </p:txBody>
      </p:sp>
      <p:sp>
        <p:nvSpPr>
          <p:cNvPr id="3" name="コンテンツ プレースホルダー 2"/>
          <p:cNvSpPr>
            <a:spLocks noGrp="1"/>
          </p:cNvSpPr>
          <p:nvPr>
            <p:ph idx="1"/>
          </p:nvPr>
        </p:nvSpPr>
        <p:spPr>
          <a:xfrm>
            <a:off x="581192" y="4653136"/>
            <a:ext cx="7989752" cy="1205662"/>
          </a:xfrm>
        </p:spPr>
        <p:txBody>
          <a:bodyPr>
            <a:normAutofit lnSpcReduction="10000"/>
          </a:bodyPr>
          <a:lstStyle/>
          <a:p>
            <a:r>
              <a:rPr lang="ja-JP" altLang="en-US" sz="3000" dirty="0" smtClean="0"/>
              <a:t>「見えない障害」においてとくに問題</a:t>
            </a:r>
            <a:endParaRPr lang="en-US" altLang="ja-JP" sz="3000" dirty="0" smtClean="0"/>
          </a:p>
          <a:p>
            <a:pPr lvl="1"/>
            <a:r>
              <a:rPr lang="ja-JP" altLang="en-US" dirty="0" smtClean="0"/>
              <a:t>例）精神障害、聴覚障害</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3</a:t>
            </a:fld>
            <a:endParaRPr kumimoji="1" lang="ja-JP" altLang="en-US"/>
          </a:p>
        </p:txBody>
      </p:sp>
      <p:sp>
        <p:nvSpPr>
          <p:cNvPr id="6" name="平行四辺形 5"/>
          <p:cNvSpPr/>
          <p:nvPr/>
        </p:nvSpPr>
        <p:spPr>
          <a:xfrm>
            <a:off x="395536" y="2204864"/>
            <a:ext cx="4176464" cy="1944216"/>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2800" dirty="0"/>
              <a:t>社会活動へ</a:t>
            </a:r>
            <a:r>
              <a:rPr lang="ja-JP" altLang="en-US" sz="2800" dirty="0" smtClean="0"/>
              <a:t>の</a:t>
            </a:r>
            <a:endParaRPr lang="en-US" altLang="ja-JP" sz="2800" dirty="0" smtClean="0"/>
          </a:p>
          <a:p>
            <a:pPr algn="ctr"/>
            <a:r>
              <a:rPr lang="ja-JP" altLang="en-US" sz="2800" dirty="0" smtClean="0"/>
              <a:t>アクセスには</a:t>
            </a:r>
            <a:endParaRPr lang="en-US" altLang="ja-JP" sz="2800" dirty="0" smtClean="0"/>
          </a:p>
          <a:p>
            <a:pPr algn="ctr"/>
            <a:r>
              <a:rPr lang="ja-JP" altLang="en-US" sz="2800" dirty="0" smtClean="0"/>
              <a:t>合理的</a:t>
            </a:r>
            <a:r>
              <a:rPr lang="ja-JP" altLang="en-US" sz="2800" dirty="0"/>
              <a:t>配慮が必要</a:t>
            </a:r>
            <a:endParaRPr kumimoji="1" lang="ja-JP" altLang="en-US" sz="2800" dirty="0"/>
          </a:p>
        </p:txBody>
      </p:sp>
      <p:sp>
        <p:nvSpPr>
          <p:cNvPr id="7" name="平行四辺形 6"/>
          <p:cNvSpPr/>
          <p:nvPr/>
        </p:nvSpPr>
        <p:spPr>
          <a:xfrm>
            <a:off x="4365601" y="2204864"/>
            <a:ext cx="4248472" cy="1944216"/>
          </a:xfrm>
          <a:prstGeom prst="parallelogram">
            <a:avLst/>
          </a:prstGeom>
        </p:spPr>
        <p:style>
          <a:lnRef idx="2">
            <a:schemeClr val="accent2">
              <a:shade val="50000"/>
            </a:schemeClr>
          </a:lnRef>
          <a:fillRef idx="1">
            <a:schemeClr val="accent2"/>
          </a:fillRef>
          <a:effectRef idx="0">
            <a:schemeClr val="accent2"/>
          </a:effectRef>
          <a:fontRef idx="minor">
            <a:schemeClr val="lt1"/>
          </a:fontRef>
        </p:style>
        <p:txBody>
          <a:bodyPr lIns="0" rIns="0" rtlCol="0" anchor="ctr"/>
          <a:lstStyle/>
          <a:p>
            <a:pPr algn="ctr"/>
            <a:r>
              <a:rPr lang="ja-JP" altLang="en-US" sz="2600" dirty="0"/>
              <a:t>合理的配慮によって</a:t>
            </a:r>
            <a:r>
              <a:rPr lang="ja-JP" altLang="en-US" sz="2600" dirty="0" smtClean="0"/>
              <a:t>プライバシー侵害</a:t>
            </a:r>
            <a:endParaRPr lang="en-US" altLang="ja-JP" sz="2600" dirty="0" smtClean="0"/>
          </a:p>
          <a:p>
            <a:pPr algn="ctr"/>
            <a:r>
              <a:rPr lang="ja-JP" altLang="en-US" sz="2600" dirty="0" smtClean="0"/>
              <a:t>のおそれあり</a:t>
            </a:r>
            <a:endParaRPr kumimoji="1" lang="ja-JP" altLang="en-US" sz="2600" dirty="0"/>
          </a:p>
        </p:txBody>
      </p:sp>
      <p:sp>
        <p:nvSpPr>
          <p:cNvPr id="8" name="左右矢印 7"/>
          <p:cNvSpPr/>
          <p:nvPr/>
        </p:nvSpPr>
        <p:spPr>
          <a:xfrm>
            <a:off x="3923928" y="2960948"/>
            <a:ext cx="936104" cy="432048"/>
          </a:xfrm>
          <a:prstGeom prst="leftRightArrow">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69161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障害の開示をめぐる問題</a:t>
            </a:r>
            <a:endParaRPr kumimoji="1" lang="ja-JP" altLang="en-US" dirty="0"/>
          </a:p>
        </p:txBody>
      </p:sp>
      <p:sp>
        <p:nvSpPr>
          <p:cNvPr id="3" name="コンテンツ プレースホルダー 2"/>
          <p:cNvSpPr>
            <a:spLocks noGrp="1"/>
          </p:cNvSpPr>
          <p:nvPr>
            <p:ph idx="1"/>
          </p:nvPr>
        </p:nvSpPr>
        <p:spPr>
          <a:xfrm>
            <a:off x="581192" y="2228003"/>
            <a:ext cx="8167272" cy="3630795"/>
          </a:xfrm>
        </p:spPr>
        <p:txBody>
          <a:bodyPr>
            <a:normAutofit/>
          </a:bodyPr>
          <a:lstStyle/>
          <a:p>
            <a:r>
              <a:rPr kumimoji="1" lang="ja-JP" altLang="en-US" dirty="0" smtClean="0"/>
              <a:t>合理的配慮を提供するプロセス</a:t>
            </a:r>
            <a:endParaRPr kumimoji="1" lang="en-US" altLang="ja-JP" dirty="0" smtClean="0"/>
          </a:p>
          <a:p>
            <a:pPr lvl="1"/>
            <a:r>
              <a:rPr lang="ja-JP" altLang="en-US" dirty="0" smtClean="0"/>
              <a:t>事後的、個別的、対話的な性格</a:t>
            </a:r>
            <a:endParaRPr lang="en-US" altLang="ja-JP" dirty="0" smtClean="0"/>
          </a:p>
          <a:p>
            <a:pPr marL="355600" indent="-355600">
              <a:buNone/>
            </a:pPr>
            <a:r>
              <a:rPr lang="ja-JP" altLang="en-US" sz="3000" dirty="0"/>
              <a:t>⇒</a:t>
            </a:r>
            <a:r>
              <a:rPr kumimoji="1" lang="ja-JP" altLang="en-US" sz="3000" dirty="0" smtClean="0">
                <a:solidFill>
                  <a:srgbClr val="002060"/>
                </a:solidFill>
              </a:rPr>
              <a:t>障害の開示</a:t>
            </a:r>
            <a:r>
              <a:rPr lang="ja-JP" altLang="en-US" sz="3000" dirty="0">
                <a:solidFill>
                  <a:srgbClr val="002060"/>
                </a:solidFill>
              </a:rPr>
              <a:t>は</a:t>
            </a:r>
            <a:r>
              <a:rPr kumimoji="1" lang="ja-JP" altLang="en-US" sz="3000" dirty="0" smtClean="0">
                <a:solidFill>
                  <a:srgbClr val="002060"/>
                </a:solidFill>
              </a:rPr>
              <a:t>合理的配慮を得るための必要条件</a:t>
            </a:r>
            <a:endParaRPr kumimoji="1" lang="en-US" altLang="ja-JP" sz="3000" dirty="0" smtClean="0">
              <a:solidFill>
                <a:srgbClr val="002060"/>
              </a:solidFill>
            </a:endParaRPr>
          </a:p>
          <a:p>
            <a:r>
              <a:rPr lang="ja-JP" altLang="en-US" dirty="0" smtClean="0"/>
              <a:t>障害によっては開示が不利に働く場合も</a:t>
            </a:r>
            <a:endParaRPr lang="en-US" altLang="ja-JP" dirty="0" smtClean="0"/>
          </a:p>
          <a:p>
            <a:pPr lvl="1"/>
            <a:r>
              <a:rPr lang="ja-JP" altLang="en-US" dirty="0" smtClean="0"/>
              <a:t>例）就労機会の獲得・維持</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4</a:t>
            </a:fld>
            <a:endParaRPr kumimoji="1" lang="ja-JP" altLang="en-US"/>
          </a:p>
        </p:txBody>
      </p:sp>
    </p:spTree>
    <p:extLst>
      <p:ext uri="{BB962C8B-B14F-4D97-AF65-F5344CB8AC3E}">
        <p14:creationId xmlns:p14="http://schemas.microsoft.com/office/powerpoint/2010/main" val="3747910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以下の構成</a:t>
            </a:r>
            <a:endParaRPr kumimoji="1" lang="ja-JP" altLang="en-US" dirty="0"/>
          </a:p>
        </p:txBody>
      </p:sp>
      <p:sp>
        <p:nvSpPr>
          <p:cNvPr id="3" name="コンテンツ プレースホルダー 2"/>
          <p:cNvSpPr>
            <a:spLocks noGrp="1"/>
          </p:cNvSpPr>
          <p:nvPr>
            <p:ph idx="1"/>
          </p:nvPr>
        </p:nvSpPr>
        <p:spPr>
          <a:xfrm>
            <a:off x="581192" y="2228003"/>
            <a:ext cx="7989752" cy="4081317"/>
          </a:xfrm>
        </p:spPr>
        <p:txBody>
          <a:bodyPr>
            <a:normAutofit fontScale="92500" lnSpcReduction="20000"/>
          </a:bodyPr>
          <a:lstStyle/>
          <a:p>
            <a:pPr marL="514350" indent="-514350">
              <a:buClr>
                <a:srgbClr val="002060"/>
              </a:buClr>
              <a:buSzPct val="100000"/>
              <a:buFont typeface="+mj-lt"/>
              <a:buAutoNum type="arabicPeriod"/>
            </a:pPr>
            <a:r>
              <a:rPr kumimoji="1" lang="ja-JP" altLang="en-US" dirty="0" smtClean="0">
                <a:solidFill>
                  <a:srgbClr val="002060"/>
                </a:solidFill>
              </a:rPr>
              <a:t>合理的配慮の申出段階での問題</a:t>
            </a:r>
            <a:endParaRPr kumimoji="1" lang="en-US" altLang="ja-JP" dirty="0" smtClean="0">
              <a:solidFill>
                <a:srgbClr val="002060"/>
              </a:solidFill>
            </a:endParaRPr>
          </a:p>
          <a:p>
            <a:pPr lvl="2">
              <a:buSzPct val="100000"/>
            </a:pPr>
            <a:r>
              <a:rPr kumimoji="1" lang="ja-JP" altLang="en-US" sz="2800" dirty="0" smtClean="0"/>
              <a:t>精神障害者の就労を事例に</a:t>
            </a:r>
            <a:endParaRPr kumimoji="1" lang="en-US" altLang="ja-JP" sz="2800" dirty="0" smtClean="0"/>
          </a:p>
          <a:p>
            <a:pPr lvl="3">
              <a:buSzPct val="100000"/>
            </a:pPr>
            <a:r>
              <a:rPr kumimoji="1" lang="ja-JP" altLang="en-US" sz="2800" dirty="0" smtClean="0"/>
              <a:t>スティグマの問題</a:t>
            </a:r>
            <a:endParaRPr kumimoji="1" lang="en-US" altLang="ja-JP" sz="2800" dirty="0" smtClean="0"/>
          </a:p>
          <a:p>
            <a:pPr marL="514350" indent="-514350">
              <a:buClr>
                <a:srgbClr val="002060"/>
              </a:buClr>
              <a:buSzPct val="100000"/>
              <a:buFont typeface="+mj-lt"/>
              <a:buAutoNum type="arabicPeriod"/>
            </a:pPr>
            <a:r>
              <a:rPr lang="ja-JP" altLang="en-US" dirty="0" smtClean="0">
                <a:solidFill>
                  <a:srgbClr val="002060"/>
                </a:solidFill>
              </a:rPr>
              <a:t>合理的</a:t>
            </a:r>
            <a:r>
              <a:rPr lang="ja-JP" altLang="en-US" dirty="0">
                <a:solidFill>
                  <a:srgbClr val="002060"/>
                </a:solidFill>
              </a:rPr>
              <a:t>配慮</a:t>
            </a:r>
            <a:r>
              <a:rPr lang="ja-JP" altLang="en-US" dirty="0" smtClean="0">
                <a:solidFill>
                  <a:srgbClr val="002060"/>
                </a:solidFill>
              </a:rPr>
              <a:t>の提供段階での問題</a:t>
            </a:r>
            <a:endParaRPr lang="en-US" altLang="ja-JP" dirty="0" smtClean="0">
              <a:solidFill>
                <a:srgbClr val="002060"/>
              </a:solidFill>
            </a:endParaRPr>
          </a:p>
          <a:p>
            <a:pPr lvl="2">
              <a:buSzPct val="100000"/>
            </a:pPr>
            <a:r>
              <a:rPr lang="ja-JP" altLang="en-US" sz="2800" dirty="0" smtClean="0"/>
              <a:t>聴覚障害学生への支援を事例に</a:t>
            </a:r>
            <a:endParaRPr lang="en-US" altLang="ja-JP" sz="2800" dirty="0" smtClean="0"/>
          </a:p>
          <a:p>
            <a:pPr lvl="3">
              <a:buSzPct val="100000"/>
            </a:pPr>
            <a:r>
              <a:rPr lang="ja-JP" altLang="en-US" sz="2800" dirty="0"/>
              <a:t>方法のまずさゆえの</a:t>
            </a:r>
            <a:r>
              <a:rPr lang="ja-JP" altLang="en-US" sz="2800" dirty="0" smtClean="0"/>
              <a:t>問題</a:t>
            </a:r>
            <a:endParaRPr lang="en-US" altLang="ja-JP" sz="2800" dirty="0" smtClean="0"/>
          </a:p>
          <a:p>
            <a:pPr lvl="3">
              <a:buSzPct val="100000"/>
            </a:pPr>
            <a:r>
              <a:rPr lang="ja-JP" altLang="en-US" sz="2800" dirty="0" smtClean="0"/>
              <a:t>合理的配慮</a:t>
            </a:r>
            <a:r>
              <a:rPr lang="ja-JP" altLang="en-US" sz="2800" dirty="0"/>
              <a:t>をめぐる</a:t>
            </a:r>
            <a:r>
              <a:rPr lang="ja-JP" altLang="en-US" sz="2800" dirty="0" smtClean="0"/>
              <a:t>ジレンマ</a:t>
            </a:r>
            <a:endParaRPr lang="en-US" altLang="ja-JP" sz="2800" dirty="0" smtClean="0"/>
          </a:p>
          <a:p>
            <a:pPr marL="514350" indent="-514350">
              <a:buClr>
                <a:srgbClr val="002060"/>
              </a:buClr>
              <a:buSzPct val="100000"/>
              <a:buFont typeface="+mj-lt"/>
              <a:buAutoNum type="arabicPeriod"/>
            </a:pPr>
            <a:r>
              <a:rPr lang="ja-JP" altLang="en-US" dirty="0" smtClean="0">
                <a:solidFill>
                  <a:srgbClr val="002060"/>
                </a:solidFill>
              </a:rPr>
              <a:t>合理的</a:t>
            </a:r>
            <a:r>
              <a:rPr lang="ja-JP" altLang="en-US" dirty="0">
                <a:solidFill>
                  <a:srgbClr val="002060"/>
                </a:solidFill>
              </a:rPr>
              <a:t>配慮</a:t>
            </a:r>
            <a:r>
              <a:rPr lang="ja-JP" altLang="en-US" dirty="0" smtClean="0">
                <a:solidFill>
                  <a:srgbClr val="002060"/>
                </a:solidFill>
              </a:rPr>
              <a:t>の提供をめぐる課題</a:t>
            </a:r>
            <a:endParaRPr lang="en-US" altLang="ja-JP" dirty="0" smtClean="0">
              <a:solidFill>
                <a:srgbClr val="002060"/>
              </a:solidFill>
            </a:endParaRPr>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5</a:t>
            </a:fld>
            <a:endParaRPr kumimoji="1" lang="ja-JP" altLang="en-US"/>
          </a:p>
        </p:txBody>
      </p:sp>
    </p:spTree>
    <p:extLst>
      <p:ext uri="{BB962C8B-B14F-4D97-AF65-F5344CB8AC3E}">
        <p14:creationId xmlns:p14="http://schemas.microsoft.com/office/powerpoint/2010/main" val="2543483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申出段階での</a:t>
            </a:r>
            <a:r>
              <a:rPr lang="ja-JP" altLang="en-US" dirty="0" smtClean="0"/>
              <a:t>問題</a:t>
            </a:r>
            <a:endParaRPr kumimoji="1" lang="ja-JP" altLang="en-US" dirty="0"/>
          </a:p>
        </p:txBody>
      </p:sp>
      <p:sp>
        <p:nvSpPr>
          <p:cNvPr id="3" name="コンテンツ プレースホルダー 2"/>
          <p:cNvSpPr>
            <a:spLocks noGrp="1"/>
          </p:cNvSpPr>
          <p:nvPr>
            <p:ph idx="1"/>
          </p:nvPr>
        </p:nvSpPr>
        <p:spPr/>
        <p:txBody>
          <a:bodyPr/>
          <a:lstStyle/>
          <a:p>
            <a:pPr lvl="0">
              <a:buClr>
                <a:srgbClr val="4F81BD"/>
              </a:buClr>
            </a:pPr>
            <a:r>
              <a:rPr lang="ja-JP" altLang="en-US" dirty="0">
                <a:solidFill>
                  <a:srgbClr val="002060"/>
                </a:solidFill>
              </a:rPr>
              <a:t>障害を開示できない精神障害者</a:t>
            </a:r>
            <a:endParaRPr lang="en-US" altLang="ja-JP" dirty="0">
              <a:solidFill>
                <a:srgbClr val="002060"/>
              </a:solidFill>
            </a:endParaRPr>
          </a:p>
          <a:p>
            <a:pPr lvl="1">
              <a:buClr>
                <a:srgbClr val="4F81BD"/>
              </a:buClr>
            </a:pPr>
            <a:r>
              <a:rPr lang="ja-JP" altLang="en-US" dirty="0">
                <a:solidFill>
                  <a:prstClr val="black">
                    <a:lumMod val="85000"/>
                    <a:lumOff val="15000"/>
                  </a:prstClr>
                </a:solidFill>
              </a:rPr>
              <a:t>スティグマ付与や仕事への悪影響を危惧（</a:t>
            </a:r>
            <a:r>
              <a:rPr lang="en-US" altLang="ja-JP" dirty="0" err="1">
                <a:solidFill>
                  <a:prstClr val="black">
                    <a:lumMod val="85000"/>
                    <a:lumOff val="15000"/>
                  </a:prstClr>
                </a:solidFill>
              </a:rPr>
              <a:t>Daigan</a:t>
            </a:r>
            <a:r>
              <a:rPr lang="ja-JP" altLang="en-US" dirty="0">
                <a:solidFill>
                  <a:prstClr val="black">
                    <a:lumMod val="85000"/>
                    <a:lumOff val="15000"/>
                  </a:prstClr>
                </a:solidFill>
              </a:rPr>
              <a:t> </a:t>
            </a:r>
            <a:r>
              <a:rPr lang="en-US" altLang="ja-JP" dirty="0">
                <a:solidFill>
                  <a:prstClr val="black">
                    <a:lumMod val="85000"/>
                    <a:lumOff val="15000"/>
                  </a:prstClr>
                </a:solidFill>
              </a:rPr>
              <a:t>&amp;</a:t>
            </a:r>
            <a:r>
              <a:rPr lang="ja-JP" altLang="en-US" dirty="0">
                <a:solidFill>
                  <a:prstClr val="black">
                    <a:lumMod val="85000"/>
                    <a:lumOff val="15000"/>
                  </a:prstClr>
                </a:solidFill>
              </a:rPr>
              <a:t> </a:t>
            </a:r>
            <a:r>
              <a:rPr lang="en-US" altLang="ja-JP" dirty="0" err="1">
                <a:solidFill>
                  <a:prstClr val="black">
                    <a:lumMod val="85000"/>
                    <a:lumOff val="15000"/>
                  </a:prstClr>
                </a:solidFill>
              </a:rPr>
              <a:t>Gilbride</a:t>
            </a:r>
            <a:r>
              <a:rPr lang="ja-JP" altLang="en-US" dirty="0">
                <a:solidFill>
                  <a:prstClr val="black">
                    <a:lumMod val="85000"/>
                    <a:lumOff val="15000"/>
                  </a:prstClr>
                </a:solidFill>
              </a:rPr>
              <a:t> </a:t>
            </a:r>
            <a:r>
              <a:rPr lang="en-US" altLang="ja-JP" dirty="0">
                <a:solidFill>
                  <a:prstClr val="black">
                    <a:lumMod val="85000"/>
                    <a:lumOff val="15000"/>
                  </a:prstClr>
                </a:solidFill>
              </a:rPr>
              <a:t>2003</a:t>
            </a:r>
            <a:r>
              <a:rPr lang="ja-JP" altLang="en-US" dirty="0" smtClean="0">
                <a:solidFill>
                  <a:prstClr val="black">
                    <a:lumMod val="85000"/>
                    <a:lumOff val="15000"/>
                  </a:prstClr>
                </a:solidFill>
              </a:rPr>
              <a:t>）</a:t>
            </a:r>
            <a:endParaRPr lang="en-US" altLang="ja-JP" dirty="0" smtClean="0">
              <a:solidFill>
                <a:prstClr val="black">
                  <a:lumMod val="85000"/>
                  <a:lumOff val="15000"/>
                </a:prstClr>
              </a:solidFill>
            </a:endParaRPr>
          </a:p>
          <a:p>
            <a:pPr marL="274320" lvl="1" indent="0">
              <a:buClr>
                <a:srgbClr val="4F81BD"/>
              </a:buClr>
              <a:buNone/>
            </a:pPr>
            <a:r>
              <a:rPr lang="ja-JP" altLang="en-US" dirty="0">
                <a:solidFill>
                  <a:prstClr val="black">
                    <a:lumMod val="85000"/>
                    <a:lumOff val="15000"/>
                  </a:prstClr>
                </a:solidFill>
              </a:rPr>
              <a:t>⇒</a:t>
            </a:r>
            <a:r>
              <a:rPr lang="ja-JP" altLang="en-US" dirty="0" smtClean="0">
                <a:solidFill>
                  <a:prstClr val="black">
                    <a:lumMod val="85000"/>
                    <a:lumOff val="15000"/>
                  </a:prstClr>
                </a:solidFill>
              </a:rPr>
              <a:t>必要な配慮を申し出ることなく就労</a:t>
            </a:r>
            <a:endParaRPr lang="en-US" altLang="ja-JP" dirty="0">
              <a:solidFill>
                <a:prstClr val="black">
                  <a:lumMod val="85000"/>
                  <a:lumOff val="15000"/>
                </a:prstClr>
              </a:solidFill>
            </a:endParaRPr>
          </a:p>
          <a:p>
            <a:pPr marL="274320" lvl="1" indent="0">
              <a:buClr>
                <a:srgbClr val="4F81BD"/>
              </a:buClr>
              <a:buNone/>
            </a:pPr>
            <a:r>
              <a:rPr lang="ja-JP" altLang="en-US" dirty="0">
                <a:solidFill>
                  <a:prstClr val="black">
                    <a:lumMod val="85000"/>
                    <a:lumOff val="15000"/>
                  </a:prstClr>
                </a:solidFill>
              </a:rPr>
              <a:t>⇒</a:t>
            </a:r>
            <a:r>
              <a:rPr lang="ja-JP" altLang="en-US" dirty="0" smtClean="0">
                <a:solidFill>
                  <a:prstClr val="black">
                    <a:lumMod val="85000"/>
                    <a:lumOff val="15000"/>
                  </a:prstClr>
                </a:solidFill>
              </a:rPr>
              <a:t>就労継続の困難（山村</a:t>
            </a:r>
            <a:r>
              <a:rPr lang="en-US" altLang="ja-JP" dirty="0">
                <a:solidFill>
                  <a:prstClr val="black">
                    <a:lumMod val="85000"/>
                    <a:lumOff val="15000"/>
                  </a:prstClr>
                </a:solidFill>
              </a:rPr>
              <a:t> </a:t>
            </a:r>
            <a:r>
              <a:rPr lang="en-US" altLang="ja-JP" dirty="0" smtClean="0">
                <a:solidFill>
                  <a:prstClr val="black">
                    <a:lumMod val="85000"/>
                    <a:lumOff val="15000"/>
                  </a:prstClr>
                </a:solidFill>
              </a:rPr>
              <a:t>2011</a:t>
            </a:r>
            <a:r>
              <a:rPr lang="ja-JP" altLang="en-US" dirty="0">
                <a:solidFill>
                  <a:prstClr val="black">
                    <a:lumMod val="85000"/>
                    <a:lumOff val="15000"/>
                  </a:prstClr>
                </a:solidFill>
              </a:rPr>
              <a:t>）</a:t>
            </a:r>
            <a:endParaRPr lang="en-US" altLang="ja-JP" dirty="0">
              <a:solidFill>
                <a:prstClr val="black">
                  <a:lumMod val="85000"/>
                  <a:lumOff val="15000"/>
                </a:prstClr>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6</a:t>
            </a:fld>
            <a:endParaRPr kumimoji="1" lang="ja-JP" altLang="en-US" dirty="0"/>
          </a:p>
        </p:txBody>
      </p:sp>
    </p:spTree>
    <p:extLst>
      <p:ext uri="{BB962C8B-B14F-4D97-AF65-F5344CB8AC3E}">
        <p14:creationId xmlns:p14="http://schemas.microsoft.com/office/powerpoint/2010/main" val="3429743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開示ができるために</a:t>
            </a:r>
            <a:endParaRPr kumimoji="1" lang="ja-JP" altLang="en-US" dirty="0"/>
          </a:p>
        </p:txBody>
      </p:sp>
      <p:sp>
        <p:nvSpPr>
          <p:cNvPr id="3" name="コンテンツ プレースホルダー 2"/>
          <p:cNvSpPr>
            <a:spLocks noGrp="1"/>
          </p:cNvSpPr>
          <p:nvPr>
            <p:ph idx="1"/>
          </p:nvPr>
        </p:nvSpPr>
        <p:spPr>
          <a:xfrm>
            <a:off x="581192" y="2228003"/>
            <a:ext cx="7989752" cy="4093258"/>
          </a:xfrm>
        </p:spPr>
        <p:txBody>
          <a:bodyPr>
            <a:normAutofit fontScale="85000" lnSpcReduction="10000"/>
          </a:bodyPr>
          <a:lstStyle/>
          <a:p>
            <a:r>
              <a:rPr lang="ja-JP" altLang="en-US" dirty="0"/>
              <a:t>啓発の推進</a:t>
            </a:r>
            <a:endParaRPr lang="en-US" altLang="ja-JP" dirty="0"/>
          </a:p>
          <a:p>
            <a:pPr lvl="1"/>
            <a:r>
              <a:rPr lang="ja-JP" altLang="en-US" dirty="0"/>
              <a:t>雇用促進法が定める事業主の義務</a:t>
            </a:r>
            <a:endParaRPr lang="en-US" altLang="ja-JP" dirty="0"/>
          </a:p>
          <a:p>
            <a:pPr marL="890640" lvl="3" indent="0">
              <a:buNone/>
            </a:pPr>
            <a:r>
              <a:rPr lang="ja-JP" altLang="en-US" sz="2200" dirty="0"/>
              <a:t>①均等な機会を与えること（</a:t>
            </a:r>
            <a:r>
              <a:rPr lang="en-US" altLang="ja-JP" sz="2200" dirty="0"/>
              <a:t>34</a:t>
            </a:r>
            <a:r>
              <a:rPr lang="ja-JP" altLang="en-US" sz="2200" dirty="0"/>
              <a:t>条）</a:t>
            </a:r>
            <a:endParaRPr lang="en-US" altLang="ja-JP" sz="2200" dirty="0"/>
          </a:p>
          <a:p>
            <a:pPr marL="890640" lvl="3" indent="0">
              <a:buNone/>
            </a:pPr>
            <a:r>
              <a:rPr lang="ja-JP" altLang="en-US" sz="2200" dirty="0"/>
              <a:t>②不当な差別的取扱いの禁止（</a:t>
            </a:r>
            <a:r>
              <a:rPr lang="en-US" altLang="ja-JP" sz="2200" dirty="0"/>
              <a:t>35</a:t>
            </a:r>
            <a:r>
              <a:rPr lang="ja-JP" altLang="en-US" sz="2200" dirty="0"/>
              <a:t>条）</a:t>
            </a:r>
            <a:endParaRPr lang="en-US" altLang="ja-JP" sz="2200" dirty="0"/>
          </a:p>
          <a:p>
            <a:r>
              <a:rPr lang="ja-JP" altLang="en-US" dirty="0"/>
              <a:t>解消されない「感受されるスティグマ」</a:t>
            </a:r>
            <a:endParaRPr lang="en-US" altLang="ja-JP" dirty="0"/>
          </a:p>
          <a:p>
            <a:pPr lvl="1"/>
            <a:r>
              <a:rPr lang="ja-JP" altLang="en-US" dirty="0"/>
              <a:t>啓発の推進は「行使されるスティグマ」に</a:t>
            </a:r>
            <a:r>
              <a:rPr lang="ja-JP" altLang="en-US" dirty="0" smtClean="0"/>
              <a:t>は有効</a:t>
            </a:r>
            <a:r>
              <a:rPr lang="en-US" altLang="ja-JP" dirty="0" smtClean="0"/>
              <a:t/>
            </a:r>
            <a:br>
              <a:rPr lang="en-US" altLang="ja-JP" dirty="0" smtClean="0"/>
            </a:br>
            <a:r>
              <a:rPr lang="ja-JP" altLang="en-US" dirty="0" smtClean="0"/>
              <a:t>で</a:t>
            </a:r>
            <a:r>
              <a:rPr lang="ja-JP" altLang="en-US" dirty="0"/>
              <a:t>あるが</a:t>
            </a:r>
            <a:r>
              <a:rPr lang="en-US" altLang="ja-JP" dirty="0"/>
              <a:t>…</a:t>
            </a:r>
          </a:p>
          <a:p>
            <a:pPr marL="630238" lvl="1" indent="-357188">
              <a:buNone/>
            </a:pPr>
            <a:r>
              <a:rPr lang="ja-JP" altLang="en-US" dirty="0"/>
              <a:t>⇒</a:t>
            </a:r>
            <a:r>
              <a:rPr lang="ja-JP" altLang="en-US" sz="3200" dirty="0">
                <a:solidFill>
                  <a:srgbClr val="002060"/>
                </a:solidFill>
              </a:rPr>
              <a:t>社会的障壁が放置された状態での就労機会</a:t>
            </a:r>
            <a:r>
              <a:rPr lang="ja-JP" altLang="en-US" sz="3200" dirty="0" smtClean="0">
                <a:solidFill>
                  <a:srgbClr val="002060"/>
                </a:solidFill>
              </a:rPr>
              <a:t>の</a:t>
            </a:r>
            <a:r>
              <a:rPr lang="en-US" altLang="ja-JP" sz="3200" dirty="0" smtClean="0">
                <a:solidFill>
                  <a:srgbClr val="002060"/>
                </a:solidFill>
              </a:rPr>
              <a:t/>
            </a:r>
            <a:br>
              <a:rPr lang="en-US" altLang="ja-JP" sz="3200" dirty="0" smtClean="0">
                <a:solidFill>
                  <a:srgbClr val="002060"/>
                </a:solidFill>
              </a:rPr>
            </a:br>
            <a:r>
              <a:rPr lang="ja-JP" altLang="en-US" sz="3200" dirty="0" smtClean="0">
                <a:solidFill>
                  <a:srgbClr val="002060"/>
                </a:solidFill>
              </a:rPr>
              <a:t>獲得</a:t>
            </a:r>
            <a:r>
              <a:rPr lang="ja-JP" altLang="en-US" sz="3200" dirty="0">
                <a:solidFill>
                  <a:srgbClr val="002060"/>
                </a:solidFill>
              </a:rPr>
              <a:t>・</a:t>
            </a:r>
            <a:r>
              <a:rPr lang="ja-JP" altLang="en-US" sz="3200" dirty="0" smtClean="0">
                <a:solidFill>
                  <a:srgbClr val="002060"/>
                </a:solidFill>
              </a:rPr>
              <a:t>維持</a:t>
            </a:r>
            <a:endParaRPr lang="ja-JP" altLang="en-US" sz="3200" dirty="0">
              <a:solidFill>
                <a:srgbClr val="002060"/>
              </a:solidFill>
            </a:endParaRPr>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7</a:t>
            </a:fld>
            <a:endParaRPr kumimoji="1" lang="ja-JP" altLang="en-US" dirty="0"/>
          </a:p>
        </p:txBody>
      </p:sp>
      <p:sp>
        <p:nvSpPr>
          <p:cNvPr id="5" name="左大かっこ 4"/>
          <p:cNvSpPr/>
          <p:nvPr/>
        </p:nvSpPr>
        <p:spPr>
          <a:xfrm>
            <a:off x="1404792" y="3223264"/>
            <a:ext cx="144016" cy="648072"/>
          </a:xfrm>
          <a:prstGeom prst="leftBracket">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28175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配慮提供段階での問題①</a:t>
            </a:r>
            <a:r>
              <a:rPr lang="en-US" altLang="ja-JP" dirty="0"/>
              <a:t/>
            </a:r>
            <a:br>
              <a:rPr lang="en-US" altLang="ja-JP" dirty="0"/>
            </a:br>
            <a:r>
              <a:rPr lang="ja-JP" altLang="en-US" sz="3100" dirty="0"/>
              <a:t>：方法のまずさゆえの問題</a:t>
            </a:r>
            <a:endParaRPr kumimoji="1" lang="ja-JP" altLang="en-US" dirty="0"/>
          </a:p>
        </p:txBody>
      </p:sp>
      <p:sp>
        <p:nvSpPr>
          <p:cNvPr id="3" name="コンテンツ プレースホルダー 2"/>
          <p:cNvSpPr>
            <a:spLocks noGrp="1"/>
          </p:cNvSpPr>
          <p:nvPr>
            <p:ph idx="1"/>
          </p:nvPr>
        </p:nvSpPr>
        <p:spPr>
          <a:xfrm>
            <a:off x="581192" y="2228003"/>
            <a:ext cx="7989752" cy="4093258"/>
          </a:xfrm>
        </p:spPr>
        <p:txBody>
          <a:bodyPr anchor="t">
            <a:normAutofit fontScale="92500" lnSpcReduction="10000"/>
          </a:bodyPr>
          <a:lstStyle/>
          <a:p>
            <a:r>
              <a:rPr lang="ja-JP" altLang="en-US" sz="2900" dirty="0"/>
              <a:t>仮想事例</a:t>
            </a:r>
            <a:r>
              <a:rPr lang="ja-JP" altLang="en-US" sz="2900" dirty="0" smtClean="0"/>
              <a:t>１</a:t>
            </a:r>
            <a:r>
              <a:rPr lang="ja-JP" altLang="en-US" sz="2800" dirty="0" smtClean="0"/>
              <a:t>：</a:t>
            </a:r>
            <a:r>
              <a:rPr lang="en-US" altLang="ja-JP" sz="2800" dirty="0" smtClean="0"/>
              <a:t>PC</a:t>
            </a:r>
            <a:r>
              <a:rPr lang="ja-JP" altLang="en-US" sz="2800" dirty="0"/>
              <a:t>通訳を利用する聴覚</a:t>
            </a:r>
            <a:r>
              <a:rPr lang="ja-JP" altLang="en-US" sz="2800" dirty="0" smtClean="0"/>
              <a:t>障害学生</a:t>
            </a:r>
            <a:r>
              <a:rPr lang="en-US" altLang="ja-JP" sz="2800" dirty="0" smtClean="0"/>
              <a:t>A</a:t>
            </a:r>
            <a:endParaRPr lang="en-US" altLang="ja-JP" sz="2800" dirty="0"/>
          </a:p>
          <a:p>
            <a:pPr lvl="1"/>
            <a:r>
              <a:rPr lang="ja-JP" altLang="en-US" sz="2600" dirty="0" smtClean="0"/>
              <a:t>サポートスタッフがユニフォーム</a:t>
            </a:r>
            <a:r>
              <a:rPr lang="ja-JP" altLang="en-US" sz="2600" dirty="0"/>
              <a:t>を着用</a:t>
            </a:r>
            <a:endParaRPr lang="en-US" altLang="ja-JP" sz="2600" dirty="0"/>
          </a:p>
          <a:p>
            <a:pPr lvl="1"/>
            <a:r>
              <a:rPr lang="ja-JP" altLang="en-US" sz="2600" dirty="0"/>
              <a:t>そのせいで周囲の学生に障害が</a:t>
            </a:r>
            <a:r>
              <a:rPr lang="ja-JP" altLang="en-US" sz="2600" dirty="0" smtClean="0"/>
              <a:t>知られる</a:t>
            </a:r>
            <a:endParaRPr lang="en-US" altLang="ja-JP" sz="2600" dirty="0"/>
          </a:p>
          <a:p>
            <a:pPr marL="630000" lvl="2" indent="0">
              <a:buNone/>
            </a:pPr>
            <a:r>
              <a:rPr lang="ja-JP" altLang="en-US" sz="2900" dirty="0"/>
              <a:t>⇒</a:t>
            </a:r>
            <a:r>
              <a:rPr lang="ja-JP" altLang="en-US" sz="2900" dirty="0" smtClean="0">
                <a:solidFill>
                  <a:srgbClr val="002060"/>
                </a:solidFill>
              </a:rPr>
              <a:t>障害の顕在化</a:t>
            </a:r>
            <a:endParaRPr lang="en-US" altLang="ja-JP" sz="2900" dirty="0">
              <a:solidFill>
                <a:srgbClr val="002060"/>
              </a:solidFill>
            </a:endParaRPr>
          </a:p>
          <a:p>
            <a:r>
              <a:rPr lang="ja-JP" altLang="en-US" sz="2900" dirty="0"/>
              <a:t>仮想事例</a:t>
            </a:r>
            <a:r>
              <a:rPr lang="ja-JP" altLang="en-US" sz="2900" dirty="0" smtClean="0"/>
              <a:t>２</a:t>
            </a:r>
            <a:r>
              <a:rPr lang="ja-JP" altLang="en-US" sz="2800" dirty="0" smtClean="0"/>
              <a:t>：</a:t>
            </a:r>
            <a:r>
              <a:rPr lang="en-US" altLang="ja-JP" sz="2800" dirty="0" smtClean="0"/>
              <a:t>PC</a:t>
            </a:r>
            <a:r>
              <a:rPr lang="ja-JP" altLang="en-US" sz="2800" dirty="0"/>
              <a:t>通訳を利用する聴覚</a:t>
            </a:r>
            <a:r>
              <a:rPr lang="ja-JP" altLang="en-US" sz="2800" dirty="0" smtClean="0"/>
              <a:t>障害学生</a:t>
            </a:r>
            <a:r>
              <a:rPr lang="en-US" altLang="ja-JP" sz="2800" dirty="0" smtClean="0"/>
              <a:t>B</a:t>
            </a:r>
            <a:endParaRPr lang="en-US" altLang="ja-JP" sz="2800" dirty="0"/>
          </a:p>
          <a:p>
            <a:pPr lvl="1"/>
            <a:r>
              <a:rPr lang="ja-JP" altLang="en-US" sz="2600" dirty="0" smtClean="0"/>
              <a:t>サポートスタッフがユニフォーム</a:t>
            </a:r>
            <a:r>
              <a:rPr lang="ja-JP" altLang="en-US" sz="2600" dirty="0"/>
              <a:t>を着用</a:t>
            </a:r>
            <a:endParaRPr lang="en-US" altLang="ja-JP" sz="2600" dirty="0"/>
          </a:p>
          <a:p>
            <a:pPr lvl="1"/>
            <a:r>
              <a:rPr lang="ja-JP" altLang="en-US" sz="2600" dirty="0"/>
              <a:t>そのせいで教室の中で注目の的</a:t>
            </a:r>
            <a:r>
              <a:rPr lang="ja-JP" altLang="en-US" sz="2600" dirty="0" smtClean="0"/>
              <a:t>に</a:t>
            </a:r>
            <a:endParaRPr lang="en-US" altLang="ja-JP" sz="2600" dirty="0"/>
          </a:p>
          <a:p>
            <a:pPr marL="630000" lvl="2" indent="0">
              <a:buNone/>
            </a:pPr>
            <a:r>
              <a:rPr lang="ja-JP" altLang="en-US" sz="2900" dirty="0"/>
              <a:t>⇒</a:t>
            </a:r>
            <a:r>
              <a:rPr lang="ja-JP" altLang="en-US" sz="2900" dirty="0" smtClean="0">
                <a:solidFill>
                  <a:srgbClr val="002060"/>
                </a:solidFill>
              </a:rPr>
              <a:t>障害のスポットライト化</a:t>
            </a:r>
            <a:endParaRPr lang="en-US" altLang="ja-JP" sz="2900" dirty="0">
              <a:solidFill>
                <a:srgbClr val="002060"/>
              </a:solidFill>
            </a:endParaRPr>
          </a:p>
          <a:p>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8</a:t>
            </a:fld>
            <a:endParaRPr kumimoji="1" lang="ja-JP" altLang="en-US" dirty="0"/>
          </a:p>
        </p:txBody>
      </p:sp>
    </p:spTree>
    <p:extLst>
      <p:ext uri="{BB962C8B-B14F-4D97-AF65-F5344CB8AC3E}">
        <p14:creationId xmlns:p14="http://schemas.microsoft.com/office/powerpoint/2010/main" val="2561349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２つの事例が示していること</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配慮提供のされ方のまずさ</a:t>
            </a:r>
            <a:endParaRPr kumimoji="1" lang="en-US" altLang="ja-JP" dirty="0" smtClean="0"/>
          </a:p>
          <a:p>
            <a:pPr lvl="1"/>
            <a:r>
              <a:rPr lang="ja-JP" altLang="en-US" dirty="0">
                <a:solidFill>
                  <a:srgbClr val="002060"/>
                </a:solidFill>
              </a:rPr>
              <a:t>必要</a:t>
            </a:r>
            <a:r>
              <a:rPr lang="ja-JP" altLang="en-US" dirty="0" smtClean="0">
                <a:solidFill>
                  <a:srgbClr val="002060"/>
                </a:solidFill>
              </a:rPr>
              <a:t>な配慮を提供するという結果は達成できているが、そのための方法が不適切</a:t>
            </a:r>
            <a:endParaRPr lang="en-US" altLang="ja-JP" dirty="0" smtClean="0">
              <a:solidFill>
                <a:srgbClr val="002060"/>
              </a:solidFill>
            </a:endParaRPr>
          </a:p>
          <a:p>
            <a:pPr marL="324000" lvl="1" indent="0">
              <a:buNone/>
            </a:pPr>
            <a:r>
              <a:rPr kumimoji="1" lang="ja-JP" altLang="en-US" dirty="0" smtClean="0"/>
              <a:t>⇒障害の顕在化、スポットライト化</a:t>
            </a:r>
            <a:endParaRPr kumimoji="1" lang="en-US" altLang="ja-JP" dirty="0" smtClean="0"/>
          </a:p>
          <a:p>
            <a:pPr marL="324000" lvl="1" indent="0">
              <a:buNone/>
            </a:pPr>
            <a:r>
              <a:rPr lang="ja-JP" altLang="en-US" dirty="0" smtClean="0"/>
              <a:t>⇒配慮の受け控え？</a:t>
            </a:r>
            <a:endParaRPr kumimoji="1" lang="ja-JP" altLang="en-US" dirty="0"/>
          </a:p>
        </p:txBody>
      </p:sp>
      <p:sp>
        <p:nvSpPr>
          <p:cNvPr id="4" name="スライド番号プレースホルダー 3"/>
          <p:cNvSpPr>
            <a:spLocks noGrp="1"/>
          </p:cNvSpPr>
          <p:nvPr>
            <p:ph type="sldNum" sz="quarter" idx="12"/>
          </p:nvPr>
        </p:nvSpPr>
        <p:spPr/>
        <p:txBody>
          <a:bodyPr/>
          <a:lstStyle/>
          <a:p>
            <a:fld id="{A98A32E0-721B-4EFD-AE69-A7A084DAC004}" type="slidenum">
              <a:rPr kumimoji="1" lang="ja-JP" altLang="en-US" smtClean="0"/>
              <a:pPr/>
              <a:t>9</a:t>
            </a:fld>
            <a:endParaRPr kumimoji="1" lang="ja-JP" altLang="en-US" dirty="0"/>
          </a:p>
        </p:txBody>
      </p:sp>
    </p:spTree>
    <p:extLst>
      <p:ext uri="{BB962C8B-B14F-4D97-AF65-F5344CB8AC3E}">
        <p14:creationId xmlns:p14="http://schemas.microsoft.com/office/powerpoint/2010/main" val="2740055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配当">
  <a:themeElements>
    <a:clrScheme name="配当">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配当">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配当">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TM03457464[[fn=配当]]</Template>
  <TotalTime>3364</TotalTime>
  <Words>924</Words>
  <Application>Microsoft Office PowerPoint</Application>
  <PresentationFormat>画面に合わせる (4:3)</PresentationFormat>
  <Paragraphs>125</Paragraphs>
  <Slides>16</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16</vt:i4>
      </vt:variant>
    </vt:vector>
  </HeadingPairs>
  <TitlesOfParts>
    <vt:vector size="25" baseType="lpstr">
      <vt:lpstr>HGPｺﾞｼｯｸE</vt:lpstr>
      <vt:lpstr>HGｺﾞｼｯｸE</vt:lpstr>
      <vt:lpstr>ＭＳ Ｐゴシック</vt:lpstr>
      <vt:lpstr>ＭＳ 明朝</vt:lpstr>
      <vt:lpstr>Calibri</vt:lpstr>
      <vt:lpstr>Gill Sans MT</vt:lpstr>
      <vt:lpstr>Times New Roman</vt:lpstr>
      <vt:lpstr>Wingdings 2</vt:lpstr>
      <vt:lpstr>配当</vt:lpstr>
      <vt:lpstr>REASE公開講座「合理的配慮――対話を開く，対話が拓く」  合理的配慮とプライバシーの問題</vt:lpstr>
      <vt:lpstr>問題意識：法制化後の課題</vt:lpstr>
      <vt:lpstr>アクセスとプライバシーの緊張関係</vt:lpstr>
      <vt:lpstr>障害の開示をめぐる問題</vt:lpstr>
      <vt:lpstr>以下の構成</vt:lpstr>
      <vt:lpstr>申出段階での問題</vt:lpstr>
      <vt:lpstr>開示ができるために</vt:lpstr>
      <vt:lpstr>配慮提供段階での問題① ：方法のまずさゆえの問題</vt:lpstr>
      <vt:lpstr>２つの事例が示していること</vt:lpstr>
      <vt:lpstr>プライバシーの尊重という課題</vt:lpstr>
      <vt:lpstr>配慮提供段階での問題② ：合理的配慮をめぐるジレンマ</vt:lpstr>
      <vt:lpstr>２つの事例が示していること</vt:lpstr>
      <vt:lpstr>合理的配慮をめぐるジレンマ</vt:lpstr>
      <vt:lpstr>まとめ：配慮提供の留意点</vt:lpstr>
      <vt:lpstr>なお残る問題点 ：プライバシーを最大限に尊重したとしても…</vt:lpstr>
      <vt:lpstr>引用文献</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人間と社会 第10回：人権問題①  社会現象としての「障害」</dc:title>
  <dc:creator>miki</dc:creator>
  <cp:lastModifiedBy>toujima</cp:lastModifiedBy>
  <cp:revision>279</cp:revision>
  <dcterms:created xsi:type="dcterms:W3CDTF">2011-05-01T09:54:25Z</dcterms:created>
  <dcterms:modified xsi:type="dcterms:W3CDTF">2016-07-11T00:51:58Z</dcterms:modified>
</cp:coreProperties>
</file>